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54" d="100"/>
          <a:sy n="54" d="100"/>
        </p:scale>
        <p:origin x="96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59D31-D3C1-4577-9FE6-F6DE21E4FABE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2284B-D9F7-4BBC-BD2D-D5A4A2D8F4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34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2284B-D9F7-4BBC-BD2D-D5A4A2D8F46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706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2284B-D9F7-4BBC-BD2D-D5A4A2D8F46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96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13-Jul-22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s-flowers-20573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53125" cy="5459967"/>
          </a:xfrm>
          <a:prstGeom prst="rect">
            <a:avLst/>
          </a:prstGeom>
        </p:spPr>
      </p:pic>
      <p:pic>
        <p:nvPicPr>
          <p:cNvPr id="5" name="Picture 4" descr="bfe774dbc9b04dccfc1bc0ccd235fbf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0"/>
            <a:ext cx="3352800" cy="3657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00200" y="3505200"/>
            <a:ext cx="676045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Jamal Shah </a:t>
            </a:r>
          </a:p>
          <a:p>
            <a:r>
              <a:rPr lang="en-US" sz="2800" dirty="0" smtClean="0"/>
              <a:t>                    </a:t>
            </a:r>
            <a:r>
              <a:rPr lang="en-US" sz="3600" dirty="0" smtClean="0"/>
              <a:t>Head </a:t>
            </a:r>
            <a:r>
              <a:rPr lang="en-US" sz="3600" dirty="0" smtClean="0"/>
              <a:t>Teacher</a:t>
            </a:r>
            <a:r>
              <a:rPr lang="en-US" sz="2800" dirty="0" smtClean="0"/>
              <a:t> </a:t>
            </a:r>
            <a:endParaRPr lang="en-US" sz="2000" dirty="0" smtClean="0"/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Purba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Guzara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High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</a:t>
            </a:r>
          </a:p>
          <a:p>
            <a:r>
              <a:rPr lang="en-US" sz="2400" dirty="0" smtClean="0"/>
              <a:t>                    </a:t>
            </a:r>
            <a:r>
              <a:rPr lang="en-US" sz="2800" dirty="0" err="1" smtClean="0"/>
              <a:t>Raozan,Chattogram</a:t>
            </a:r>
            <a:r>
              <a:rPr lang="en-US" sz="2800" dirty="0" smtClean="0"/>
              <a:t>.</a:t>
            </a:r>
            <a:r>
              <a:rPr lang="en-US" sz="2400" dirty="0" smtClean="0"/>
              <a:t>           </a:t>
            </a:r>
          </a:p>
          <a:p>
            <a:r>
              <a:rPr lang="en-US" sz="2800" dirty="0" smtClean="0"/>
              <a:t>          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No:01817-780898</a:t>
            </a:r>
          </a:p>
          <a:p>
            <a:r>
              <a:rPr lang="en-US" sz="3200" dirty="0" smtClean="0"/>
              <a:t>E-mail: jamalshahctg24@gmail .</a:t>
            </a:r>
            <a:r>
              <a:rPr lang="en-US" sz="3200" dirty="0" smtClean="0"/>
              <a:t>com     </a:t>
            </a:r>
            <a:endParaRPr lang="en-US" sz="32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14400" y="228600"/>
            <a:ext cx="2971800" cy="121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14400" y="457200"/>
            <a:ext cx="29295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Works in pairs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color5_jdkyf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-79474"/>
            <a:ext cx="3429000" cy="236601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152400" y="1600200"/>
            <a:ext cx="304800" cy="2286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1447800"/>
            <a:ext cx="891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Why people have strong desire  </a:t>
            </a:r>
          </a:p>
          <a:p>
            <a:r>
              <a:rPr lang="en-US" sz="3200" dirty="0" smtClean="0"/>
              <a:t>to get back home during the religious festivals?</a:t>
            </a:r>
            <a:endParaRPr lang="en-US" sz="3200" dirty="0"/>
          </a:p>
        </p:txBody>
      </p:sp>
      <p:sp>
        <p:nvSpPr>
          <p:cNvPr id="9" name="Right Arrow 8"/>
          <p:cNvSpPr/>
          <p:nvPr/>
        </p:nvSpPr>
        <p:spPr>
          <a:xfrm>
            <a:off x="152400" y="5410200"/>
            <a:ext cx="304800" cy="2286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33400" y="5257800"/>
            <a:ext cx="5257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Make three sentences about your roots.</a:t>
            </a:r>
            <a:endParaRPr lang="en-US" sz="3200" dirty="0"/>
          </a:p>
        </p:txBody>
      </p:sp>
      <p:pic>
        <p:nvPicPr>
          <p:cNvPr id="11" name="Picture 10" descr="rtx28cv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514600"/>
            <a:ext cx="4939336" cy="2209800"/>
          </a:xfrm>
          <a:prstGeom prst="rect">
            <a:avLst/>
          </a:prstGeom>
        </p:spPr>
      </p:pic>
      <p:pic>
        <p:nvPicPr>
          <p:cNvPr id="12" name="Picture 11" descr="Old_tap_root_syste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7400" y="4267200"/>
            <a:ext cx="2952750" cy="23622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Point Star 1"/>
          <p:cNvSpPr/>
          <p:nvPr/>
        </p:nvSpPr>
        <p:spPr>
          <a:xfrm>
            <a:off x="261440" y="1447800"/>
            <a:ext cx="323850" cy="253143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4000" y="381000"/>
            <a:ext cx="26021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Evaluation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304800"/>
            <a:ext cx="2743200" cy="8382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ick1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0"/>
            <a:ext cx="2571750" cy="2057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2411" y="1302325"/>
            <a:ext cx="579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What is the synonym of the word “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Religious</a:t>
            </a:r>
            <a:r>
              <a:rPr lang="en-US" sz="3200" dirty="0" smtClean="0"/>
              <a:t>”?</a:t>
            </a:r>
            <a:endParaRPr lang="en-US" sz="3200" dirty="0"/>
          </a:p>
        </p:txBody>
      </p:sp>
      <p:pic>
        <p:nvPicPr>
          <p:cNvPr id="8" name="Picture 7" descr="religious-experience.jpg"/>
          <p:cNvPicPr>
            <a:picLocks noChangeAspect="1"/>
          </p:cNvPicPr>
          <p:nvPr/>
        </p:nvPicPr>
        <p:blipFill>
          <a:blip r:embed="rId3"/>
          <a:srcRect t="8696" r="27659"/>
          <a:stretch>
            <a:fillRect/>
          </a:stretch>
        </p:blipFill>
        <p:spPr>
          <a:xfrm>
            <a:off x="2895600" y="1981200"/>
            <a:ext cx="2971800" cy="1600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09600" y="3657600"/>
            <a:ext cx="510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Do human beings have </a:t>
            </a:r>
            <a:r>
              <a:rPr lang="en-US" sz="3200" dirty="0" smtClean="0">
                <a:solidFill>
                  <a:srgbClr val="0070C0"/>
                </a:solidFill>
              </a:rPr>
              <a:t>roots </a:t>
            </a:r>
            <a:r>
              <a:rPr lang="en-US" sz="3200" dirty="0" smtClean="0"/>
              <a:t>            like the </a:t>
            </a:r>
            <a:r>
              <a:rPr lang="en-US" sz="3200" dirty="0" err="1" smtClean="0">
                <a:solidFill>
                  <a:srgbClr val="00B050"/>
                </a:solidFill>
              </a:rPr>
              <a:t>trees</a:t>
            </a:r>
            <a:r>
              <a:rPr lang="en-US" sz="3200" dirty="0" err="1" smtClean="0"/>
              <a:t>?Is</a:t>
            </a:r>
            <a:r>
              <a:rPr lang="en-US" sz="3200" dirty="0" smtClean="0"/>
              <a:t> it visible?</a:t>
            </a:r>
            <a:endParaRPr lang="en-US" sz="3200" dirty="0"/>
          </a:p>
        </p:txBody>
      </p:sp>
      <p:sp>
        <p:nvSpPr>
          <p:cNvPr id="11" name="5-Point Star 10"/>
          <p:cNvSpPr/>
          <p:nvPr/>
        </p:nvSpPr>
        <p:spPr>
          <a:xfrm>
            <a:off x="266700" y="3810000"/>
            <a:ext cx="304800" cy="2286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inde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675" y="1981200"/>
            <a:ext cx="2981325" cy="2763803"/>
          </a:xfrm>
          <a:prstGeom prst="rect">
            <a:avLst/>
          </a:prstGeom>
        </p:spPr>
      </p:pic>
      <p:sp>
        <p:nvSpPr>
          <p:cNvPr id="13" name="5-Point Star 12"/>
          <p:cNvSpPr/>
          <p:nvPr/>
        </p:nvSpPr>
        <p:spPr>
          <a:xfrm>
            <a:off x="246228" y="5306607"/>
            <a:ext cx="304800" cy="2286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45826" y="5128520"/>
            <a:ext cx="5550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What do you mean by </a:t>
            </a:r>
            <a:r>
              <a:rPr lang="en-US" sz="3200" dirty="0" smtClean="0">
                <a:solidFill>
                  <a:srgbClr val="FF0000"/>
                </a:solidFill>
              </a:rPr>
              <a:t>Rootless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pic>
        <p:nvPicPr>
          <p:cNvPr id="16" name="Picture 15" descr="Root-ball-of-fallen-tree.jpg"/>
          <p:cNvPicPr>
            <a:picLocks noChangeAspect="1"/>
          </p:cNvPicPr>
          <p:nvPr/>
        </p:nvPicPr>
        <p:blipFill>
          <a:blip r:embed="rId5"/>
          <a:srcRect t="7463" r="6760" b="14925"/>
          <a:stretch>
            <a:fillRect/>
          </a:stretch>
        </p:blipFill>
        <p:spPr>
          <a:xfrm>
            <a:off x="6324600" y="4724401"/>
            <a:ext cx="2590800" cy="1905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90599" y="224998"/>
            <a:ext cx="3657600" cy="1143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75995" y="346881"/>
            <a:ext cx="30868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 work</a:t>
            </a:r>
            <a:endParaRPr 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74031205.jpg"/>
          <p:cNvPicPr>
            <a:picLocks noChangeAspect="1"/>
          </p:cNvPicPr>
          <p:nvPr/>
        </p:nvPicPr>
        <p:blipFill>
          <a:blip r:embed="rId3"/>
          <a:srcRect l="8000" t="22267" r="2400" b="7333"/>
          <a:stretch>
            <a:fillRect/>
          </a:stretch>
        </p:blipFill>
        <p:spPr>
          <a:xfrm>
            <a:off x="5257800" y="223102"/>
            <a:ext cx="3581400" cy="213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6612" y="1553107"/>
            <a:ext cx="83819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people become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rootless, according to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you?</a:t>
            </a:r>
          </a:p>
          <a:p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 a short Paragraph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your root.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235424" y="1676400"/>
            <a:ext cx="404600" cy="3810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+Tree%27s+Response+Trilogy.jpg"/>
          <p:cNvPicPr>
            <a:picLocks noChangeAspect="1"/>
          </p:cNvPicPr>
          <p:nvPr/>
        </p:nvPicPr>
        <p:blipFill>
          <a:blip r:embed="rId4"/>
          <a:srcRect l="68333" t="19441" b="9791"/>
          <a:stretch>
            <a:fillRect/>
          </a:stretch>
        </p:blipFill>
        <p:spPr>
          <a:xfrm>
            <a:off x="2438400" y="2698003"/>
            <a:ext cx="6485529" cy="2489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5-Point Star 2"/>
          <p:cNvSpPr/>
          <p:nvPr/>
        </p:nvSpPr>
        <p:spPr>
          <a:xfrm>
            <a:off x="196755" y="5562600"/>
            <a:ext cx="436445" cy="36493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ank-You-Flowers-And-Butterflies-Animated-Pictur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706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2209800"/>
            <a:ext cx="6705600" cy="2800767"/>
          </a:xfrm>
          <a:prstGeom prst="rect">
            <a:avLst/>
          </a:prstGeom>
          <a:solidFill>
            <a:srgbClr val="3399FF"/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8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Class Ten 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English 1</a:t>
            </a:r>
            <a:r>
              <a:rPr lang="en-US" sz="48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Paper  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Time:50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minuties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bc02ad1c39819228e105614799126e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01" y="914401"/>
            <a:ext cx="2273699" cy="3237130"/>
          </a:xfrm>
          <a:prstGeom prst="rect">
            <a:avLst/>
          </a:prstGeom>
        </p:spPr>
      </p:pic>
      <p:pic>
        <p:nvPicPr>
          <p:cNvPr id="4" name="Picture 3" descr="bangladesh-ferry.jpg"/>
          <p:cNvPicPr>
            <a:picLocks noChangeAspect="1"/>
          </p:cNvPicPr>
          <p:nvPr/>
        </p:nvPicPr>
        <p:blipFill>
          <a:blip r:embed="rId4"/>
          <a:srcRect l="6707" t="16260" r="23780"/>
          <a:stretch>
            <a:fillRect/>
          </a:stretch>
        </p:blipFill>
        <p:spPr>
          <a:xfrm>
            <a:off x="6019800" y="914400"/>
            <a:ext cx="2895600" cy="32345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5400" y="228600"/>
            <a:ext cx="7086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 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at these pictures below:  </a:t>
            </a:r>
            <a:endParaRPr lang="en-US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9" name="Oval 8"/>
          <p:cNvSpPr/>
          <p:nvPr/>
        </p:nvSpPr>
        <p:spPr>
          <a:xfrm>
            <a:off x="1143000" y="4191000"/>
            <a:ext cx="4572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11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810000" y="4191000"/>
            <a:ext cx="4572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315200" y="4191000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219200" y="41148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3886200" y="4114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391400" y="4191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" y="4549676"/>
            <a:ext cx="10287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                                     </a:t>
            </a:r>
          </a:p>
          <a:p>
            <a:r>
              <a:rPr lang="en-US" sz="3600" dirty="0" smtClean="0"/>
              <a:t>                                                                                                                   </a:t>
            </a:r>
          </a:p>
          <a:p>
            <a:r>
              <a:rPr lang="en-US" sz="3600" dirty="0" smtClean="0"/>
              <a:t> Why </a:t>
            </a:r>
            <a:r>
              <a:rPr lang="en-US" sz="3600" dirty="0" smtClean="0">
                <a:latin typeface="Andalus" pitchFamily="18" charset="-78"/>
                <a:cs typeface="Andalus" pitchFamily="18" charset="-78"/>
              </a:rPr>
              <a:t>do </a:t>
            </a:r>
            <a:r>
              <a:rPr lang="en-US" sz="3600" dirty="0" smtClean="0"/>
              <a:t>you think  people take such risks to</a:t>
            </a:r>
          </a:p>
          <a:p>
            <a:r>
              <a:rPr lang="en-US" sz="3600" dirty="0" smtClean="0"/>
              <a:t> go home to celebrate their festivals?  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" y="46482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How do you feel to see this photo?</a:t>
            </a:r>
            <a:endParaRPr lang="en-US" sz="3600" dirty="0"/>
          </a:p>
        </p:txBody>
      </p:sp>
      <p:sp>
        <p:nvSpPr>
          <p:cNvPr id="17" name="5-Point Star 16"/>
          <p:cNvSpPr/>
          <p:nvPr/>
        </p:nvSpPr>
        <p:spPr>
          <a:xfrm>
            <a:off x="0" y="4800600"/>
            <a:ext cx="381000" cy="3048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53454" y="5524500"/>
            <a:ext cx="381000" cy="3048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roots-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449" y="914399"/>
            <a:ext cx="3111502" cy="323451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304800"/>
            <a:ext cx="4712124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Roots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/>
              <a:t>            </a:t>
            </a:r>
            <a:r>
              <a:rPr lang="en-US" sz="3600" dirty="0" err="1" smtClean="0"/>
              <a:t>Unit:Twelve</a:t>
            </a:r>
            <a:r>
              <a:rPr lang="en-US" sz="3600" dirty="0" smtClean="0"/>
              <a:t> </a:t>
            </a:r>
            <a:endParaRPr lang="en-US" sz="3200" dirty="0" smtClean="0"/>
          </a:p>
          <a:p>
            <a:r>
              <a:rPr lang="en-US" sz="3600" dirty="0" smtClean="0"/>
              <a:t>      Lesson :1 (My roots) </a:t>
            </a:r>
          </a:p>
          <a:p>
            <a:r>
              <a:rPr lang="en-US" sz="3200" dirty="0" smtClean="0"/>
              <a:t>         Page No:140-143</a:t>
            </a:r>
            <a:endParaRPr lang="en-US" sz="3200" dirty="0"/>
          </a:p>
        </p:txBody>
      </p:sp>
      <p:pic>
        <p:nvPicPr>
          <p:cNvPr id="3" name="Picture 2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971800"/>
            <a:ext cx="4724400" cy="3505947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1524000" y="41910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3943" y="284947"/>
            <a:ext cx="41479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outcomes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val 2"/>
          <p:cNvSpPr/>
          <p:nvPr/>
        </p:nvSpPr>
        <p:spPr>
          <a:xfrm>
            <a:off x="1688367" y="229463"/>
            <a:ext cx="45720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381000" y="2209800"/>
            <a:ext cx="228600" cy="2286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381000" y="2819400"/>
            <a:ext cx="228600" cy="2286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381000" y="3429000"/>
            <a:ext cx="228600" cy="2286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81000" y="4038600"/>
            <a:ext cx="228600" cy="2286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8600" y="1219200"/>
            <a:ext cx="8507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After you have studied the </a:t>
            </a:r>
            <a:r>
              <a:rPr lang="en-US" sz="3200" dirty="0" err="1" smtClean="0">
                <a:solidFill>
                  <a:srgbClr val="00B050"/>
                </a:solidFill>
              </a:rPr>
              <a:t>lesson,you</a:t>
            </a:r>
            <a:r>
              <a:rPr lang="en-US" sz="3200" dirty="0" smtClean="0">
                <a:solidFill>
                  <a:srgbClr val="00B050"/>
                </a:solidFill>
              </a:rPr>
              <a:t> will able to-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1981200"/>
            <a:ext cx="6729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Parcipate</a:t>
            </a:r>
            <a:r>
              <a:rPr lang="en-US" sz="3200" dirty="0" smtClean="0"/>
              <a:t> in conversations and debates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2590800"/>
            <a:ext cx="5518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Exchange personal </a:t>
            </a:r>
            <a:r>
              <a:rPr lang="en-US" sz="3200" dirty="0" err="1" smtClean="0"/>
              <a:t>imformation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81976" y="3276600"/>
            <a:ext cx="8562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Narrate incidents and events in a logical sequence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9600" y="3835256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Present own </a:t>
            </a:r>
            <a:r>
              <a:rPr lang="en-US" sz="3200" dirty="0" err="1" smtClean="0"/>
              <a:t>ideas,give</a:t>
            </a:r>
            <a:r>
              <a:rPr lang="en-US" sz="3200" dirty="0" smtClean="0"/>
              <a:t> and ask for </a:t>
            </a:r>
            <a:r>
              <a:rPr lang="en-US" sz="3200" dirty="0" err="1" smtClean="0"/>
              <a:t>imformation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16" name="Right Arrow 15"/>
          <p:cNvSpPr/>
          <p:nvPr/>
        </p:nvSpPr>
        <p:spPr>
          <a:xfrm>
            <a:off x="381000" y="4572862"/>
            <a:ext cx="228600" cy="2286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81976" y="4393912"/>
            <a:ext cx="7904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Write letters to problem pages of newspapers.</a:t>
            </a:r>
            <a:endParaRPr lang="en-US" sz="32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270" y="0"/>
            <a:ext cx="636373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04800" y="152400"/>
            <a:ext cx="40310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Ideas of the topic</a:t>
            </a:r>
            <a:endParaRPr lang="en-US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914400"/>
            <a:ext cx="39736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Root is the basic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cause,source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origin of something.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981200"/>
            <a:ext cx="868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Everyone wants to share happiness </a:t>
            </a:r>
          </a:p>
          <a:p>
            <a:r>
              <a:rPr lang="en-US" sz="2400" dirty="0" smtClean="0"/>
              <a:t>and sadness with his near and dear </a:t>
            </a:r>
            <a:r>
              <a:rPr lang="en-US" sz="2400" dirty="0" err="1" smtClean="0"/>
              <a:t>oncs</a:t>
            </a:r>
            <a:r>
              <a:rPr lang="en-US" sz="2400" dirty="0" smtClean="0"/>
              <a:t>. </a:t>
            </a:r>
          </a:p>
          <a:p>
            <a:r>
              <a:rPr lang="en-US" sz="2400" dirty="0" smtClean="0"/>
              <a:t>In this country like </a:t>
            </a:r>
            <a:r>
              <a:rPr lang="en-US" sz="2400" dirty="0" err="1" smtClean="0"/>
              <a:t>Bangladesh,most</a:t>
            </a:r>
            <a:r>
              <a:rPr lang="en-US" sz="2400" dirty="0" smtClean="0"/>
              <a:t> of the people Living outside their homes have a strong desire to get back home during several religious festivals for the home-bond people with mad rush in the </a:t>
            </a:r>
            <a:r>
              <a:rPr lang="en-US" sz="2400" dirty="0" err="1" smtClean="0"/>
              <a:t>buses,trains</a:t>
            </a:r>
            <a:r>
              <a:rPr lang="en-US" sz="2400" dirty="0" smtClean="0"/>
              <a:t> and </a:t>
            </a:r>
            <a:r>
              <a:rPr lang="en-US" sz="2400" dirty="0" err="1" smtClean="0"/>
              <a:t>launches.This</a:t>
            </a:r>
            <a:r>
              <a:rPr lang="en-US" sz="2400" dirty="0" smtClean="0"/>
              <a:t> the pull of the roots. </a:t>
            </a:r>
          </a:p>
          <a:p>
            <a:endParaRPr lang="en-US" sz="2400" dirty="0" smtClean="0"/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being have an attraction for his own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persons,places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families,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cultures,traditions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where he born and  grew up and that’s are our roots.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5715000"/>
            <a:ext cx="86003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But some people lose that bond and become </a:t>
            </a:r>
            <a:r>
              <a:rPr lang="en-US" sz="2400" dirty="0" err="1" smtClean="0"/>
              <a:t>rootless.They</a:t>
            </a:r>
            <a:r>
              <a:rPr lang="en-US" sz="2400" dirty="0" smtClean="0"/>
              <a:t> do not   </a:t>
            </a:r>
          </a:p>
          <a:p>
            <a:r>
              <a:rPr lang="en-US" sz="2400" dirty="0" smtClean="0"/>
              <a:t>know where they are from and feel empty and lost.</a:t>
            </a:r>
            <a:endParaRPr lang="en-US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533400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Read the text carefully from your own </a:t>
            </a:r>
            <a:r>
              <a:rPr lang="en-US" sz="3200" dirty="0" err="1" smtClean="0"/>
              <a:t>textbooks,find</a:t>
            </a:r>
            <a:r>
              <a:rPr lang="en-US" sz="3200" dirty="0" smtClean="0"/>
              <a:t> out following words:</a:t>
            </a:r>
            <a:endParaRPr lang="en-US" sz="3200" dirty="0"/>
          </a:p>
        </p:txBody>
      </p:sp>
      <p:sp>
        <p:nvSpPr>
          <p:cNvPr id="3" name="5-Point Star 2"/>
          <p:cNvSpPr/>
          <p:nvPr/>
        </p:nvSpPr>
        <p:spPr>
          <a:xfrm>
            <a:off x="609600" y="685800"/>
            <a:ext cx="457200" cy="3048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66800" y="1981200"/>
            <a:ext cx="6248400" cy="281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2133600"/>
            <a:ext cx="6096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Desire,hazard,pull,rush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invisible,identity,devod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bond,rootless,non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-entity.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28600"/>
            <a:ext cx="7239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 some words and their meaning according to this text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0" y="304800"/>
            <a:ext cx="6553200" cy="9906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2400" y="1600200"/>
            <a:ext cx="8763000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/>
              <a:t>Humanity=human </a:t>
            </a:r>
            <a:r>
              <a:rPr lang="en-US" sz="3200" dirty="0" err="1" smtClean="0"/>
              <a:t>nature,the</a:t>
            </a:r>
            <a:r>
              <a:rPr lang="en-US" sz="3200" dirty="0" smtClean="0"/>
              <a:t> quality of human </a:t>
            </a:r>
          </a:p>
          <a:p>
            <a:r>
              <a:rPr lang="en-US" sz="3200" dirty="0" smtClean="0"/>
              <a:t>Empty      =not </a:t>
            </a:r>
            <a:r>
              <a:rPr lang="en-US" sz="3200" dirty="0" err="1" smtClean="0"/>
              <a:t>filled,containing</a:t>
            </a:r>
            <a:r>
              <a:rPr lang="en-US" sz="3200" dirty="0" smtClean="0"/>
              <a:t> nothing </a:t>
            </a:r>
          </a:p>
          <a:p>
            <a:r>
              <a:rPr lang="en-US" sz="3200" dirty="0" smtClean="0"/>
              <a:t>Pull           =a force drawing someone or          </a:t>
            </a:r>
          </a:p>
          <a:p>
            <a:r>
              <a:rPr lang="en-US" sz="3200" dirty="0" smtClean="0"/>
              <a:t>                    something in a particular direction </a:t>
            </a:r>
          </a:p>
          <a:p>
            <a:r>
              <a:rPr lang="en-US" sz="3200" dirty="0" smtClean="0"/>
              <a:t>Invisible   =unable to be </a:t>
            </a:r>
            <a:r>
              <a:rPr lang="en-US" sz="3200" dirty="0" err="1" smtClean="0"/>
              <a:t>seen,not</a:t>
            </a:r>
            <a:r>
              <a:rPr lang="en-US" sz="3200" dirty="0" smtClean="0"/>
              <a:t> visible to the eye </a:t>
            </a:r>
          </a:p>
          <a:p>
            <a:r>
              <a:rPr lang="en-US" sz="3200" dirty="0" smtClean="0"/>
              <a:t>Bond        =a close connection joining two or more  </a:t>
            </a:r>
          </a:p>
          <a:p>
            <a:r>
              <a:rPr lang="en-US" sz="3200" dirty="0" smtClean="0"/>
              <a:t>                    people </a:t>
            </a:r>
          </a:p>
          <a:p>
            <a:r>
              <a:rPr lang="en-US" sz="3200" dirty="0" smtClean="0"/>
              <a:t>Rootless =having no ties with a particular place or    </a:t>
            </a:r>
          </a:p>
          <a:p>
            <a:r>
              <a:rPr lang="en-US" sz="3200" dirty="0" smtClean="0"/>
              <a:t>                   community </a:t>
            </a:r>
          </a:p>
          <a:p>
            <a:r>
              <a:rPr lang="en-US" sz="3200" dirty="0" smtClean="0"/>
              <a:t>                    </a:t>
            </a:r>
            <a:endParaRPr lang="en-US" sz="3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5334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Practising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Synonym or Similar words</a:t>
            </a:r>
            <a:endParaRPr lang="en-US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5400" y="533400"/>
            <a:ext cx="62484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924800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3200" dirty="0" smtClean="0"/>
              <a:t>Social--- --  </a:t>
            </a:r>
            <a:r>
              <a:rPr lang="en-US" sz="3200" dirty="0" err="1" smtClean="0"/>
              <a:t>fimiliar,common,civil,polite</a:t>
            </a:r>
            <a:r>
              <a:rPr lang="en-US" sz="3200" dirty="0" smtClean="0"/>
              <a:t>                      </a:t>
            </a:r>
          </a:p>
          <a:p>
            <a:r>
              <a:rPr lang="en-US" sz="3200" dirty="0" smtClean="0"/>
              <a:t>Context—  </a:t>
            </a:r>
            <a:r>
              <a:rPr lang="en-US" sz="3200" dirty="0" err="1" smtClean="0"/>
              <a:t>situation,condition,relation</a:t>
            </a:r>
            <a:endParaRPr lang="en-US" sz="3200" dirty="0" smtClean="0"/>
          </a:p>
          <a:p>
            <a:r>
              <a:rPr lang="en-US" sz="3200" dirty="0" smtClean="0"/>
              <a:t>Bond--- -    </a:t>
            </a:r>
            <a:r>
              <a:rPr lang="en-US" sz="3200" dirty="0" err="1" smtClean="0"/>
              <a:t>connection,tie</a:t>
            </a:r>
            <a:r>
              <a:rPr lang="en-US" sz="3200" dirty="0" smtClean="0"/>
              <a:t> </a:t>
            </a:r>
            <a:r>
              <a:rPr lang="en-US" sz="3200" dirty="0" err="1" smtClean="0"/>
              <a:t>in,binding</a:t>
            </a:r>
            <a:endParaRPr lang="en-US" sz="3200" dirty="0" smtClean="0"/>
          </a:p>
          <a:p>
            <a:r>
              <a:rPr lang="en-US" sz="3200" dirty="0" smtClean="0"/>
              <a:t>Religious-- </a:t>
            </a:r>
            <a:r>
              <a:rPr lang="en-US" sz="3200" dirty="0" err="1" smtClean="0"/>
              <a:t>pious,spiritual,holy,moral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Humanity- </a:t>
            </a:r>
            <a:r>
              <a:rPr lang="en-US" sz="3200" dirty="0" err="1" smtClean="0"/>
              <a:t>kindness,humanness,mankind</a:t>
            </a:r>
            <a:endParaRPr lang="en-US" sz="3200" dirty="0" smtClean="0"/>
          </a:p>
          <a:p>
            <a:r>
              <a:rPr lang="en-US" sz="3200" dirty="0" smtClean="0"/>
              <a:t>Desire---    </a:t>
            </a:r>
            <a:r>
              <a:rPr lang="en-US" sz="3200" dirty="0" err="1" smtClean="0"/>
              <a:t>aspiration,passon,ambition,wish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Mad rush- excitement </a:t>
            </a:r>
          </a:p>
          <a:p>
            <a:r>
              <a:rPr lang="en-US" sz="3200" dirty="0" smtClean="0"/>
              <a:t>Home-bound people-old </a:t>
            </a:r>
            <a:r>
              <a:rPr lang="en-US" sz="3200" dirty="0" err="1" smtClean="0"/>
              <a:t>people,people</a:t>
            </a:r>
            <a:r>
              <a:rPr lang="en-US" sz="3200" dirty="0" smtClean="0"/>
              <a:t> who   </a:t>
            </a:r>
          </a:p>
          <a:p>
            <a:r>
              <a:rPr lang="en-US" sz="3200" dirty="0" smtClean="0"/>
              <a:t>                    are not free to move about</a:t>
            </a:r>
            <a:endParaRPr lang="en-US" sz="3200" dirty="0"/>
          </a:p>
        </p:txBody>
      </p:sp>
      <p:sp>
        <p:nvSpPr>
          <p:cNvPr id="6" name="Right Arrow 5"/>
          <p:cNvSpPr/>
          <p:nvPr/>
        </p:nvSpPr>
        <p:spPr>
          <a:xfrm>
            <a:off x="5029200" y="2514600"/>
            <a:ext cx="1066800" cy="76200"/>
          </a:xfrm>
          <a:prstGeom prst="rightArrow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3400" y="1524000"/>
            <a:ext cx="8001000" cy="48006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</TotalTime>
  <Words>461</Words>
  <Application>Microsoft Office PowerPoint</Application>
  <PresentationFormat>On-screen Show (4:3)</PresentationFormat>
  <Paragraphs>86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Andalus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acer</cp:lastModifiedBy>
  <cp:revision>112</cp:revision>
  <dcterms:created xsi:type="dcterms:W3CDTF">2006-08-16T00:00:00Z</dcterms:created>
  <dcterms:modified xsi:type="dcterms:W3CDTF">2022-07-13T05:12:09Z</dcterms:modified>
</cp:coreProperties>
</file>