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0RGarJNiiD3RBtd48y15Sw" hashData="lExyTY39IKpyK6CxfopTdGKpwMg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62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2.png"/><Relationship Id="rId9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67.png"/><Relationship Id="rId5" Type="http://schemas.openxmlformats.org/officeDocument/2006/relationships/image" Target="../media/image2.pn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png"/><Relationship Id="rId7" Type="http://schemas.openxmlformats.org/officeDocument/2006/relationships/image" Target="../media/image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6.png"/><Relationship Id="rId5" Type="http://schemas.openxmlformats.org/officeDocument/2006/relationships/image" Target="../media/image56.png"/><Relationship Id="rId10" Type="http://schemas.openxmlformats.org/officeDocument/2006/relationships/image" Target="../media/image75.png"/><Relationship Id="rId4" Type="http://schemas.openxmlformats.org/officeDocument/2006/relationships/image" Target="../media/image2.png"/><Relationship Id="rId9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5.png"/><Relationship Id="rId7" Type="http://schemas.openxmlformats.org/officeDocument/2006/relationships/image" Target="../media/image7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56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2.png"/><Relationship Id="rId10" Type="http://schemas.openxmlformats.org/officeDocument/2006/relationships/image" Target="../media/image17.jpe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image" Target="../media/image23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2.png"/><Relationship Id="rId12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2153542"/>
            <a:ext cx="1114425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937" y="3106042"/>
            <a:ext cx="11668125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BBF24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875" y="4277617"/>
            <a:ext cx="1114425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100" b="0" i="0" u="none">
                <a:solidFill>
                  <a:srgbClr val="E2E8F0"/>
                </a:solidFill>
                <a:latin typeface="Hind Siliguri"/>
              </a:rPr>
              <a:t>ফিন্যান্স ও ব্যাংকিং অনলাইন ক্লাসে তোমাদের শুভেচ্ছা ও অভিনন্দন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84276"/>
            <a:ext cx="11144250" cy="220384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3619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3070026"/>
            <a:ext cx="11041380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তোমাদের খাতায় লেখ ও সমাধান কর (সময়: ৫ মিনিট):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584376"/>
            <a:ext cx="105156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293B"/>
                </a:solidFill>
                <a:latin typeface="Hind Siliguri SemiBold"/>
              </a:rPr>
              <a:t>"পদ্মা লিমিটেড ১০% ব্যাংক সুদে ২০,০০,০০০ টাকা ঋণ গ্রহণ করল। কোম্পানির করের হার ৩০% হলে, কর সমন্বয়কৃত ঋণ মূলধন ব্যয় কত হবে?"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4397573"/>
            <a:ext cx="10515600" cy="304800"/>
          </a:xfrm>
          <a:prstGeom prst="rect">
            <a:avLst/>
          </a:prstGeom>
          <a:noFill/>
        </p:spPr>
        <p:txBody>
          <a:bodyPr wrap="square" lIns="1905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"/>
              </a:rPr>
              <a:t>নির্দেশিকা: প্রদত্ত সূত্র ব্যবহার করে খাতায় দ্রুত সমাধান কর।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127176"/>
            <a:ext cx="228600" cy="2286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4445198"/>
            <a:ext cx="190500" cy="1905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00125" y="428625"/>
            <a:ext cx="111918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166044"/>
            <a:ext cx="11144250" cy="344031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2476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451794"/>
            <a:ext cx="11041380" cy="37147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6A34A"/>
                </a:solidFill>
                <a:latin typeface="Hind Siliguri SemiBold"/>
              </a:rPr>
              <a:t>সমাধান মিলিয়ে নাও: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2966144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প্রদত্ত আছে: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ঋণের সুদের হার ( ) = ১০% বা ০.১০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270944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করের হার ( ) = ৩০% বা ০.৩০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5015805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66534"/>
                </a:solidFill>
                <a:latin typeface="Hind Siliguri SemiBold"/>
              </a:rPr>
              <a:t>উত্তর: পদ্মা লিমিটেডের কর সমন্বয়কৃত ঋণ মূলধন ব্যয় ৭%।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508944"/>
            <a:ext cx="200025" cy="2286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3042344"/>
            <a:ext cx="139898" cy="1333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4500" y="3347144"/>
            <a:ext cx="128141" cy="1333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6325" y="3928169"/>
            <a:ext cx="10096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আমরা জানি, কর সমন্বয়কৃত ঋণ মূলধন ব্যয় 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325" y="4328219"/>
            <a:ext cx="100965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= ১০% × (১ - ০.৩০) = ১০% × ০.৭০ = </a:t>
            </a:r>
            <a:r>
              <a:rPr sz="1650" b="0" i="0" u="none">
                <a:solidFill>
                  <a:srgbClr val="15803D"/>
                </a:solidFill>
                <a:latin typeface="Hind Siliguri Black"/>
              </a:rPr>
              <a:t>৭%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9319" y="3994844"/>
            <a:ext cx="1214586" cy="1905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85825" y="428625"/>
            <a:ext cx="113061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45122"/>
            <a:ext cx="5429250" cy="248215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645122"/>
            <a:ext cx="5429250" cy="248215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61975"/>
            <a:ext cx="219075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2892772"/>
            <a:ext cx="518064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১. সাধারণ শেয়ার ব্যয় (স্থির বৃদ্ধি মডেল)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1525" y="4216747"/>
            <a:ext cx="4933950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যেখানে, = আগামী বছরের লভ্যাংশ, = বৃদ্ধির হার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86525" y="2892772"/>
            <a:ext cx="518064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২. সংসংরক্ষিত আয়ের ব্যয় ( 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6525" y="3378547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সংসংরক্ষিত আয়ের সুযোগ ব্যয়ের ভিত্তিতে নির্ণয় করা হয়: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6525" y="4635847"/>
            <a:ext cx="4933950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(যদি ব্যক্তিগত কর বা ইস্যু খরচ না থাকে, তবে সাধারণ শেয়ার ব্যয়ের সমান হয়)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7516" y="3629620"/>
            <a:ext cx="1921817" cy="22086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7775" y="4245322"/>
            <a:ext cx="256133" cy="1333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5533" y="4273897"/>
            <a:ext cx="104775" cy="1524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82075" y="3016597"/>
            <a:ext cx="221158" cy="1333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03307" y="4073872"/>
            <a:ext cx="700236" cy="1333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57250" y="428625"/>
            <a:ext cx="11334750" cy="41549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সাধারণ শেয়ার ও </a:t>
            </a:r>
            <a:r>
              <a:rPr sz="2700" b="1" i="0" u="none" smtClean="0">
                <a:solidFill>
                  <a:srgbClr val="1E3A8A"/>
                </a:solidFill>
                <a:latin typeface="Hind Siliguri"/>
              </a:rPr>
              <a:t>সংরক্ষিত </a:t>
            </a:r>
            <a:r>
              <a:rPr sz="2700" b="1" i="0" u="none">
                <a:solidFill>
                  <a:srgbClr val="1E3A8A"/>
                </a:solidFill>
                <a:latin typeface="Hind Siliguri"/>
              </a:rPr>
              <a:t>আয়ের ব্যয়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845147"/>
            <a:ext cx="11144250" cy="20821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3619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3130897"/>
            <a:ext cx="11041380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92400E"/>
                </a:solidFill>
                <a:latin typeface="Hind Siliguri SemiBold"/>
              </a:rPr>
              <a:t>সহপাঠীর সাথে আলোচনা করে হিসাব কর (সময়: ৭ মিনিট):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645247"/>
            <a:ext cx="105156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78350F"/>
                </a:solidFill>
                <a:latin typeface="Hind Siliguri"/>
              </a:rPr>
              <a:t>"একটি কোম্পানির সাধারণ শেয়ারের বর্তমান বাজারমূল্য ১১০ টাকা। কোম্পানিটি চলতি বছরে ১০ টাকা লভ্যাংশ ঘোষণা করেছে এবং লভ্যাংশ বৃদ্ধির হার ৫%। কোম্পানিটির সাধারণ শেয়ারের ব্যয় কত?"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188047"/>
            <a:ext cx="285750" cy="228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0125" y="428625"/>
            <a:ext cx="111918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জোড়ায় কাজ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28862"/>
            <a:ext cx="11144250" cy="3114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2476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614612"/>
            <a:ext cx="11041380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6A34A"/>
                </a:solidFill>
                <a:latin typeface="Hind Siliguri SemiBold"/>
              </a:rPr>
              <a:t>সমাধান মিলিয়ে নাও: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081337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বর্তমান লভ্যাংশ ( ) = ১০ টাকা, বৃদ্ধির হার ( ) = ৫% = ০.০৫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386137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প্রত্যাশিত লভ্যাংশ ( ) = ১০ × (১ + ০.০৫) = ১০.৫ টাকা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690937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শেয়ার মূল্য ( ) = ১১০ টাকা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852987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66534"/>
                </a:solidFill>
                <a:latin typeface="Hind Siliguri SemiBold"/>
              </a:rPr>
              <a:t>উত্তর: সাধারণ শেয়ার মূলধন ব্যয় ১৪.৫৫%।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671762"/>
            <a:ext cx="228600" cy="2286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600" y="3157537"/>
            <a:ext cx="256133" cy="1333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1383" y="3186112"/>
            <a:ext cx="104775" cy="1524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0" y="3462337"/>
            <a:ext cx="256133" cy="1333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9275" y="3767137"/>
            <a:ext cx="221456" cy="1333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7945" y="4313485"/>
            <a:ext cx="5593109" cy="2208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85825" y="428625"/>
            <a:ext cx="113061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জোড়ায় কাজের নমুনা উত্তর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076450"/>
            <a:ext cx="542925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2314575"/>
            <a:ext cx="5429250" cy="18954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4352925"/>
            <a:ext cx="5429250" cy="11049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561975"/>
            <a:ext cx="323850" cy="285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2076450"/>
            <a:ext cx="5429250" cy="3619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9625" y="2562225"/>
            <a:ext cx="514064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গড় মূলধন ব্যয় কী?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9625" y="3048000"/>
            <a:ext cx="48958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প্রতিষ্ঠানের বিভিন্ন উৎসের মূলধন ব্যয়ের সাথে তাদের স্ব-স্ব মূলধন অনুপাত গুণ করে যোগ করলে যে সমন্বিত ব্যয় পাওয়া যায়, তাকে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গড় মূলধন ব্যয় (WACC)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4600575"/>
            <a:ext cx="49339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6D28D9"/>
                </a:solidFill>
                <a:latin typeface="Hind Siliguri SemiBold"/>
              </a:rPr>
              <a:t>গড় ব্যয় = (ঋণ ব্যয় × ঋণের অনুপাত) + (শেয়ার ব্যয় × শেয়ার অনুপাত)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2025" y="428625"/>
            <a:ext cx="112299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গড় মূলধন ব্যয় (WACC)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845147"/>
            <a:ext cx="11144250" cy="20821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3619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3130897"/>
            <a:ext cx="11041380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7E22CE"/>
                </a:solidFill>
                <a:latin typeface="Hind Siliguri SemiBold"/>
              </a:rPr>
              <a:t>দলে বিভক্ত হয়ে সমস্যাটি সমাধান কর (সময়: ১০ মিনিট):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645247"/>
            <a:ext cx="105156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581C87"/>
                </a:solidFill>
                <a:latin typeface="Hind Siliguri"/>
              </a:rPr>
              <a:t>"মেঘনা লিমিটেডের মোট মূলধন ১০,০০,০০০ টাকা। এর মধ্যে ঋণ মূলধন ৪,০০,০০০ টাকা (ব্যয় ৮%) এবং সাধারণ শেয়ার মূলধন ৬,০০,০০০ টাকা (ব্যয় ১২%)। মেঘনা লিমিটেডের গড় মূলধন ব্যয় (WACC) নির্ণয় কর।"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4397722"/>
            <a:ext cx="10515600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6B21A8"/>
                </a:solidFill>
                <a:latin typeface="Hind Siliguri"/>
              </a:rPr>
              <a:t>[প্রথমে ঋণ ও সাধারণ শেয়ারের মূলধন অনুপাত বের করে নিয়ে সমাধান কর]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3188047"/>
            <a:ext cx="28575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00125" y="428625"/>
            <a:ext cx="111918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132707"/>
            <a:ext cx="11144250" cy="350698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2476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418457"/>
            <a:ext cx="11041380" cy="371475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6A34A"/>
                </a:solidFill>
                <a:latin typeface="Hind Siliguri SemiBold"/>
              </a:rPr>
              <a:t>সমাধান মিলিয়ে নাও: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2885182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 মূলধন অনুপাত নির্ণয়: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189982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ঋণের অনুপাত = ৪,০০,০০০ ÷ ১০,০০,০০০ =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০.৪০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(৪০%)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494782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সাধারণ শেয়ারের অনুপাত = ৬,০০,০০০ ÷ ১০,০০,০০০ =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০.৬০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(৬০%)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3799582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 গড় মূলধন ব্যয় (WACC) নির্ণয়: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6775" y="5049142"/>
            <a:ext cx="105156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66534"/>
                </a:solidFill>
                <a:latin typeface="Hind Siliguri SemiBold"/>
              </a:rPr>
              <a:t>উত্তর: মেঘনা লিমিটেডের গড় মূলধন ব্যয় ১০.৪%।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475607"/>
            <a:ext cx="171450" cy="228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6325" y="4409182"/>
            <a:ext cx="100965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WACC = (৮% × ০.৪০) + (১২% × ০.৬০) = ৩.২% + ৭.২% = </a:t>
            </a:r>
            <a:r>
              <a:rPr sz="1650" b="0" i="0" u="none">
                <a:solidFill>
                  <a:srgbClr val="15803D"/>
                </a:solidFill>
                <a:latin typeface="Hind Siliguri Black"/>
              </a:rPr>
              <a:t>১০.৪%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5825" y="428625"/>
            <a:ext cx="113061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05075"/>
            <a:ext cx="11144250" cy="2762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2857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525" y="2752725"/>
            <a:ext cx="11181397" cy="371475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সঠিক উত্তরটি বল: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809875"/>
            <a:ext cx="142875" cy="228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76325" y="3267075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১. মূলধন ব্যয়ের প্রধান উৎস কোনটি? (ক) ব্যাংক (খ) ঋণপত্র ও শেয়ার (গ) নগদ টাকা (ঘ) সঞ্চয়পত্র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325" y="3705225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২. কোন ব্যয়ের ওপর কর সুবিধা পাওয়া যায়? (ক) ঋণ মূলধন ব্যয় (খ) সাধারণ শেয়ার ব্যয় (গ) অগ্রাধিকার শেয়ার ব্যয়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6325" y="4143375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৩. কোম্পানির অর্জিত মুনাফার যে অংশ বণ্টন না করে রেখে দেওয়া হয় তাকে কী বলে?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6325" y="4581525"/>
            <a:ext cx="10344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৪. WACC এর পূর্ণরূপ কী?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3925" y="428625"/>
            <a:ext cx="112680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মূল্যায়ন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3286125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3724275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4162425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4600575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66975"/>
            <a:ext cx="11144250" cy="28384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2857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6775" y="2752725"/>
            <a:ext cx="11041380" cy="371475"/>
          </a:xfrm>
          <a:prstGeom prst="rect">
            <a:avLst/>
          </a:prstGeom>
          <a:noFill/>
        </p:spPr>
        <p:txBody>
          <a:bodyPr wrap="square" lIns="25717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6A34A"/>
                </a:solidFill>
                <a:latin typeface="Hind Siliguri SemiBold"/>
              </a:rPr>
              <a:t>সঠিক উত্তরসমূহ দেখে নাও: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2809875"/>
            <a:ext cx="257175" cy="228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71575" y="3267075"/>
            <a:ext cx="102108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১.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(খ) ঋণপত্র ও শেয়ার।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1575" y="3705225"/>
            <a:ext cx="102108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২.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(ক) ঋণ মূলধন ব্যয় (সুদ করযোগ্য আয় থেকে বাদ যায়)।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1575" y="4143375"/>
            <a:ext cx="102108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৩.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সংসংরক্ষিত আয় (Retained Earnings)।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71575" y="4581525"/>
            <a:ext cx="102108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৪. উত্তর: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Weighted Average Cost of Capital (গড় মূলধন ব্যয়)।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3925" y="428625"/>
            <a:ext cx="112680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286125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3724275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4162425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5" y="4600575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076450"/>
            <a:ext cx="542925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724150"/>
            <a:ext cx="5429250" cy="23241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61975"/>
            <a:ext cx="323850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2076450"/>
            <a:ext cx="5429250" cy="3619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86525" y="2971800"/>
            <a:ext cx="5180647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ছবি দেখে চিন্তা করে বল: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525" y="3028950"/>
            <a:ext cx="285750" cy="228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91325" y="3486150"/>
            <a:ext cx="4629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ব্যবসায় প্রতিষ্ঠানের অর্থায়ন কীভাবে সংগ্রহ করা হয়?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91325" y="3924300"/>
            <a:ext cx="4629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অর্থ সংস্থানের বিনিময়ে মূলধন সরবরাহকারীকে কী দিতে হয়?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1325" y="4362450"/>
            <a:ext cx="4629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প্রতিষ্ঠানটির জন্য এই প্রদানকৃত অর্থকে কী বলা হয়?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2025" y="428625"/>
            <a:ext cx="112299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ছবিগুলো লক্ষ্য করো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6525" y="3505200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6525" y="3943350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6525" y="4381500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62250"/>
            <a:ext cx="11144250" cy="2247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219075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3950" y="3009900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মূলধন ব্যয়: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বিভিন্ন তহবিল ব্যবহারের জন্য প্রয়োজনীয় ন্যূনতম আয়ের হার।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950" y="3448050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উৎসসমূহ: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ঋণ মূলধন, অগ্রাধিকার শেয়ার, সাধারণ শেয়ার ও সংসংরক্ষিত আয়।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3950" y="3886200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কর সুবিধা: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ঋণ মূলধন ব্যয়ে কর সুবিধা পাওয়া যায়, তাই এটি অন্যান্য উৎসের চেয়ে তুলনামূলক সাশ্রয়ী।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950" y="4324350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গড় মূলধন ব্যয়: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প্রতিষ্ঠানের সর্বোত্তম মূলধন কাঠামোর সিদ্ধান্ত গ্রহণে WACC অত্যন্ত গুরুত্বপূর্ণ।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428625"/>
            <a:ext cx="11334750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028950"/>
            <a:ext cx="190500" cy="2000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467100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905250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4343400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2135534"/>
            <a:ext cx="1114425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937" y="3135659"/>
            <a:ext cx="1166812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200" b="1" i="0" u="none">
                <a:solidFill>
                  <a:srgbClr val="38BDF8"/>
                </a:solidFill>
                <a:latin typeface="Hind Siliguri"/>
              </a:rPr>
              <a:t>তোমাদের কোনো প্রশ্ন আছে কি?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875" y="4326284"/>
            <a:ext cx="1114425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F1F5F9"/>
                </a:solidFill>
                <a:latin typeface="Hind Siliguri"/>
              </a:rPr>
              <a:t>আজকের পাঠ সম্পর্কিত কোনো বিষয় না বুঝে থাকলে নিঃসঙ্কোচে প্রশ্ন কর।</a:t>
            </a:r>
          </a:p>
        </p:txBody>
      </p:sp>
    </p:spTree>
  </p:cSld>
  <p:clrMapOvr>
    <a:masterClrMapping/>
  </p:clrMapOvr>
  <p:transition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00325"/>
            <a:ext cx="11144250" cy="2571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3619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1525" y="2886075"/>
            <a:ext cx="11181397" cy="371475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খাতায় প্রশ্নগুলোর উত্তর তৈরি করে আনবে: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943225"/>
            <a:ext cx="200025" cy="228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3925" y="3400425"/>
            <a:ext cx="857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400425"/>
            <a:ext cx="10410825" cy="304800"/>
          </a:xfrm>
          <a:prstGeom prst="rect">
            <a:avLst/>
          </a:prstGeom>
          <a:noFill/>
        </p:spPr>
        <p:txBody>
          <a:bodyPr wrap="square" lIns="857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১. মূলধন ব্যয় বলতে কী বোঝায়? ব্যবসায়ে এর গুরুত্ব ব্যাখ্যা কর।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5825" y="3705225"/>
            <a:ext cx="1238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705225"/>
            <a:ext cx="10410825" cy="304800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২. ঋণ মূলধন ব্যয়ে কীভাবে কর সুবিধা পাওয়া যায়? উদাহরণসহ লিখ।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5350" y="4010025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4010025"/>
            <a:ext cx="10410825" cy="3048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৩. সংসংরক্ষিত আয়ের সুনির্দিষ্ট কোনো ব্যয় নেই—উক্তিটি ব্যাখ্যা কর।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6300" y="4314825"/>
            <a:ext cx="1333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4.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9650" y="4314825"/>
            <a:ext cx="10410825" cy="304800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৪. সাধারণ শেয়ার ব্যয় এবং অগ্রাধিকার শেয়ার ব্যয়ের মধ্যে ৩টি পার্থক্য লেখ।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5825" y="4619625"/>
            <a:ext cx="1238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334155"/>
                </a:solidFill>
                <a:latin typeface="Hind Siliguri"/>
              </a:rPr>
              <a:t>5.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9650" y="4619625"/>
            <a:ext cx="10410825" cy="304800"/>
          </a:xfrm>
          <a:prstGeom prst="rect">
            <a:avLst/>
          </a:prstGeom>
          <a:noFill/>
        </p:spPr>
        <p:txBody>
          <a:bodyPr wrap="square" lIns="1238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৫. কোন একটি কোম্পানির গড় মূলধন ব্যয় (WACC) নির্ণয়ের একটি কাল্পনিক গাণিতিক উদাহরণ তৈরি ও সমাধান কর।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0125" y="428625"/>
            <a:ext cx="111918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1945034"/>
            <a:ext cx="1114425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937" y="2897534"/>
            <a:ext cx="11668125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FFFFF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875" y="4069109"/>
            <a:ext cx="11144250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ECFDF5"/>
                </a:solidFill>
                <a:latin typeface="Hind Siliguri"/>
              </a:rPr>
              <a:t>মনোযোগ দিয়ে ক্লাসে অংশগ্রহণ করার জন্য সবাইকে অনেক অনেক ধন্যবাদ।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3875" y="4608165"/>
            <a:ext cx="11144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A7F3D0"/>
                </a:solidFill>
                <a:latin typeface="Hind Siliguri"/>
              </a:rPr>
              <a:t>সবাই ভালো থেকো ও সুস্থ থেকো।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66107"/>
            <a:ext cx="5429250" cy="244018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666107"/>
            <a:ext cx="5429250" cy="244018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61975"/>
            <a:ext cx="3238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8176" y="2951857"/>
            <a:ext cx="5180647" cy="371475"/>
          </a:xfrm>
          <a:prstGeom prst="rect">
            <a:avLst/>
          </a:prstGeom>
          <a:noFill/>
        </p:spPr>
        <p:txBody>
          <a:bodyPr wrap="square" lIns="28575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2563EB"/>
                </a:solidFill>
                <a:latin typeface="Hind Siliguri SemiBold"/>
              </a:rPr>
              <a:t>শিক্ষক পরিচিতি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1525" y="3513832"/>
            <a:ext cx="49339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3A8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3848992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1525" y="4153792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4553842"/>
            <a:ext cx="4933950" cy="304800"/>
          </a:xfrm>
          <a:prstGeom prst="rect">
            <a:avLst/>
          </a:prstGeom>
          <a:noFill/>
        </p:spPr>
        <p:txBody>
          <a:bodyPr wrap="square" lIns="2381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475569"/>
                </a:solidFill>
                <a:latin typeface="Hind Siliguri SemiBold"/>
              </a:rPr>
              <a:t>আর.আর.টেক্সটাইল মিলস্ উচ্চ বিদ্যালয়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63176" y="2951857"/>
            <a:ext cx="5180647" cy="371475"/>
          </a:xfrm>
          <a:prstGeom prst="rect">
            <a:avLst/>
          </a:prstGeom>
          <a:noFill/>
        </p:spPr>
        <p:txBody>
          <a:bodyPr wrap="square" lIns="257175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059669"/>
                </a:solidFill>
                <a:latin typeface="Hind Siliguri SemiBold"/>
              </a:rPr>
              <a:t>পাঠ পরিচিতি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86525" y="3513832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বিষয়: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86525" y="3818632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১০ম শ্রেণি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86525" y="4123432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৭ম অধ্যায় (মূলধন ব্যয়)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86525" y="4428232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সময়: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6962" y="3009007"/>
            <a:ext cx="285750" cy="2286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4601467"/>
            <a:ext cx="238125" cy="1905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3887" y="3009007"/>
            <a:ext cx="257175" cy="2286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62025" y="428625"/>
            <a:ext cx="112299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Untitled.jpg"/>
          <p:cNvPicPr>
            <a:picLocks noChangeAspect="1"/>
          </p:cNvPicPr>
          <p:nvPr/>
        </p:nvPicPr>
        <p:blipFill>
          <a:blip r:embed="rId10"/>
          <a:srcRect l="14125" t="24273" r="63769" b="16462"/>
          <a:stretch>
            <a:fillRect/>
          </a:stretch>
        </p:blipFill>
        <p:spPr>
          <a:xfrm>
            <a:off x="4234375" y="3050921"/>
            <a:ext cx="1594448" cy="1869041"/>
          </a:xfrm>
          <a:prstGeom prst="rect">
            <a:avLst/>
          </a:prstGeom>
        </p:spPr>
      </p:pic>
      <p:pic>
        <p:nvPicPr>
          <p:cNvPr id="23" name="Picture 22" descr="fb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88061" y="3008716"/>
            <a:ext cx="1555761" cy="186904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949796"/>
            <a:ext cx="11144250" cy="345219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25" y="2426047"/>
            <a:ext cx="1019175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93C5FD"/>
                </a:solidFill>
                <a:latin typeface="Hind Siliguri"/>
              </a:rPr>
              <a:t>আজকের পাঠের বিষয়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5331" y="2982217"/>
            <a:ext cx="10701337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500" b="1" i="0" u="none">
                <a:solidFill>
                  <a:srgbClr val="FFFFFF"/>
                </a:solidFill>
                <a:latin typeface="Hind Siliguri"/>
              </a:rPr>
              <a:t>মূলধন ব্যয় </a:t>
            </a:r>
            <a:endParaRPr lang="en-US" sz="4500" b="1" i="0" u="none" dirty="0" smtClean="0">
              <a:solidFill>
                <a:srgbClr val="FFFFFF"/>
              </a:solidFill>
              <a:latin typeface="Hind Siliguri"/>
            </a:endParaRPr>
          </a:p>
          <a:p>
            <a:pPr algn="ctr"/>
            <a:r>
              <a:rPr sz="4500" b="1" i="0" u="none" smtClean="0">
                <a:solidFill>
                  <a:srgbClr val="FFFFFF"/>
                </a:solidFill>
                <a:latin typeface="Hind Siliguri"/>
              </a:rPr>
              <a:t>(</a:t>
            </a:r>
            <a:r>
              <a:rPr sz="4500" b="1" i="0" u="none">
                <a:solidFill>
                  <a:srgbClr val="FFFFFF"/>
                </a:solidFill>
                <a:latin typeface="Hind Siliguri"/>
              </a:rPr>
              <a:t>Cost of Capital)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4367212"/>
            <a:ext cx="10191750" cy="6469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endParaRPr lang="en-US" sz="1650" b="0" i="0" u="none" dirty="0" smtClean="0">
              <a:solidFill>
                <a:srgbClr val="E0F2FE"/>
              </a:solidFill>
              <a:latin typeface="Hind Siliguri"/>
            </a:endParaRPr>
          </a:p>
          <a:p>
            <a:pPr algn="ctr">
              <a:lnSpc>
                <a:spcPts val="2640"/>
              </a:lnSpc>
            </a:pPr>
            <a:r>
              <a:rPr sz="1650" b="0" i="0" u="none" smtClean="0">
                <a:solidFill>
                  <a:srgbClr val="E0F2FE"/>
                </a:solidFill>
                <a:latin typeface="Hind Siliguri"/>
              </a:rPr>
              <a:t>ব্যবসায় </a:t>
            </a:r>
            <a:r>
              <a:rPr sz="1650" b="0" i="0" u="none">
                <a:solidFill>
                  <a:srgbClr val="E0F2FE"/>
                </a:solidFill>
                <a:latin typeface="Hind Siliguri"/>
              </a:rPr>
              <a:t>প্রতিষ্ঠানের অর্থায়ন ও ব্যয় মূল্যায়নের মূলভিত্তি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80344"/>
            <a:ext cx="11144250" cy="321171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285750" cy="28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9150" y="2527994"/>
            <a:ext cx="1060132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E3A8A"/>
                </a:solidFill>
                <a:latin typeface="Hind Siliguri SemiBold"/>
              </a:rPr>
              <a:t>এই পাঠ শেষে তোমরা যা যা শিখতে পারবে—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3950" y="305365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মূলধন ব্যয়ের ধারণা ও গুরুত্ব ব্যাখ্যা 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3950" y="349180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মূলধন ব্যয়ের বিভিন্ন উৎসসমূহ চিহ্নিত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950" y="392995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ঋণ মূলধন ব্যয় ও অগ্রাধিকার শেয়ার ব্যয় নির্ণয়ের সূত্র প্রয়োগ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3950" y="436810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সাধারণ শেয়ার মূলধন ব্যয় ও সংসংরক্ষিত আয়ের ব্যয় হিসাব করতে পারবে।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950" y="4806255"/>
            <a:ext cx="102965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গড় মূলধন ব্যয় (WACC) নির্ণয়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3925" y="428625"/>
            <a:ext cx="112680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072705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510855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949005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4387155"/>
            <a:ext cx="19050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4825305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71750"/>
            <a:ext cx="5429250" cy="2628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571750"/>
            <a:ext cx="5429250" cy="26289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561975"/>
            <a:ext cx="285750" cy="285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2819400"/>
            <a:ext cx="5180647" cy="371475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2563EB"/>
                </a:solidFill>
                <a:latin typeface="Hind Siliguri SemiBold"/>
              </a:rPr>
              <a:t>প্রশ্নসমূহ (চিন্তা কর):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86525" y="2819400"/>
            <a:ext cx="5180647" cy="371475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6A34A"/>
                </a:solidFill>
                <a:latin typeface="Hind Siliguri SemiBold"/>
              </a:rPr>
              <a:t>সংকেত: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86525" y="3333750"/>
            <a:ext cx="49339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 সচল রাখতে মূলধন প্রয়োজন। এই মূলধন ভিন্ন ভিন্ন উৎস থেকে আসে এবং প্রতিটি উৎসের একটি নিজস্ব প্রত্যাশিত আয়ের হার বা ব্যয় থাকে।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25" y="2876550"/>
            <a:ext cx="228600" cy="228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6325" y="3333750"/>
            <a:ext cx="46291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১. একটি ব্যবসায় প্রতিষ্ঠানের মূলধন সংগ্রহ করার প্রধান উৎসসমূহ কী কী?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6325" y="4076700"/>
            <a:ext cx="4629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২. ব্যাংক থেকে ঋণ নিলে ব্যাংককে কী পরিশোধ করতে হয়?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6325" y="4514850"/>
            <a:ext cx="46291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৩. শেয়ারহোল্ডাররা কোম্পানিতে বিনিয়োগ করে কীসের আশায়?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6525" y="2876550"/>
            <a:ext cx="171450" cy="228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23925" y="428625"/>
            <a:ext cx="112680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3352800"/>
            <a:ext cx="19050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4095750"/>
            <a:ext cx="19050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4533900"/>
            <a:ext cx="190500" cy="2000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52675"/>
            <a:ext cx="11144250" cy="1590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4133850"/>
            <a:ext cx="5429250" cy="12858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4133850"/>
            <a:ext cx="5429250" cy="12858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561975"/>
            <a:ext cx="2857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625" y="2600325"/>
            <a:ext cx="1114139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মূলধন ব্যয় (Cost of Capital) কী?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086100"/>
            <a:ext cx="1061085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ব্যবসা প্রতিষ্ঠানের বিভিন্ন তহবিল বা মূলধন উৎস (যেমন: শেয়ার, ডিবেঞ্চার, ব্যাংক ঋণ) ব্যবহারের জন্য যে ন্যূনতম হারে আয় অর্জন করতে হয়, তাকে </a:t>
            </a:r>
            <a:r>
              <a:rPr sz="1500" b="1" i="0" u="none">
                <a:solidFill>
                  <a:srgbClr val="334155"/>
                </a:solidFill>
                <a:latin typeface="Hind Siliguri"/>
              </a:rPr>
              <a:t>মূলধন ব্যয়</a:t>
            </a:r>
            <a:r>
              <a:rPr sz="1500" b="0" i="0" u="none">
                <a:solidFill>
                  <a:srgbClr val="334155"/>
                </a:solidFill>
                <a:latin typeface="Hind Siliguri"/>
              </a:rPr>
              <a:t> বলে।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1525" y="4381500"/>
            <a:ext cx="5180647" cy="371475"/>
          </a:xfrm>
          <a:prstGeom prst="rect">
            <a:avLst/>
          </a:prstGeom>
          <a:noFill/>
        </p:spPr>
        <p:txBody>
          <a:bodyPr wrap="square" lIns="257175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0D9488"/>
                </a:solidFill>
                <a:latin typeface="Hind Siliguri SemiBold"/>
              </a:rPr>
              <a:t>মূলধন সরবরাহকারীর দৃষ্টিকোণ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4867275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বিনিয়োগকৃত অর্থ থেকে প্রত্যাশিত আয়ের হার।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86525" y="4381500"/>
            <a:ext cx="5180647" cy="371475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C026D3"/>
                </a:solidFill>
                <a:latin typeface="Hind Siliguri SemiBold"/>
              </a:rPr>
              <a:t>প্রতিষ্ঠানের দৃষ্টিকোণ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86525" y="4867275"/>
            <a:ext cx="49339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334155"/>
                </a:solidFill>
                <a:latin typeface="Hind Siliguri"/>
              </a:rPr>
              <a:t>তহবিল সংগ্রহের প্রয়োজনীয় নূন্যতম পরিশোধ হার বা ব্যয়।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4438650"/>
            <a:ext cx="257175" cy="2286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6525" y="4438650"/>
            <a:ext cx="171450" cy="228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3925" y="428625"/>
            <a:ext cx="112680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মূলধন ব্যয়ের ধারণা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75" y="2076450"/>
            <a:ext cx="542925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561975"/>
            <a:ext cx="323850" cy="285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2076450"/>
            <a:ext cx="5429250" cy="3619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6881" y="2824162"/>
            <a:ext cx="257175" cy="342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1525" y="3262312"/>
            <a:ext cx="21478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ঋণ মূলধন ব্যয়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081" y="2824162"/>
            <a:ext cx="342900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57587" y="3262312"/>
            <a:ext cx="21478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অগ্রাধিকার শেয়ার ব্যয়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0206" y="4205287"/>
            <a:ext cx="390525" cy="3429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1525" y="4643437"/>
            <a:ext cx="21478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সাধারণ শেয়ার ব্যয়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6268" y="4205287"/>
            <a:ext cx="390525" cy="342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57587" y="4643437"/>
            <a:ext cx="21478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1" i="0" u="none">
                <a:solidFill>
                  <a:srgbClr val="334155"/>
                </a:solidFill>
                <a:latin typeface="Hind Siliguri"/>
              </a:rPr>
              <a:t>সংসংরক্ষিত আয় ব্যয়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2025" y="428625"/>
            <a:ext cx="11229975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মূলধন ব্যয়ের বিভিন্ন উৎস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67744"/>
            <a:ext cx="5429250" cy="24367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667744"/>
            <a:ext cx="5429250" cy="24367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" y="3787824"/>
            <a:ext cx="4933950" cy="6667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525" y="3787824"/>
            <a:ext cx="4933950" cy="68237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7662" y="6400800"/>
            <a:ext cx="3938587" cy="3143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561975"/>
            <a:ext cx="219075" cy="285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1525" y="2915394"/>
            <a:ext cx="518064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১. কর সমন্বয়কৃত ঋণ মূলধন ব্যয়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1525" y="3401169"/>
            <a:ext cx="4933950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64748B"/>
                </a:solidFill>
                <a:latin typeface="Hind Siliguri"/>
              </a:rPr>
              <a:t>কর সুবিধা বিবেচনা করার পর প্রকৃত ঋণ ব্যয়: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4597449"/>
            <a:ext cx="4933950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যেখানে, = ঋণের সুদের হার, = করের হার (Tax rate)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86525" y="2915394"/>
            <a:ext cx="518064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1E3A8A"/>
                </a:solidFill>
                <a:latin typeface="Hind Siliguri SemiBold"/>
              </a:rPr>
              <a:t>২. অগ্রাধিকার শেয়ার ব্যয়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86525" y="3401169"/>
            <a:ext cx="4933950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64748B"/>
                </a:solidFill>
                <a:latin typeface="Hind Siliguri"/>
              </a:rPr>
              <a:t>নির্দিষ্ট হারে লভ্যাংশ প্রদান সাপেক্ষে: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86525" y="4613076"/>
            <a:ext cx="4933950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334155"/>
                </a:solidFill>
                <a:latin typeface="Hind Siliguri"/>
              </a:rPr>
              <a:t>যেখানে, = প্রত্যাশিত লভ্যাংশ, = শেয়ারের বিক্রিয় মূল্য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5714" y="4025949"/>
            <a:ext cx="1705421" cy="1905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7775" y="4626024"/>
            <a:ext cx="139898" cy="1333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02098" y="4626024"/>
            <a:ext cx="128141" cy="1333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2560" y="3997374"/>
            <a:ext cx="1221730" cy="24943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2775" y="4641651"/>
            <a:ext cx="256133" cy="1809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85733" y="4641651"/>
            <a:ext cx="221456" cy="1333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57250" y="428625"/>
            <a:ext cx="11334750" cy="5810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1E3A8A"/>
                </a:solidFill>
                <a:latin typeface="Hind Siliguri"/>
              </a:rPr>
              <a:t>ঋণ ও অগ্রাধিকার শেয়ার ব্যয় সূত্র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23875" y="1076325"/>
            <a:ext cx="11144250" cy="28575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1197</Words>
  <Application>Microsoft Macintosh PowerPoint</Application>
  <PresentationFormat>Custom</PresentationFormat>
  <Paragraphs>132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10</cp:revision>
  <dcterms:created xsi:type="dcterms:W3CDTF">2013-01-27T09:14:16Z</dcterms:created>
  <dcterms:modified xsi:type="dcterms:W3CDTF">2026-07-11T06:51:50Z</dcterms:modified>
</cp:coreProperties>
</file>