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1" r:id="rId4"/>
    <p:sldId id="264" r:id="rId5"/>
    <p:sldId id="263" r:id="rId6"/>
    <p:sldId id="266" r:id="rId7"/>
    <p:sldId id="267" r:id="rId8"/>
    <p:sldId id="268" r:id="rId9"/>
    <p:sldId id="269" r:id="rId10"/>
    <p:sldId id="279" r:id="rId11"/>
    <p:sldId id="282" r:id="rId12"/>
    <p:sldId id="287" r:id="rId13"/>
    <p:sldId id="271" r:id="rId14"/>
    <p:sldId id="270" r:id="rId15"/>
    <p:sldId id="272" r:id="rId16"/>
    <p:sldId id="274" r:id="rId17"/>
    <p:sldId id="275" r:id="rId18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758" y="43"/>
      </p:cViewPr>
      <p:guideLst>
        <p:guide orient="horz" pos="216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"/>
            <a:ext cx="11430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3"/>
            <a:ext cx="11430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625" y="4960137"/>
            <a:ext cx="7286625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688" spc="188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72439" y="4960137"/>
            <a:ext cx="3000375" cy="1463040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8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28625" indent="0" algn="ctr">
              <a:buNone/>
              <a:defRPr sz="1688"/>
            </a:lvl2pPr>
            <a:lvl3pPr marL="857250" indent="0" algn="ctr">
              <a:buNone/>
              <a:defRPr sz="1688"/>
            </a:lvl3pPr>
            <a:lvl4pPr marL="1285875" indent="0" algn="ctr">
              <a:buNone/>
              <a:defRPr sz="1688"/>
            </a:lvl4pPr>
            <a:lvl5pPr marL="1714500" indent="0" algn="ctr">
              <a:buNone/>
              <a:defRPr sz="1688"/>
            </a:lvl5pPr>
            <a:lvl6pPr marL="2143125" indent="0" algn="ctr">
              <a:buNone/>
              <a:defRPr sz="1688"/>
            </a:lvl6pPr>
            <a:lvl7pPr marL="2571750" indent="0" algn="ctr">
              <a:buNone/>
              <a:defRPr sz="1688"/>
            </a:lvl7pPr>
            <a:lvl8pPr marL="3000375" indent="0" algn="ctr">
              <a:buNone/>
              <a:defRPr sz="1688"/>
            </a:lvl8pPr>
            <a:lvl9pPr marL="3429000" indent="0" algn="ctr">
              <a:buNone/>
              <a:defRPr sz="1688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862665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89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585216"/>
            <a:ext cx="9112568" cy="149961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60121" y="2286000"/>
            <a:ext cx="9112568" cy="40233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29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5" y="762000"/>
            <a:ext cx="2464594" cy="5410200"/>
          </a:xfrm>
          <a:prstGeom prst="rect">
            <a:avLst/>
          </a:prstGeo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8690" y="762000"/>
            <a:ext cx="7108031" cy="5410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9429750" y="87838"/>
            <a:ext cx="0" cy="8572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79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585216"/>
            <a:ext cx="9112568" cy="149961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121" y="2286000"/>
            <a:ext cx="9112568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87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"/>
            <a:ext cx="11430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3"/>
            <a:ext cx="11430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960137"/>
            <a:ext cx="7286625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688" b="0" spc="188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72439" y="4960137"/>
            <a:ext cx="3000375" cy="1463040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8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862665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638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585216"/>
            <a:ext cx="9112568" cy="149961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0119" y="2286000"/>
            <a:ext cx="4457700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4988" y="2286000"/>
            <a:ext cx="4457700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3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60120" y="585216"/>
            <a:ext cx="9112568" cy="149961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120" y="2179636"/>
            <a:ext cx="4457700" cy="822960"/>
          </a:xfrm>
          <a:prstGeom prst="rect">
            <a:avLst/>
          </a:prstGeo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56" b="0" cap="none" baseline="0">
                <a:solidFill>
                  <a:schemeClr val="accent1"/>
                </a:solidFill>
                <a:latin typeface="+mn-lt"/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120" y="2967788"/>
            <a:ext cx="4457700" cy="33415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16457" y="2179636"/>
            <a:ext cx="4457700" cy="822960"/>
          </a:xfrm>
          <a:prstGeom prst="rect">
            <a:avLst/>
          </a:prstGeo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156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marL="0" lvl="0" indent="0" algn="l" defTabSz="857250" rtl="0" eaLnBrk="1" latinLnBrk="0" hangingPunct="1">
              <a:lnSpc>
                <a:spcPct val="90000"/>
              </a:lnSpc>
              <a:spcBef>
                <a:spcPts val="1688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16457" y="2967788"/>
            <a:ext cx="4457700" cy="33415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3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585216"/>
            <a:ext cx="9112568" cy="149961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93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 userDrawn="1"/>
        </p:nvSpPr>
        <p:spPr>
          <a:xfrm>
            <a:off x="16760" y="0"/>
            <a:ext cx="11430000" cy="6858000"/>
          </a:xfrm>
          <a:prstGeom prst="frame">
            <a:avLst>
              <a:gd name="adj1" fmla="val 167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 userDrawn="1"/>
        </p:nvSpPr>
        <p:spPr>
          <a:xfrm>
            <a:off x="159630" y="172686"/>
            <a:ext cx="11145078" cy="6519060"/>
          </a:xfrm>
          <a:prstGeom prst="frame">
            <a:avLst>
              <a:gd name="adj1" fmla="val 1123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7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60120" y="471509"/>
            <a:ext cx="4114800" cy="173736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7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12" y="822960"/>
            <a:ext cx="5323523" cy="5184648"/>
          </a:xfrm>
          <a:prstGeom prst="rect">
            <a:avLst/>
          </a:prstGeo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120" y="2257506"/>
            <a:ext cx="4114800" cy="376229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563"/>
              </a:spcBef>
              <a:buNone/>
              <a:defRPr sz="1500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1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960138"/>
            <a:ext cx="7286625" cy="14630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688" spc="188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-1"/>
            <a:ext cx="11427143" cy="457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72439" y="4960138"/>
            <a:ext cx="3000375" cy="1463040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8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0122" y="6470704"/>
            <a:ext cx="2019509" cy="274320"/>
          </a:xfrm>
          <a:prstGeom prst="rect">
            <a:avLst/>
          </a:prstGeom>
        </p:spPr>
        <p:txBody>
          <a:bodyPr/>
          <a:lstStyle/>
          <a:p>
            <a:fld id="{20068C39-84CF-4973-90D6-C3756DED1E0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0249" y="6470704"/>
            <a:ext cx="5532618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60001" y="6470704"/>
            <a:ext cx="912813" cy="274320"/>
          </a:xfrm>
          <a:prstGeom prst="rect">
            <a:avLst/>
          </a:prstGeom>
        </p:spPr>
        <p:txBody>
          <a:bodyPr/>
          <a:lstStyle/>
          <a:p>
            <a:fld id="{9F2ED111-718C-47BB-A1AC-3292CCD2E2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862665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26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06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57250" rtl="0" eaLnBrk="1" latinLnBrk="0" hangingPunct="1">
        <a:lnSpc>
          <a:spcPct val="80000"/>
        </a:lnSpc>
        <a:spcBef>
          <a:spcPct val="0"/>
        </a:spcBef>
        <a:buNone/>
        <a:defRPr sz="4688" kern="1200" cap="all" spc="94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85725" indent="-85725" algn="l" defTabSz="857250" rtl="0" eaLnBrk="1" latinLnBrk="0" hangingPunct="1">
        <a:lnSpc>
          <a:spcPct val="90000"/>
        </a:lnSpc>
        <a:spcBef>
          <a:spcPts val="1125"/>
        </a:spcBef>
        <a:spcAft>
          <a:spcPts val="188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63" kern="1200">
          <a:solidFill>
            <a:schemeClr val="tx1"/>
          </a:solidFill>
          <a:latin typeface="+mn-lt"/>
          <a:ea typeface="+mn-ea"/>
          <a:cs typeface="+mn-cs"/>
        </a:defRPr>
      </a:lvl1pPr>
      <a:lvl2pPr marL="24860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42005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3pPr>
      <a:lvl4pPr marL="55721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4pPr>
      <a:lvl5pPr marL="72866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6pPr>
      <a:lvl7pPr marL="994410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7pPr>
      <a:lvl8pPr marL="114014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8pPr>
      <a:lvl9pPr marL="1277303" indent="-128588" algn="l" defTabSz="857250" rtl="0" eaLnBrk="1" latinLnBrk="0" hangingPunct="1">
        <a:lnSpc>
          <a:spcPct val="90000"/>
        </a:lnSpc>
        <a:spcBef>
          <a:spcPts val="188"/>
        </a:spcBef>
        <a:spcAft>
          <a:spcPts val="375"/>
        </a:spcAft>
        <a:buClr>
          <a:schemeClr val="accent1"/>
        </a:buClr>
        <a:buFont typeface="Wingdings 3" pitchFamily="18" charset="2"/>
        <a:buChar char=""/>
        <a:defRPr sz="13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98494" y="766484"/>
            <a:ext cx="863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</a:t>
            </a:r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টিমিডিয়া ক্লাসে স্বাগত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081270" y="2099257"/>
            <a:ext cx="5267459" cy="3683358"/>
          </a:xfrm>
          <a:prstGeom prst="roundRect">
            <a:avLst>
              <a:gd name="adj" fmla="val 10373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2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69" y="1321509"/>
            <a:ext cx="4733013" cy="34819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ight">
              <a:rot lat="0" lon="20999997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406586" y="287354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6370" y="5900227"/>
            <a:ext cx="9876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পৃথিবীর বহু ক্ষয়ক্ষতি সাধিত হয়।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131" y="1321509"/>
            <a:ext cx="4762254" cy="34819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>
              <a:rot lat="0" lon="30000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982704" y="5351862"/>
            <a:ext cx="9876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ভূ-ত্বকে অসংখ্য ফাটল ও চ্যুতির সৃষ্টি হয়।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66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625" y="1560494"/>
            <a:ext cx="5672013" cy="38761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" name="Vertical Scroll 3"/>
          <p:cNvSpPr/>
          <p:nvPr/>
        </p:nvSpPr>
        <p:spPr>
          <a:xfrm>
            <a:off x="332336" y="1252772"/>
            <a:ext cx="4238171" cy="4502571"/>
          </a:xfrm>
          <a:prstGeom prst="verticalScroll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ফলে অনেক সময় নদীর গতি পরিবর্তন বা </a:t>
            </a:r>
          </a:p>
          <a:p>
            <a:pPr algn="ctr"/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বন্ধ হয়ে যায়।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6586" y="287354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7"/>
          <a:stretch/>
        </p:blipFill>
        <p:spPr>
          <a:xfrm>
            <a:off x="4850624" y="1494276"/>
            <a:ext cx="5672013" cy="387549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Vertical Scroll 6"/>
          <p:cNvSpPr/>
          <p:nvPr/>
        </p:nvSpPr>
        <p:spPr>
          <a:xfrm>
            <a:off x="332337" y="1336099"/>
            <a:ext cx="4320347" cy="4441798"/>
          </a:xfrm>
          <a:prstGeom prst="verticalScroll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ঝাঁকুনিতে পর্বতগাত্র থেকে বৃহৎ বরফখন্ড পতিত হয়ে পর্বতের পাদদেশে ব্যাপক ক্ষতি সাধন করে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।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Vertical Scroll 8"/>
          <p:cNvSpPr/>
          <p:nvPr/>
        </p:nvSpPr>
        <p:spPr>
          <a:xfrm>
            <a:off x="325097" y="1086153"/>
            <a:ext cx="4320347" cy="4691744"/>
          </a:xfrm>
          <a:prstGeom prst="verticalScroll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ধাক্কায়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সমুদ্রের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পানি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নিচে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নেমে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যায়</a:t>
            </a:r>
            <a:r>
              <a:rPr lang="bn-IN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।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পরেক্ষনেই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ভীষণ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গর্জন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করে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ঢেউ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আকারে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উপকূলে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এসে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আছরে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600" b="1" kern="11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পড়ে</a:t>
            </a:r>
            <a:r>
              <a:rPr lang="en-US" sz="3600" b="1" kern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।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8467" y="6001872"/>
            <a:ext cx="9668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জলোচ্ছাসকে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সুনামি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8" t="9267" b="7577"/>
          <a:stretch/>
        </p:blipFill>
        <p:spPr>
          <a:xfrm>
            <a:off x="4850624" y="1252772"/>
            <a:ext cx="5928992" cy="4201816"/>
          </a:xfrm>
          <a:prstGeom prst="rect">
            <a:avLst/>
          </a:prstGeom>
          <a:scene3d>
            <a:camera prst="perspectiveLef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3730881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385" y="1458341"/>
            <a:ext cx="6013442" cy="396688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>
              <a:rot lat="0" lon="60000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181686" y="5734315"/>
            <a:ext cx="9650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ফলে উঁচুভূমি সমুদ্রের পানিতে নিমজ্জিত হয়।</a:t>
            </a:r>
            <a:r>
              <a:rPr lang="en-US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406586" y="325991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385" y="1494677"/>
            <a:ext cx="6013442" cy="393054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>
              <a:rot lat="0" lon="60000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1168608" y="5724653"/>
            <a:ext cx="9959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ফলে সমুদ্রের তলদেশে দ্বীপ এবং কোথায় হ্রদের সৃষ্টি হয়।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495484" y="5734316"/>
            <a:ext cx="10674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ফলে ক্ষতিগ্রস্থ এলাকায় দুর্ভিক্ষ ও মহামারিতে বহু প্রাণহানি ঘটে।</a:t>
            </a:r>
            <a:endParaRPr lang="en-US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2" t="-738" r="1476" b="738"/>
          <a:stretch/>
        </p:blipFill>
        <p:spPr>
          <a:xfrm>
            <a:off x="2550018" y="1394740"/>
            <a:ext cx="5936171" cy="398885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>
              <a:rot lat="0" lon="60000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9170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89" y="3601854"/>
            <a:ext cx="3878764" cy="24032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19" y="993281"/>
            <a:ext cx="4356846" cy="255674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993281"/>
            <a:ext cx="4376125" cy="255674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174810" y="6014124"/>
            <a:ext cx="11335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ফলে </a:t>
            </a:r>
            <a:r>
              <a:rPr lang="en-US" sz="3200" kern="1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রেলপথ</a:t>
            </a:r>
            <a:r>
              <a:rPr lang="en-US" sz="32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, </a:t>
            </a:r>
            <a:r>
              <a:rPr lang="en-US" sz="3200" kern="1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সড়কপথ</a:t>
            </a:r>
            <a:r>
              <a:rPr lang="en-US" sz="32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, </a:t>
            </a:r>
            <a:r>
              <a:rPr lang="en-US" sz="3200" kern="1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পাইপ</a:t>
            </a:r>
            <a:r>
              <a:rPr lang="en-US" sz="32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3200" kern="1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লা</a:t>
            </a:r>
            <a:r>
              <a:rPr lang="bn-IN" sz="32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ইন ভেঙ্গে যাতায়াত ব্যবস্থা অচল হয়ে পড়ে।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406586" y="233566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49" r="62474" b="1"/>
          <a:stretch/>
        </p:blipFill>
        <p:spPr>
          <a:xfrm>
            <a:off x="6347012" y="968188"/>
            <a:ext cx="4249271" cy="270285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5"/>
          <a:stretch/>
        </p:blipFill>
        <p:spPr>
          <a:xfrm flipH="1">
            <a:off x="820268" y="914400"/>
            <a:ext cx="4383743" cy="270285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30" y="3576917"/>
            <a:ext cx="4087906" cy="24339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Rectangle 19"/>
          <p:cNvSpPr/>
          <p:nvPr/>
        </p:nvSpPr>
        <p:spPr>
          <a:xfrm>
            <a:off x="1237129" y="5997386"/>
            <a:ext cx="9211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ভূমিকম্পের ফলে বড় বাঁধ, কালভার্ট, সেতু প্রভৃতি ক্ষতিগ্রস্থ হয়।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07252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3523" y="5409607"/>
            <a:ext cx="8628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36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ভূমিকম্পের ফলে আমাদের কী কী ক্ষয়ক্ষতি হয় লেখ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26541" y="1936376"/>
            <a:ext cx="4814424" cy="2725564"/>
            <a:chOff x="3147935" y="1439056"/>
            <a:chExt cx="5503090" cy="1970439"/>
          </a:xfrm>
          <a:scene3d>
            <a:camera prst="perspectiveRight"/>
            <a:lightRig rig="threePt" dir="t"/>
          </a:scene3d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46"/>
            <a:stretch/>
          </p:blipFill>
          <p:spPr>
            <a:xfrm>
              <a:off x="6640643" y="1439056"/>
              <a:ext cx="2010382" cy="197043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24"/>
            <a:stretch/>
          </p:blipFill>
          <p:spPr>
            <a:xfrm>
              <a:off x="4676930" y="1570746"/>
              <a:ext cx="2241967" cy="177165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72" r="11756"/>
            <a:stretch/>
          </p:blipFill>
          <p:spPr>
            <a:xfrm>
              <a:off x="3147935" y="1499017"/>
              <a:ext cx="1528995" cy="187013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4507606" y="655681"/>
            <a:ext cx="2629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33721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3575" y="2517610"/>
            <a:ext cx="3017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মানবসৃষ্ট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64565" y="2485681"/>
            <a:ext cx="30843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প্রাকৃতিক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23576" y="2968103"/>
            <a:ext cx="2966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 ও মানবসৃষ্ট 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4082" y="3000569"/>
            <a:ext cx="32422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ঘ. কোনটাই নয়।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4934" y="3405949"/>
            <a:ext cx="10544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anose="05000000000000000000" pitchFamily="2" charset="2"/>
              <a:buChar char="q"/>
            </a:pPr>
            <a:r>
              <a:rPr lang="bn-IN" sz="2800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কখনো কখনো ভূ-পৃষ্ঠে হঠাৎ কেঁপে উঠার কারণ কী</a:t>
            </a:r>
            <a:r>
              <a:rPr lang="bn-BD" sz="2800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21546" y="3881088"/>
            <a:ext cx="3150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ক. ভূমিকম্প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84559" y="3862038"/>
            <a:ext cx="3064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দূর্যোগ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21547" y="4357339"/>
            <a:ext cx="3150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আগ্নেয়গিরি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84559" y="4365585"/>
            <a:ext cx="3353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জলোচ্ছাস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4934" y="4848630"/>
            <a:ext cx="10544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anose="05000000000000000000" pitchFamily="2" charset="2"/>
              <a:buChar char="q"/>
            </a:pPr>
            <a:r>
              <a:rPr lang="bn-IN" sz="2800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ভূ-পৃষ্ঠের আকস্মিক ও ক্ষণস্থায়ী কম্পনকে কী বলে</a:t>
            </a:r>
            <a:r>
              <a:rPr lang="bn-BD" sz="2800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21548" y="5770619"/>
            <a:ext cx="29453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সুনামী</a:t>
            </a:r>
            <a:r>
              <a:rPr lang="b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99756" y="5719415"/>
            <a:ext cx="2178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ঘূর্ণীঝড়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07478" y="5324881"/>
            <a:ext cx="3293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দূর্যোগ</a:t>
            </a:r>
            <a:r>
              <a:rPr lang="bn-BD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99757" y="5211955"/>
            <a:ext cx="2695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ভূমিকম্প 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171949" y="555618"/>
            <a:ext cx="2805113" cy="661938"/>
          </a:xfrm>
          <a:prstGeom prst="roundRect">
            <a:avLst>
              <a:gd name="adj" fmla="val 15378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মূল্যায়ন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403" y="2062509"/>
            <a:ext cx="8987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2800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ভূমিকম্প কোন ধরণের দুর্যোগ</a:t>
            </a:r>
            <a:r>
              <a:rPr lang="bn-BD" sz="2800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bn-BD" sz="2800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75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805" y="5731678"/>
            <a:ext cx="111601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ভূমিকম্প আমাদের জীবনে অভিশাপ কথাটির স্ব-পক্ষে যুক্তিসহ </a:t>
            </a:r>
            <a:r>
              <a:rPr lang="en-US" sz="36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</a:t>
            </a:r>
            <a:r>
              <a:rPr lang="bn-IN" sz="36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ি</a:t>
            </a:r>
            <a:r>
              <a:rPr lang="en-US" sz="36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r>
              <a:rPr lang="bn-IN" sz="36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ে আনবে</a:t>
            </a:r>
            <a:r>
              <a:rPr lang="en-US" sz="36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4507606" y="655681"/>
            <a:ext cx="2629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44" y="1668516"/>
            <a:ext cx="4574946" cy="364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83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64889" y="655681"/>
            <a:ext cx="6568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61" y="1680246"/>
            <a:ext cx="6449083" cy="431596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9703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6108190" y="3887008"/>
            <a:ext cx="48362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ি: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r>
              <a:rPr lang="bn-BD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3200" b="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বিশ্বপরিচয়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bn-IN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ভূমিকম্পের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</a:t>
            </a:r>
            <a:r>
              <a:rPr lang="bn-IN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6" t="10924" r="33154" b="12032"/>
          <a:stretch/>
        </p:blipFill>
        <p:spPr>
          <a:xfrm>
            <a:off x="7761868" y="1132480"/>
            <a:ext cx="1892548" cy="231616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2" name="TextBox 61"/>
          <p:cNvSpPr txBox="1"/>
          <p:nvPr/>
        </p:nvSpPr>
        <p:spPr>
          <a:xfrm>
            <a:off x="4468968" y="811371"/>
            <a:ext cx="2459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5286093" y="1726656"/>
            <a:ext cx="869867" cy="3945302"/>
            <a:chOff x="5572125" y="2254015"/>
            <a:chExt cx="1198770" cy="3509841"/>
          </a:xfrm>
        </p:grpSpPr>
        <p:sp>
          <p:nvSpPr>
            <p:cNvPr id="64" name="Curved Left Arrow 63"/>
            <p:cNvSpPr/>
            <p:nvPr/>
          </p:nvSpPr>
          <p:spPr>
            <a:xfrm>
              <a:off x="5572125" y="2257425"/>
              <a:ext cx="668231" cy="3506431"/>
            </a:xfrm>
            <a:prstGeom prst="curvedLeftArrow">
              <a:avLst>
                <a:gd name="adj1" fmla="val 46528"/>
                <a:gd name="adj2" fmla="val 50000"/>
                <a:gd name="adj3" fmla="val 1644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8">
                <a:solidFill>
                  <a:schemeClr val="tx1"/>
                </a:solidFill>
              </a:endParaRPr>
            </a:p>
          </p:txBody>
        </p:sp>
        <p:sp>
          <p:nvSpPr>
            <p:cNvPr id="65" name="Curved Left Arrow 64"/>
            <p:cNvSpPr/>
            <p:nvPr/>
          </p:nvSpPr>
          <p:spPr>
            <a:xfrm flipH="1">
              <a:off x="6077051" y="2254015"/>
              <a:ext cx="693844" cy="3506431"/>
            </a:xfrm>
            <a:prstGeom prst="curvedLeftArrow">
              <a:avLst>
                <a:gd name="adj1" fmla="val 46528"/>
                <a:gd name="adj2" fmla="val 50000"/>
                <a:gd name="adj3" fmla="val 16448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8">
                <a:solidFill>
                  <a:schemeClr val="tx1"/>
                </a:solidFill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399484" y="3778780"/>
            <a:ext cx="4913192" cy="2492990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as-I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নার্গিস </a:t>
            </a:r>
            <a:r>
              <a:rPr lang="as-I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endParaRPr 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as-I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as-I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(আইসিটি</a:t>
            </a:r>
            <a:r>
              <a:rPr lang="as-I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as-I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পোরজনা </a:t>
            </a:r>
            <a:r>
              <a:rPr lang="as-I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এম, এন উচ্চ বিদ্যালয়, </a:t>
            </a:r>
            <a:endParaRPr lang="en-U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as-I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শাহজাদপুর</a:t>
            </a:r>
            <a:r>
              <a:rPr lang="as-I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সিরাজগঞ্জ।</a:t>
            </a:r>
            <a:r>
              <a:rPr lang="as-I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nargiskhatunm1979@gmail.com</a:t>
            </a:r>
            <a:endParaRPr lang="bn-BD" sz="2800" dirty="0">
              <a:ln w="1143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10846"/>
          <a:stretch/>
        </p:blipFill>
        <p:spPr>
          <a:xfrm>
            <a:off x="1749760" y="809930"/>
            <a:ext cx="2212639" cy="26190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1016035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89" y="5836292"/>
            <a:ext cx="5930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উপরের চিত্র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কী দেখতে পাচ্ছ?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857879" y="1635616"/>
            <a:ext cx="5074276" cy="3799267"/>
          </a:xfrm>
          <a:prstGeom prst="roundRect">
            <a:avLst>
              <a:gd name="adj" fmla="val 8273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524" b="-23836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65549" y="525647"/>
            <a:ext cx="5930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5678" y="5836292"/>
            <a:ext cx="5930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লোকটি কেন টেবিলের নিচে পালাচ্ছে?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22916" y="5774737"/>
            <a:ext cx="27638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ভূমিকম্পের ভয়ে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853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3048" y="656822"/>
            <a:ext cx="6117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95470" y="1500698"/>
            <a:ext cx="6117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ভূমিকম্প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E:\ভূমিকম্প\tarle-bridge-375x2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863" y="2624270"/>
            <a:ext cx="5320373" cy="3640360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12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79436" y="3280065"/>
            <a:ext cx="9928413" cy="2174157"/>
            <a:chOff x="879436" y="3280065"/>
            <a:chExt cx="9928413" cy="2174157"/>
          </a:xfrm>
        </p:grpSpPr>
        <p:sp>
          <p:nvSpPr>
            <p:cNvPr id="8" name="TextBox 7"/>
            <p:cNvSpPr txBox="1"/>
            <p:nvPr/>
          </p:nvSpPr>
          <p:spPr>
            <a:xfrm>
              <a:off x="879436" y="3280065"/>
              <a:ext cx="97976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>
                <a:buFont typeface="Wingdings" panose="05000000000000000000" pitchFamily="2" charset="2"/>
                <a:buChar char="q"/>
              </a:pPr>
              <a:r>
                <a:rPr lang="bn-IN" sz="3200" kern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Wingdings"/>
                </a:rPr>
                <a:t>ভূমিকম্প কী তা বলতে</a:t>
              </a:r>
              <a:r>
                <a:rPr lang="bn-BD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পারবে।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79436" y="4061075"/>
              <a:ext cx="99284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bn-IN" sz="3200" kern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ea typeface="NikoshBAN" pitchFamily="2" charset="0"/>
                  <a:cs typeface="NikoshBAN" panose="02000000000000000000" pitchFamily="2" charset="0"/>
                  <a:sym typeface="Wingdings"/>
                </a:rPr>
                <a:t>ভূমিকম্পের কারণ বর্ণনা করতে </a:t>
              </a:r>
              <a:r>
                <a:rPr lang="bn-BD" sz="3200" kern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ea typeface="NikoshBAN" pitchFamily="2" charset="0"/>
                  <a:cs typeface="NikoshBAN" panose="02000000000000000000" pitchFamily="2" charset="0"/>
                  <a:sym typeface="Wingdings"/>
                </a:rPr>
                <a:t>পারবে।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79436" y="4869447"/>
              <a:ext cx="97740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bn-IN" sz="3200" kern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ea typeface="NikoshBAN" pitchFamily="2" charset="0"/>
                  <a:cs typeface="NikoshBAN" panose="02000000000000000000" pitchFamily="2" charset="0"/>
                  <a:sym typeface="Wingdings"/>
                </a:rPr>
                <a:t>ভুমিকম্পের ফলাফল </a:t>
              </a:r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িশ্লেষণ</a:t>
              </a:r>
              <a:r>
                <a:rPr lang="en-US" sz="3200" kern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ea typeface="NikoshBAN" pitchFamily="2" charset="0"/>
                  <a:cs typeface="NikoshBAN" panose="02000000000000000000" pitchFamily="2" charset="0"/>
                  <a:sym typeface="Wingdings"/>
                </a:rPr>
                <a:t> </a:t>
              </a:r>
              <a:r>
                <a:rPr lang="bn-BD" sz="3200" kern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ea typeface="NikoshBAN" pitchFamily="2" charset="0"/>
                  <a:cs typeface="NikoshBAN" panose="02000000000000000000" pitchFamily="2" charset="0"/>
                  <a:sym typeface="Wingdings"/>
                </a:rPr>
                <a:t>করতে পারবে।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453529" y="2521935"/>
            <a:ext cx="4390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u="sng" spc="14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 </a:t>
            </a:r>
            <a:r>
              <a:rPr lang="bn-BD" sz="3600" spc="14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– </a:t>
            </a:r>
          </a:p>
        </p:txBody>
      </p:sp>
      <p:sp>
        <p:nvSpPr>
          <p:cNvPr id="3" name="Rectangle 2"/>
          <p:cNvSpPr/>
          <p:nvPr/>
        </p:nvSpPr>
        <p:spPr>
          <a:xfrm>
            <a:off x="3922449" y="922462"/>
            <a:ext cx="30643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48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84282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cal Scroll 8"/>
          <p:cNvSpPr/>
          <p:nvPr/>
        </p:nvSpPr>
        <p:spPr>
          <a:xfrm>
            <a:off x="820976" y="685288"/>
            <a:ext cx="4238171" cy="4691744"/>
          </a:xfrm>
          <a:prstGeom prst="verticalScroll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kern="11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ভূমিকম্প</a:t>
            </a:r>
            <a:r>
              <a:rPr lang="en-US" sz="3600" b="1" kern="11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bn-IN" sz="3600" b="1" kern="11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একটি প্রাকৃতিক দূর্যোগ। সভ্যতার ধ্বংসলীলার </a:t>
            </a:r>
          </a:p>
          <a:p>
            <a:pPr algn="ctr"/>
            <a:r>
              <a:rPr lang="bn-IN" sz="3600" b="1" kern="11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কারণ হিসাবে ভূমিকম্পকে দায়ী করা হয়।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171" y="5791200"/>
            <a:ext cx="10130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পৃষ্টের আকস্মিক ও ক্ষণস্থায়ী কম্পনকে ভূমিকম্প বলে।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223" y="1073674"/>
            <a:ext cx="3505466" cy="41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10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4303" y="5348102"/>
            <a:ext cx="5638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ভূমিকম্প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লেখ।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18" y="1913907"/>
            <a:ext cx="3334871" cy="27925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07606" y="655681"/>
            <a:ext cx="2629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81975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39330" y="3890625"/>
            <a:ext cx="106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শিলা চ্যুতি বা ফাটল বরাবর আকস্মিক ভূ</a:t>
            </a:r>
            <a:r>
              <a:rPr lang="en-US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-</a:t>
            </a:r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আলোড়ন হলে ভূমিকম্প হয়।</a:t>
            </a:r>
            <a:endParaRPr lang="en-US" sz="3600" dirty="0"/>
          </a:p>
        </p:txBody>
      </p:sp>
      <p:sp>
        <p:nvSpPr>
          <p:cNvPr id="17" name="Rectangle 16"/>
          <p:cNvSpPr/>
          <p:nvPr/>
        </p:nvSpPr>
        <p:spPr>
          <a:xfrm>
            <a:off x="4019976" y="488226"/>
            <a:ext cx="38338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4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ভূমিকম্পের</a:t>
            </a:r>
            <a:r>
              <a:rPr lang="en-US" sz="44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kern="1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কারণ</a:t>
            </a:r>
            <a:endParaRPr lang="en-US" sz="4400" dirty="0"/>
          </a:p>
        </p:txBody>
      </p:sp>
      <p:sp>
        <p:nvSpPr>
          <p:cNvPr id="20" name="Rectangle 19"/>
          <p:cNvSpPr/>
          <p:nvPr/>
        </p:nvSpPr>
        <p:spPr>
          <a:xfrm>
            <a:off x="674655" y="2253263"/>
            <a:ext cx="106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আগ্নেয়গিরির অগ্নুপাত বা শিলা চ্যুতি ঘটলে ভূমিকম্প হয়।</a:t>
            </a:r>
            <a:endParaRPr lang="en-US" sz="3600" dirty="0"/>
          </a:p>
        </p:txBody>
      </p:sp>
      <p:sp>
        <p:nvSpPr>
          <p:cNvPr id="22" name="Rectangle 21"/>
          <p:cNvSpPr/>
          <p:nvPr/>
        </p:nvSpPr>
        <p:spPr>
          <a:xfrm>
            <a:off x="204007" y="5214310"/>
            <a:ext cx="111341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পাশাপাশি অবস্থানরত দুইটি প্লেটের আকস্মিক ভাবে আগে পিছে সরে গেলে ভূমিকম্প হয়।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7131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7758" y="5509468"/>
            <a:ext cx="6385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3600" kern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কী কী কারণে ভূমিকম্প হয়ে থাকে </a:t>
            </a:r>
            <a:r>
              <a:rPr lang="bn-IN" sz="3600" kern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লেখ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1" y="2057402"/>
            <a:ext cx="4196783" cy="28911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07606" y="655681"/>
            <a:ext cx="2629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000" b="1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3753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512</TotalTime>
  <Words>411</Words>
  <Application>Microsoft Office PowerPoint</Application>
  <PresentationFormat>Custom</PresentationFormat>
  <Paragraphs>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NikoshBAN</vt:lpstr>
      <vt:lpstr>Tw Cen MT</vt:lpstr>
      <vt:lpstr>Tw Cen MT Condensed</vt:lpstr>
      <vt:lpstr>Vrinda</vt:lpstr>
      <vt:lpstr>Wingdings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Rahata Alamgir</dc:creator>
  <cp:lastModifiedBy>mLc</cp:lastModifiedBy>
  <cp:revision>140</cp:revision>
  <dcterms:created xsi:type="dcterms:W3CDTF">2018-09-29T10:53:31Z</dcterms:created>
  <dcterms:modified xsi:type="dcterms:W3CDTF">2026-08-03T02:32:55Z</dcterms:modified>
</cp:coreProperties>
</file>