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79" r:id="rId3"/>
    <p:sldId id="263" r:id="rId4"/>
    <p:sldId id="264" r:id="rId5"/>
    <p:sldId id="265" r:id="rId6"/>
    <p:sldId id="269" r:id="rId7"/>
    <p:sldId id="271" r:id="rId8"/>
    <p:sldId id="272" r:id="rId9"/>
    <p:sldId id="273" r:id="rId10"/>
    <p:sldId id="275" r:id="rId11"/>
    <p:sldId id="262" r:id="rId12"/>
    <p:sldId id="274" r:id="rId13"/>
    <p:sldId id="261" r:id="rId14"/>
    <p:sldId id="270" r:id="rId15"/>
    <p:sldId id="258" r:id="rId16"/>
    <p:sldId id="276" r:id="rId17"/>
    <p:sldId id="277" r:id="rId18"/>
    <p:sldId id="25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2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325ABF-2D81-497E-8C19-BAA52ED45490}" type="doc">
      <dgm:prSet loTypeId="urn:microsoft.com/office/officeart/2005/8/layout/radial5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04CB3DF-9DD4-4EDA-865E-E084997A9DC3}">
      <dgm:prSet phldrT="[Text]"/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লোকশিল্প সংরক্ষণের উপায়</a:t>
          </a:r>
          <a:endParaRPr lang="en-US" dirty="0"/>
        </a:p>
      </dgm:t>
    </dgm:pt>
    <dgm:pt modelId="{B1865A0F-39AF-46D4-AE4A-123E6C965D76}" type="parTrans" cxnId="{5697EEF5-A636-4E7F-B50E-02E11E0AFDC3}">
      <dgm:prSet/>
      <dgm:spPr/>
      <dgm:t>
        <a:bodyPr/>
        <a:lstStyle/>
        <a:p>
          <a:endParaRPr lang="en-US"/>
        </a:p>
      </dgm:t>
    </dgm:pt>
    <dgm:pt modelId="{45BF0E4F-0704-4A2D-9FE9-52F1AE44B6DB}" type="sibTrans" cxnId="{5697EEF5-A636-4E7F-B50E-02E11E0AFDC3}">
      <dgm:prSet/>
      <dgm:spPr/>
      <dgm:t>
        <a:bodyPr/>
        <a:lstStyle/>
        <a:p>
          <a:endParaRPr lang="en-US"/>
        </a:p>
      </dgm:t>
    </dgm:pt>
    <dgm:pt modelId="{90B62AF6-3B6A-419B-B568-D85902292ED3}">
      <dgm:prSet phldrT="[Text]" custT="1"/>
      <dgm:spPr/>
      <dgm:t>
        <a:bodyPr/>
        <a:lstStyle/>
        <a:p>
          <a:r>
            <a:rPr lang="bn-BD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কুটির শিল্প গড়ে তোলা</a:t>
          </a:r>
          <a:endParaRPr lang="en-US" sz="2400" dirty="0">
            <a:solidFill>
              <a:schemeClr val="tx1"/>
            </a:solidFill>
          </a:endParaRPr>
        </a:p>
      </dgm:t>
    </dgm:pt>
    <dgm:pt modelId="{E03DF021-DB79-4E52-92E1-1CF1F617C908}" type="parTrans" cxnId="{BB61005B-51FA-469B-AFCE-3416AB975A11}">
      <dgm:prSet/>
      <dgm:spPr/>
      <dgm:t>
        <a:bodyPr/>
        <a:lstStyle/>
        <a:p>
          <a:endParaRPr lang="en-US"/>
        </a:p>
      </dgm:t>
    </dgm:pt>
    <dgm:pt modelId="{91F7FCB6-325B-4C1D-94D8-9006DC0974DE}" type="sibTrans" cxnId="{BB61005B-51FA-469B-AFCE-3416AB975A11}">
      <dgm:prSet/>
      <dgm:spPr/>
      <dgm:t>
        <a:bodyPr/>
        <a:lstStyle/>
        <a:p>
          <a:endParaRPr lang="en-US"/>
        </a:p>
      </dgm:t>
    </dgm:pt>
    <dgm:pt modelId="{31D69E10-926B-447A-AB1F-F58EDC5E8505}">
      <dgm:prSet phldrT="[Text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লোকশিল্প প্রস্তুতে মনোযোগ দেওয়া</a:t>
          </a:r>
          <a:endParaRPr lang="en-US" sz="2400" dirty="0">
            <a:solidFill>
              <a:schemeClr val="tx1"/>
            </a:solidFill>
          </a:endParaRPr>
        </a:p>
      </dgm:t>
    </dgm:pt>
    <dgm:pt modelId="{5C11D8EF-4E36-438A-89C7-48981F86ECF6}" type="parTrans" cxnId="{F170BE06-0856-4C4D-8B35-D6F57EF09751}">
      <dgm:prSet/>
      <dgm:spPr/>
      <dgm:t>
        <a:bodyPr/>
        <a:lstStyle/>
        <a:p>
          <a:endParaRPr lang="en-US"/>
        </a:p>
      </dgm:t>
    </dgm:pt>
    <dgm:pt modelId="{7D5A24C9-4721-4B86-95EE-5E55706459B3}" type="sibTrans" cxnId="{F170BE06-0856-4C4D-8B35-D6F57EF09751}">
      <dgm:prSet/>
      <dgm:spPr/>
      <dgm:t>
        <a:bodyPr/>
        <a:lstStyle/>
        <a:p>
          <a:endParaRPr lang="en-US"/>
        </a:p>
      </dgm:t>
    </dgm:pt>
    <dgm:pt modelId="{B08E6E42-0B33-4FE3-88C3-801D78796EF9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24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সচেনতা সৃষ্টি করা </a:t>
          </a:r>
          <a:endParaRPr lang="en-US" sz="2400" dirty="0">
            <a:solidFill>
              <a:schemeClr val="tx1"/>
            </a:solidFill>
          </a:endParaRPr>
        </a:p>
      </dgm:t>
    </dgm:pt>
    <dgm:pt modelId="{AAAFF050-02C7-4357-A482-AE8F05679E48}" type="parTrans" cxnId="{DB18B872-6118-4D9B-818C-AE968DD2F0F5}">
      <dgm:prSet/>
      <dgm:spPr/>
      <dgm:t>
        <a:bodyPr/>
        <a:lstStyle/>
        <a:p>
          <a:endParaRPr lang="en-US"/>
        </a:p>
      </dgm:t>
    </dgm:pt>
    <dgm:pt modelId="{3BFF33D7-19B2-4DBA-A2E4-89926D7C337B}" type="sibTrans" cxnId="{DB18B872-6118-4D9B-818C-AE968DD2F0F5}">
      <dgm:prSet/>
      <dgm:spPr/>
      <dgm:t>
        <a:bodyPr/>
        <a:lstStyle/>
        <a:p>
          <a:endParaRPr lang="en-US"/>
        </a:p>
      </dgm:t>
    </dgm:pt>
    <dgm:pt modelId="{0B773A19-77DE-486A-8E2C-ED6FF4FCFDD4}">
      <dgm:prSet phldrT="[Text]" custT="1"/>
      <dgm:spPr/>
      <dgm:t>
        <a:bodyPr/>
        <a:lstStyle/>
        <a:p>
          <a:r>
            <a:rPr lang="bn-BD" sz="24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লোকশিল্পের  ব্যবহারে উৎসাহিত করা</a:t>
          </a:r>
          <a:endParaRPr lang="en-US" sz="2400" dirty="0">
            <a:solidFill>
              <a:schemeClr val="tx1"/>
            </a:solidFill>
          </a:endParaRPr>
        </a:p>
      </dgm:t>
    </dgm:pt>
    <dgm:pt modelId="{EAF7BF13-8785-4BF2-BC5B-DFA564E59247}" type="parTrans" cxnId="{C333BB04-6826-46A7-B1C8-17E667C3F817}">
      <dgm:prSet/>
      <dgm:spPr/>
      <dgm:t>
        <a:bodyPr/>
        <a:lstStyle/>
        <a:p>
          <a:endParaRPr lang="en-US"/>
        </a:p>
      </dgm:t>
    </dgm:pt>
    <dgm:pt modelId="{4847CDF7-9665-460D-A440-4320621516AB}" type="sibTrans" cxnId="{C333BB04-6826-46A7-B1C8-17E667C3F817}">
      <dgm:prSet/>
      <dgm:spPr/>
      <dgm:t>
        <a:bodyPr/>
        <a:lstStyle/>
        <a:p>
          <a:endParaRPr lang="en-US"/>
        </a:p>
      </dgm:t>
    </dgm:pt>
    <dgm:pt modelId="{5235DF31-90F9-43F3-AAD9-F18A02D31D12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সরকারি ও বেসরকারি উদ্যোগ গ্রহণ করা</a:t>
          </a:r>
          <a:endParaRPr lang="en-US" sz="24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CBFFA34E-7D7F-4A53-96B1-AB9ED9E05985}" type="parTrans" cxnId="{838ED241-86F5-4B80-BFA4-C9FA11063E25}">
      <dgm:prSet/>
      <dgm:spPr/>
      <dgm:t>
        <a:bodyPr/>
        <a:lstStyle/>
        <a:p>
          <a:endParaRPr lang="en-US"/>
        </a:p>
      </dgm:t>
    </dgm:pt>
    <dgm:pt modelId="{2583B4EB-5389-40AC-BDCD-06FAAB55568A}" type="sibTrans" cxnId="{838ED241-86F5-4B80-BFA4-C9FA11063E25}">
      <dgm:prSet/>
      <dgm:spPr/>
      <dgm:t>
        <a:bodyPr/>
        <a:lstStyle/>
        <a:p>
          <a:endParaRPr lang="en-US"/>
        </a:p>
      </dgm:t>
    </dgm:pt>
    <dgm:pt modelId="{28DCAD9F-0B8B-4B6E-BD72-79EEB8A8A62C}">
      <dgm:prSet custT="1"/>
      <dgm:spPr/>
      <dgm:t>
        <a:bodyPr/>
        <a:lstStyle/>
        <a:p>
          <a:r>
            <a:rPr lang="bn-BD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বিদেশি অতিথিদের আকৃষ্ট করা ও উপহার দেওয়া </a:t>
          </a:r>
          <a:endParaRPr lang="en-US" sz="24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EE143936-6A0C-4F70-9A34-FB20F9986ECE}" type="parTrans" cxnId="{92B4799A-A857-4883-9AB6-190DEDD17542}">
      <dgm:prSet/>
      <dgm:spPr/>
      <dgm:t>
        <a:bodyPr/>
        <a:lstStyle/>
        <a:p>
          <a:endParaRPr lang="en-US"/>
        </a:p>
      </dgm:t>
    </dgm:pt>
    <dgm:pt modelId="{EDB94B61-A3C6-4903-B320-C40992B5BAA9}" type="sibTrans" cxnId="{92B4799A-A857-4883-9AB6-190DEDD17542}">
      <dgm:prSet/>
      <dgm:spPr/>
      <dgm:t>
        <a:bodyPr/>
        <a:lstStyle/>
        <a:p>
          <a:endParaRPr lang="en-US"/>
        </a:p>
      </dgm:t>
    </dgm:pt>
    <dgm:pt modelId="{DF77E69B-429C-41E4-BC4B-8C4FE0C5BD0F}" type="pres">
      <dgm:prSet presAssocID="{44325ABF-2D81-497E-8C19-BAA52ED4549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82E61C4-58CE-479F-935D-47C3A075E08A}" type="pres">
      <dgm:prSet presAssocID="{104CB3DF-9DD4-4EDA-865E-E084997A9DC3}" presName="centerShape" presStyleLbl="node0" presStyleIdx="0" presStyleCnt="1"/>
      <dgm:spPr/>
      <dgm:t>
        <a:bodyPr/>
        <a:lstStyle/>
        <a:p>
          <a:endParaRPr lang="en-US"/>
        </a:p>
      </dgm:t>
    </dgm:pt>
    <dgm:pt modelId="{057DA59C-F92F-40FE-8DA5-ECEE458759EF}" type="pres">
      <dgm:prSet presAssocID="{E03DF021-DB79-4E52-92E1-1CF1F617C908}" presName="parTrans" presStyleLbl="sibTrans2D1" presStyleIdx="0" presStyleCnt="6"/>
      <dgm:spPr/>
      <dgm:t>
        <a:bodyPr/>
        <a:lstStyle/>
        <a:p>
          <a:endParaRPr lang="en-US"/>
        </a:p>
      </dgm:t>
    </dgm:pt>
    <dgm:pt modelId="{B5DABCC4-F76B-423A-B353-E86FE6CA6F20}" type="pres">
      <dgm:prSet presAssocID="{E03DF021-DB79-4E52-92E1-1CF1F617C908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59E16689-DA61-48FE-8E96-6BCCE9388BEC}" type="pres">
      <dgm:prSet presAssocID="{90B62AF6-3B6A-419B-B568-D85902292ED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01A7CA-7D63-4B31-A1B8-A5D103CB68AA}" type="pres">
      <dgm:prSet presAssocID="{5C11D8EF-4E36-438A-89C7-48981F86ECF6}" presName="parTrans" presStyleLbl="sibTrans2D1" presStyleIdx="1" presStyleCnt="6"/>
      <dgm:spPr/>
      <dgm:t>
        <a:bodyPr/>
        <a:lstStyle/>
        <a:p>
          <a:endParaRPr lang="en-US"/>
        </a:p>
      </dgm:t>
    </dgm:pt>
    <dgm:pt modelId="{53F12588-F3E0-4B29-AD10-B63AD50D199B}" type="pres">
      <dgm:prSet presAssocID="{5C11D8EF-4E36-438A-89C7-48981F86ECF6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F2C30884-5948-4AAE-B189-43C144C3A839}" type="pres">
      <dgm:prSet presAssocID="{31D69E10-926B-447A-AB1F-F58EDC5E850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3A616D-7CE4-4354-92D8-52ADF9940333}" type="pres">
      <dgm:prSet presAssocID="{AAAFF050-02C7-4357-A482-AE8F05679E48}" presName="parTrans" presStyleLbl="sibTrans2D1" presStyleIdx="2" presStyleCnt="6"/>
      <dgm:spPr/>
      <dgm:t>
        <a:bodyPr/>
        <a:lstStyle/>
        <a:p>
          <a:endParaRPr lang="en-US"/>
        </a:p>
      </dgm:t>
    </dgm:pt>
    <dgm:pt modelId="{06AFDEF0-3F75-403D-A4D8-66A80417035E}" type="pres">
      <dgm:prSet presAssocID="{AAAFF050-02C7-4357-A482-AE8F05679E48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F6184EDD-FCDD-4F94-840E-AE6F0202B19A}" type="pres">
      <dgm:prSet presAssocID="{B08E6E42-0B33-4FE3-88C3-801D78796EF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A1F7E5-836E-4061-A3F4-DBA2016BF075}" type="pres">
      <dgm:prSet presAssocID="{EAF7BF13-8785-4BF2-BC5B-DFA564E59247}" presName="parTrans" presStyleLbl="sibTrans2D1" presStyleIdx="3" presStyleCnt="6"/>
      <dgm:spPr/>
      <dgm:t>
        <a:bodyPr/>
        <a:lstStyle/>
        <a:p>
          <a:endParaRPr lang="en-US"/>
        </a:p>
      </dgm:t>
    </dgm:pt>
    <dgm:pt modelId="{4268C32D-062E-4D16-9975-E40D4FF96182}" type="pres">
      <dgm:prSet presAssocID="{EAF7BF13-8785-4BF2-BC5B-DFA564E59247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D42C56EA-B366-48EE-877E-A6E507044E7F}" type="pres">
      <dgm:prSet presAssocID="{0B773A19-77DE-486A-8E2C-ED6FF4FCFDD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BD359D-E753-4DD2-80E4-D7606AD2CD36}" type="pres">
      <dgm:prSet presAssocID="{CBFFA34E-7D7F-4A53-96B1-AB9ED9E05985}" presName="parTrans" presStyleLbl="sibTrans2D1" presStyleIdx="4" presStyleCnt="6"/>
      <dgm:spPr/>
      <dgm:t>
        <a:bodyPr/>
        <a:lstStyle/>
        <a:p>
          <a:endParaRPr lang="en-US"/>
        </a:p>
      </dgm:t>
    </dgm:pt>
    <dgm:pt modelId="{33273BCE-5234-433A-8729-897FC82C7605}" type="pres">
      <dgm:prSet presAssocID="{CBFFA34E-7D7F-4A53-96B1-AB9ED9E05985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03C2CE6A-03CD-4456-9FA8-BBB652F02730}" type="pres">
      <dgm:prSet presAssocID="{5235DF31-90F9-43F3-AAD9-F18A02D31D1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D3790B-33DB-4858-B7E5-01A2CBA8986D}" type="pres">
      <dgm:prSet presAssocID="{EE143936-6A0C-4F70-9A34-FB20F9986ECE}" presName="parTrans" presStyleLbl="sibTrans2D1" presStyleIdx="5" presStyleCnt="6"/>
      <dgm:spPr/>
      <dgm:t>
        <a:bodyPr/>
        <a:lstStyle/>
        <a:p>
          <a:endParaRPr lang="en-US"/>
        </a:p>
      </dgm:t>
    </dgm:pt>
    <dgm:pt modelId="{FC1BD10E-496B-4B52-A7F9-27C83096CA3A}" type="pres">
      <dgm:prSet presAssocID="{EE143936-6A0C-4F70-9A34-FB20F9986ECE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F4F41804-BE46-473F-AD29-B74424009199}" type="pres">
      <dgm:prSet presAssocID="{28DCAD9F-0B8B-4B6E-BD72-79EEB8A8A62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8ED241-86F5-4B80-BFA4-C9FA11063E25}" srcId="{104CB3DF-9DD4-4EDA-865E-E084997A9DC3}" destId="{5235DF31-90F9-43F3-AAD9-F18A02D31D12}" srcOrd="4" destOrd="0" parTransId="{CBFFA34E-7D7F-4A53-96B1-AB9ED9E05985}" sibTransId="{2583B4EB-5389-40AC-BDCD-06FAAB55568A}"/>
    <dgm:cxn modelId="{5697EEF5-A636-4E7F-B50E-02E11E0AFDC3}" srcId="{44325ABF-2D81-497E-8C19-BAA52ED45490}" destId="{104CB3DF-9DD4-4EDA-865E-E084997A9DC3}" srcOrd="0" destOrd="0" parTransId="{B1865A0F-39AF-46D4-AE4A-123E6C965D76}" sibTransId="{45BF0E4F-0704-4A2D-9FE9-52F1AE44B6DB}"/>
    <dgm:cxn modelId="{B5DC617A-6BDD-40CB-9351-97DD37C7B67A}" type="presOf" srcId="{EAF7BF13-8785-4BF2-BC5B-DFA564E59247}" destId="{4268C32D-062E-4D16-9975-E40D4FF96182}" srcOrd="1" destOrd="0" presId="urn:microsoft.com/office/officeart/2005/8/layout/radial5"/>
    <dgm:cxn modelId="{722E7324-6271-4651-B005-A7182C50EB55}" type="presOf" srcId="{EE143936-6A0C-4F70-9A34-FB20F9986ECE}" destId="{D8D3790B-33DB-4858-B7E5-01A2CBA8986D}" srcOrd="0" destOrd="0" presId="urn:microsoft.com/office/officeart/2005/8/layout/radial5"/>
    <dgm:cxn modelId="{7BE93BEE-BFB7-47EC-B169-D6AFCF70384D}" type="presOf" srcId="{31D69E10-926B-447A-AB1F-F58EDC5E8505}" destId="{F2C30884-5948-4AAE-B189-43C144C3A839}" srcOrd="0" destOrd="0" presId="urn:microsoft.com/office/officeart/2005/8/layout/radial5"/>
    <dgm:cxn modelId="{C66441D9-303F-4349-A65D-971005E6D6AE}" type="presOf" srcId="{EAF7BF13-8785-4BF2-BC5B-DFA564E59247}" destId="{86A1F7E5-836E-4061-A3F4-DBA2016BF075}" srcOrd="0" destOrd="0" presId="urn:microsoft.com/office/officeart/2005/8/layout/radial5"/>
    <dgm:cxn modelId="{D7936608-82AB-461A-A033-F4AE48C4AABB}" type="presOf" srcId="{5235DF31-90F9-43F3-AAD9-F18A02D31D12}" destId="{03C2CE6A-03CD-4456-9FA8-BBB652F02730}" srcOrd="0" destOrd="0" presId="urn:microsoft.com/office/officeart/2005/8/layout/radial5"/>
    <dgm:cxn modelId="{BB61005B-51FA-469B-AFCE-3416AB975A11}" srcId="{104CB3DF-9DD4-4EDA-865E-E084997A9DC3}" destId="{90B62AF6-3B6A-419B-B568-D85902292ED3}" srcOrd="0" destOrd="0" parTransId="{E03DF021-DB79-4E52-92E1-1CF1F617C908}" sibTransId="{91F7FCB6-325B-4C1D-94D8-9006DC0974DE}"/>
    <dgm:cxn modelId="{8A547767-7607-4DC4-9DA7-AED22D266471}" type="presOf" srcId="{E03DF021-DB79-4E52-92E1-1CF1F617C908}" destId="{B5DABCC4-F76B-423A-B353-E86FE6CA6F20}" srcOrd="1" destOrd="0" presId="urn:microsoft.com/office/officeart/2005/8/layout/radial5"/>
    <dgm:cxn modelId="{09721E8E-4886-4BC9-9E18-EDDD77024DFB}" type="presOf" srcId="{5C11D8EF-4E36-438A-89C7-48981F86ECF6}" destId="{7401A7CA-7D63-4B31-A1B8-A5D103CB68AA}" srcOrd="0" destOrd="0" presId="urn:microsoft.com/office/officeart/2005/8/layout/radial5"/>
    <dgm:cxn modelId="{23260588-2D58-4AB7-B6EB-863260B11557}" type="presOf" srcId="{EE143936-6A0C-4F70-9A34-FB20F9986ECE}" destId="{FC1BD10E-496B-4B52-A7F9-27C83096CA3A}" srcOrd="1" destOrd="0" presId="urn:microsoft.com/office/officeart/2005/8/layout/radial5"/>
    <dgm:cxn modelId="{8A5FB06E-E591-4607-B884-CBEF3FE96BCB}" type="presOf" srcId="{E03DF021-DB79-4E52-92E1-1CF1F617C908}" destId="{057DA59C-F92F-40FE-8DA5-ECEE458759EF}" srcOrd="0" destOrd="0" presId="urn:microsoft.com/office/officeart/2005/8/layout/radial5"/>
    <dgm:cxn modelId="{623C595C-62A1-41F2-9433-0DE1D104E76E}" type="presOf" srcId="{44325ABF-2D81-497E-8C19-BAA52ED45490}" destId="{DF77E69B-429C-41E4-BC4B-8C4FE0C5BD0F}" srcOrd="0" destOrd="0" presId="urn:microsoft.com/office/officeart/2005/8/layout/radial5"/>
    <dgm:cxn modelId="{64D8C099-6DA5-43DB-8161-193C4A896147}" type="presOf" srcId="{B08E6E42-0B33-4FE3-88C3-801D78796EF9}" destId="{F6184EDD-FCDD-4F94-840E-AE6F0202B19A}" srcOrd="0" destOrd="0" presId="urn:microsoft.com/office/officeart/2005/8/layout/radial5"/>
    <dgm:cxn modelId="{A7F307E9-4E80-436B-B2C5-3DEC7C6D9925}" type="presOf" srcId="{0B773A19-77DE-486A-8E2C-ED6FF4FCFDD4}" destId="{D42C56EA-B366-48EE-877E-A6E507044E7F}" srcOrd="0" destOrd="0" presId="urn:microsoft.com/office/officeart/2005/8/layout/radial5"/>
    <dgm:cxn modelId="{E769C2EA-8312-48A6-86AB-4E45385A2532}" type="presOf" srcId="{104CB3DF-9DD4-4EDA-865E-E084997A9DC3}" destId="{C82E61C4-58CE-479F-935D-47C3A075E08A}" srcOrd="0" destOrd="0" presId="urn:microsoft.com/office/officeart/2005/8/layout/radial5"/>
    <dgm:cxn modelId="{C333BB04-6826-46A7-B1C8-17E667C3F817}" srcId="{104CB3DF-9DD4-4EDA-865E-E084997A9DC3}" destId="{0B773A19-77DE-486A-8E2C-ED6FF4FCFDD4}" srcOrd="3" destOrd="0" parTransId="{EAF7BF13-8785-4BF2-BC5B-DFA564E59247}" sibTransId="{4847CDF7-9665-460D-A440-4320621516AB}"/>
    <dgm:cxn modelId="{DB18B872-6118-4D9B-818C-AE968DD2F0F5}" srcId="{104CB3DF-9DD4-4EDA-865E-E084997A9DC3}" destId="{B08E6E42-0B33-4FE3-88C3-801D78796EF9}" srcOrd="2" destOrd="0" parTransId="{AAAFF050-02C7-4357-A482-AE8F05679E48}" sibTransId="{3BFF33D7-19B2-4DBA-A2E4-89926D7C337B}"/>
    <dgm:cxn modelId="{201BEB6A-E1AE-4C93-BA5F-F30726A0D3BC}" type="presOf" srcId="{CBFFA34E-7D7F-4A53-96B1-AB9ED9E05985}" destId="{FEBD359D-E753-4DD2-80E4-D7606AD2CD36}" srcOrd="0" destOrd="0" presId="urn:microsoft.com/office/officeart/2005/8/layout/radial5"/>
    <dgm:cxn modelId="{9E8B5864-57B5-46FC-B2FB-E8E2D026C205}" type="presOf" srcId="{CBFFA34E-7D7F-4A53-96B1-AB9ED9E05985}" destId="{33273BCE-5234-433A-8729-897FC82C7605}" srcOrd="1" destOrd="0" presId="urn:microsoft.com/office/officeart/2005/8/layout/radial5"/>
    <dgm:cxn modelId="{3F04F08E-0B4A-4FD3-A883-9F92C807C38E}" type="presOf" srcId="{28DCAD9F-0B8B-4B6E-BD72-79EEB8A8A62C}" destId="{F4F41804-BE46-473F-AD29-B74424009199}" srcOrd="0" destOrd="0" presId="urn:microsoft.com/office/officeart/2005/8/layout/radial5"/>
    <dgm:cxn modelId="{92B4799A-A857-4883-9AB6-190DEDD17542}" srcId="{104CB3DF-9DD4-4EDA-865E-E084997A9DC3}" destId="{28DCAD9F-0B8B-4B6E-BD72-79EEB8A8A62C}" srcOrd="5" destOrd="0" parTransId="{EE143936-6A0C-4F70-9A34-FB20F9986ECE}" sibTransId="{EDB94B61-A3C6-4903-B320-C40992B5BAA9}"/>
    <dgm:cxn modelId="{EC32CD8F-FBD5-4DF9-AB65-C4CCA75F77E7}" type="presOf" srcId="{AAAFF050-02C7-4357-A482-AE8F05679E48}" destId="{BD3A616D-7CE4-4354-92D8-52ADF9940333}" srcOrd="0" destOrd="0" presId="urn:microsoft.com/office/officeart/2005/8/layout/radial5"/>
    <dgm:cxn modelId="{FD9BC9EB-EC12-4B85-8F48-9EA1D2A268FE}" type="presOf" srcId="{AAAFF050-02C7-4357-A482-AE8F05679E48}" destId="{06AFDEF0-3F75-403D-A4D8-66A80417035E}" srcOrd="1" destOrd="0" presId="urn:microsoft.com/office/officeart/2005/8/layout/radial5"/>
    <dgm:cxn modelId="{9FDA5030-08DF-4644-81C2-CDCC3B0E4C00}" type="presOf" srcId="{90B62AF6-3B6A-419B-B568-D85902292ED3}" destId="{59E16689-DA61-48FE-8E96-6BCCE9388BEC}" srcOrd="0" destOrd="0" presId="urn:microsoft.com/office/officeart/2005/8/layout/radial5"/>
    <dgm:cxn modelId="{F170BE06-0856-4C4D-8B35-D6F57EF09751}" srcId="{104CB3DF-9DD4-4EDA-865E-E084997A9DC3}" destId="{31D69E10-926B-447A-AB1F-F58EDC5E8505}" srcOrd="1" destOrd="0" parTransId="{5C11D8EF-4E36-438A-89C7-48981F86ECF6}" sibTransId="{7D5A24C9-4721-4B86-95EE-5E55706459B3}"/>
    <dgm:cxn modelId="{C158F9A4-0AAC-48F8-894B-B49E21517A9D}" type="presOf" srcId="{5C11D8EF-4E36-438A-89C7-48981F86ECF6}" destId="{53F12588-F3E0-4B29-AD10-B63AD50D199B}" srcOrd="1" destOrd="0" presId="urn:microsoft.com/office/officeart/2005/8/layout/radial5"/>
    <dgm:cxn modelId="{4C908779-FB05-4B25-9048-628153A2F5B8}" type="presParOf" srcId="{DF77E69B-429C-41E4-BC4B-8C4FE0C5BD0F}" destId="{C82E61C4-58CE-479F-935D-47C3A075E08A}" srcOrd="0" destOrd="0" presId="urn:microsoft.com/office/officeart/2005/8/layout/radial5"/>
    <dgm:cxn modelId="{3D9E0E25-03B4-40A5-B543-1398BC926DE8}" type="presParOf" srcId="{DF77E69B-429C-41E4-BC4B-8C4FE0C5BD0F}" destId="{057DA59C-F92F-40FE-8DA5-ECEE458759EF}" srcOrd="1" destOrd="0" presId="urn:microsoft.com/office/officeart/2005/8/layout/radial5"/>
    <dgm:cxn modelId="{DF3AF137-3B5D-4665-86C5-CD175E8DEE68}" type="presParOf" srcId="{057DA59C-F92F-40FE-8DA5-ECEE458759EF}" destId="{B5DABCC4-F76B-423A-B353-E86FE6CA6F20}" srcOrd="0" destOrd="0" presId="urn:microsoft.com/office/officeart/2005/8/layout/radial5"/>
    <dgm:cxn modelId="{8201F0D4-5E51-41DB-A7EE-3CDFCF6CBC04}" type="presParOf" srcId="{DF77E69B-429C-41E4-BC4B-8C4FE0C5BD0F}" destId="{59E16689-DA61-48FE-8E96-6BCCE9388BEC}" srcOrd="2" destOrd="0" presId="urn:microsoft.com/office/officeart/2005/8/layout/radial5"/>
    <dgm:cxn modelId="{98E48696-2E6F-4A1C-B9D4-FB1329F1EAA2}" type="presParOf" srcId="{DF77E69B-429C-41E4-BC4B-8C4FE0C5BD0F}" destId="{7401A7CA-7D63-4B31-A1B8-A5D103CB68AA}" srcOrd="3" destOrd="0" presId="urn:microsoft.com/office/officeart/2005/8/layout/radial5"/>
    <dgm:cxn modelId="{52F9F4F2-9088-4CC0-9DB3-5D26274E319C}" type="presParOf" srcId="{7401A7CA-7D63-4B31-A1B8-A5D103CB68AA}" destId="{53F12588-F3E0-4B29-AD10-B63AD50D199B}" srcOrd="0" destOrd="0" presId="urn:microsoft.com/office/officeart/2005/8/layout/radial5"/>
    <dgm:cxn modelId="{4C4C993C-D50C-40B1-AD66-B902B5C0E9B9}" type="presParOf" srcId="{DF77E69B-429C-41E4-BC4B-8C4FE0C5BD0F}" destId="{F2C30884-5948-4AAE-B189-43C144C3A839}" srcOrd="4" destOrd="0" presId="urn:microsoft.com/office/officeart/2005/8/layout/radial5"/>
    <dgm:cxn modelId="{2CC0C9ED-B7C5-41C3-98D0-598EEA52E1E7}" type="presParOf" srcId="{DF77E69B-429C-41E4-BC4B-8C4FE0C5BD0F}" destId="{BD3A616D-7CE4-4354-92D8-52ADF9940333}" srcOrd="5" destOrd="0" presId="urn:microsoft.com/office/officeart/2005/8/layout/radial5"/>
    <dgm:cxn modelId="{5B19ADB1-B9E7-4EAF-9FC2-F9C32C38FE10}" type="presParOf" srcId="{BD3A616D-7CE4-4354-92D8-52ADF9940333}" destId="{06AFDEF0-3F75-403D-A4D8-66A80417035E}" srcOrd="0" destOrd="0" presId="urn:microsoft.com/office/officeart/2005/8/layout/radial5"/>
    <dgm:cxn modelId="{0C64B771-80F3-48D6-9550-889CF295F61A}" type="presParOf" srcId="{DF77E69B-429C-41E4-BC4B-8C4FE0C5BD0F}" destId="{F6184EDD-FCDD-4F94-840E-AE6F0202B19A}" srcOrd="6" destOrd="0" presId="urn:microsoft.com/office/officeart/2005/8/layout/radial5"/>
    <dgm:cxn modelId="{B151C537-ADD7-4C3E-9530-9BC02F6704BF}" type="presParOf" srcId="{DF77E69B-429C-41E4-BC4B-8C4FE0C5BD0F}" destId="{86A1F7E5-836E-4061-A3F4-DBA2016BF075}" srcOrd="7" destOrd="0" presId="urn:microsoft.com/office/officeart/2005/8/layout/radial5"/>
    <dgm:cxn modelId="{75BF550D-C24E-4EB5-BECC-FE44E3D0463F}" type="presParOf" srcId="{86A1F7E5-836E-4061-A3F4-DBA2016BF075}" destId="{4268C32D-062E-4D16-9975-E40D4FF96182}" srcOrd="0" destOrd="0" presId="urn:microsoft.com/office/officeart/2005/8/layout/radial5"/>
    <dgm:cxn modelId="{4A6C8D84-7166-48E4-98E6-B26ACAA28FD4}" type="presParOf" srcId="{DF77E69B-429C-41E4-BC4B-8C4FE0C5BD0F}" destId="{D42C56EA-B366-48EE-877E-A6E507044E7F}" srcOrd="8" destOrd="0" presId="urn:microsoft.com/office/officeart/2005/8/layout/radial5"/>
    <dgm:cxn modelId="{521FE5B1-F68F-46FC-96A1-0BC1091A9E24}" type="presParOf" srcId="{DF77E69B-429C-41E4-BC4B-8C4FE0C5BD0F}" destId="{FEBD359D-E753-4DD2-80E4-D7606AD2CD36}" srcOrd="9" destOrd="0" presId="urn:microsoft.com/office/officeart/2005/8/layout/radial5"/>
    <dgm:cxn modelId="{1EA4E1F2-A073-451A-B65F-6BD021F69EFF}" type="presParOf" srcId="{FEBD359D-E753-4DD2-80E4-D7606AD2CD36}" destId="{33273BCE-5234-433A-8729-897FC82C7605}" srcOrd="0" destOrd="0" presId="urn:microsoft.com/office/officeart/2005/8/layout/radial5"/>
    <dgm:cxn modelId="{CAC5A83C-8F47-44B4-ABD1-F3817E3D503C}" type="presParOf" srcId="{DF77E69B-429C-41E4-BC4B-8C4FE0C5BD0F}" destId="{03C2CE6A-03CD-4456-9FA8-BBB652F02730}" srcOrd="10" destOrd="0" presId="urn:microsoft.com/office/officeart/2005/8/layout/radial5"/>
    <dgm:cxn modelId="{17494271-4A52-4801-9B0D-6EAC660E2636}" type="presParOf" srcId="{DF77E69B-429C-41E4-BC4B-8C4FE0C5BD0F}" destId="{D8D3790B-33DB-4858-B7E5-01A2CBA8986D}" srcOrd="11" destOrd="0" presId="urn:microsoft.com/office/officeart/2005/8/layout/radial5"/>
    <dgm:cxn modelId="{22DE4A3F-485E-4C50-B370-6EA5B4141DC1}" type="presParOf" srcId="{D8D3790B-33DB-4858-B7E5-01A2CBA8986D}" destId="{FC1BD10E-496B-4B52-A7F9-27C83096CA3A}" srcOrd="0" destOrd="0" presId="urn:microsoft.com/office/officeart/2005/8/layout/radial5"/>
    <dgm:cxn modelId="{D89D050B-62FD-4986-AFC7-15D377B25DAC}" type="presParOf" srcId="{DF77E69B-429C-41E4-BC4B-8C4FE0C5BD0F}" destId="{F4F41804-BE46-473F-AD29-B74424009199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2E61C4-58CE-479F-935D-47C3A075E08A}">
      <dsp:nvSpPr>
        <dsp:cNvPr id="0" name=""/>
        <dsp:cNvSpPr/>
      </dsp:nvSpPr>
      <dsp:spPr>
        <a:xfrm>
          <a:off x="3518631" y="2528031"/>
          <a:ext cx="1801936" cy="180193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900" kern="1200" dirty="0" smtClean="0">
              <a:latin typeface="NikoshBAN" pitchFamily="2" charset="0"/>
              <a:cs typeface="NikoshBAN" pitchFamily="2" charset="0"/>
            </a:rPr>
            <a:t>লোকশিল্প সংরক্ষণের উপায়</a:t>
          </a:r>
          <a:endParaRPr lang="en-US" sz="2900" kern="1200" dirty="0"/>
        </a:p>
      </dsp:txBody>
      <dsp:txXfrm>
        <a:off x="3782518" y="2791918"/>
        <a:ext cx="1274162" cy="1274162"/>
      </dsp:txXfrm>
    </dsp:sp>
    <dsp:sp modelId="{057DA59C-F92F-40FE-8DA5-ECEE458759EF}">
      <dsp:nvSpPr>
        <dsp:cNvPr id="0" name=""/>
        <dsp:cNvSpPr/>
      </dsp:nvSpPr>
      <dsp:spPr>
        <a:xfrm rot="16200000">
          <a:off x="4228660" y="1872247"/>
          <a:ext cx="381878" cy="6126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4285942" y="2052061"/>
        <a:ext cx="267315" cy="367594"/>
      </dsp:txXfrm>
    </dsp:sp>
    <dsp:sp modelId="{59E16689-DA61-48FE-8E96-6BCCE9388BEC}">
      <dsp:nvSpPr>
        <dsp:cNvPr id="0" name=""/>
        <dsp:cNvSpPr/>
      </dsp:nvSpPr>
      <dsp:spPr>
        <a:xfrm>
          <a:off x="3518631" y="5569"/>
          <a:ext cx="1801936" cy="180193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কুটির শিল্প গড়ে তোলা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782518" y="269456"/>
        <a:ext cx="1274162" cy="1274162"/>
      </dsp:txXfrm>
    </dsp:sp>
    <dsp:sp modelId="{7401A7CA-7D63-4B31-A1B8-A5D103CB68AA}">
      <dsp:nvSpPr>
        <dsp:cNvPr id="0" name=""/>
        <dsp:cNvSpPr/>
      </dsp:nvSpPr>
      <dsp:spPr>
        <a:xfrm rot="19800000">
          <a:off x="5311558" y="2497459"/>
          <a:ext cx="381878" cy="6126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499051"/>
            <a:satOff val="-10098"/>
            <a:lumOff val="314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5319232" y="2648632"/>
        <a:ext cx="267315" cy="367594"/>
      </dsp:txXfrm>
    </dsp:sp>
    <dsp:sp modelId="{F2C30884-5948-4AAE-B189-43C144C3A839}">
      <dsp:nvSpPr>
        <dsp:cNvPr id="0" name=""/>
        <dsp:cNvSpPr/>
      </dsp:nvSpPr>
      <dsp:spPr>
        <a:xfrm>
          <a:off x="5703148" y="1266800"/>
          <a:ext cx="1801936" cy="1801936"/>
        </a:xfrm>
        <a:prstGeom prst="ellipse">
          <a:avLst/>
        </a:prstGeom>
        <a:gradFill rotWithShape="1">
          <a:gsLst>
            <a:gs pos="0">
              <a:schemeClr val="accent6">
                <a:tint val="96000"/>
                <a:lumMod val="100000"/>
              </a:schemeClr>
            </a:gs>
            <a:gs pos="78000">
              <a:schemeClr val="accent6"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0" h="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লোকশিল্প প্রস্তুতে মনোযোগ দেওয়া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967035" y="1530687"/>
        <a:ext cx="1274162" cy="1274162"/>
      </dsp:txXfrm>
    </dsp:sp>
    <dsp:sp modelId="{BD3A616D-7CE4-4354-92D8-52ADF9940333}">
      <dsp:nvSpPr>
        <dsp:cNvPr id="0" name=""/>
        <dsp:cNvSpPr/>
      </dsp:nvSpPr>
      <dsp:spPr>
        <a:xfrm rot="1800000">
          <a:off x="5311558" y="3747882"/>
          <a:ext cx="381878" cy="6126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998102"/>
            <a:satOff val="-20196"/>
            <a:lumOff val="628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5319232" y="3841773"/>
        <a:ext cx="267315" cy="367594"/>
      </dsp:txXfrm>
    </dsp:sp>
    <dsp:sp modelId="{F6184EDD-FCDD-4F94-840E-AE6F0202B19A}">
      <dsp:nvSpPr>
        <dsp:cNvPr id="0" name=""/>
        <dsp:cNvSpPr/>
      </dsp:nvSpPr>
      <dsp:spPr>
        <a:xfrm>
          <a:off x="5703148" y="3789262"/>
          <a:ext cx="1801936" cy="1801936"/>
        </a:xfrm>
        <a:prstGeom prst="ellipse">
          <a:avLst/>
        </a:prstGeom>
        <a:gradFill rotWithShape="1">
          <a:gsLst>
            <a:gs pos="0">
              <a:schemeClr val="accent5">
                <a:tint val="96000"/>
                <a:lumMod val="100000"/>
              </a:schemeClr>
            </a:gs>
            <a:gs pos="78000">
              <a:schemeClr val="accent5"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0" h="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সচেনতা সৃষ্টি করা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967035" y="4053149"/>
        <a:ext cx="1274162" cy="1274162"/>
      </dsp:txXfrm>
    </dsp:sp>
    <dsp:sp modelId="{86A1F7E5-836E-4061-A3F4-DBA2016BF075}">
      <dsp:nvSpPr>
        <dsp:cNvPr id="0" name=""/>
        <dsp:cNvSpPr/>
      </dsp:nvSpPr>
      <dsp:spPr>
        <a:xfrm rot="5400000">
          <a:off x="4228660" y="4373094"/>
          <a:ext cx="381878" cy="6126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1497154"/>
            <a:satOff val="-30293"/>
            <a:lumOff val="941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4285942" y="4438345"/>
        <a:ext cx="267315" cy="367594"/>
      </dsp:txXfrm>
    </dsp:sp>
    <dsp:sp modelId="{D42C56EA-B366-48EE-877E-A6E507044E7F}">
      <dsp:nvSpPr>
        <dsp:cNvPr id="0" name=""/>
        <dsp:cNvSpPr/>
      </dsp:nvSpPr>
      <dsp:spPr>
        <a:xfrm>
          <a:off x="3518631" y="5050494"/>
          <a:ext cx="1801936" cy="1801936"/>
        </a:xfrm>
        <a:prstGeom prst="ellipse">
          <a:avLst/>
        </a:prstGeom>
        <a:gradFill rotWithShape="0">
          <a:gsLst>
            <a:gs pos="0">
              <a:schemeClr val="accent5">
                <a:hueOff val="1497154"/>
                <a:satOff val="-30293"/>
                <a:lumOff val="941"/>
                <a:alphaOff val="0"/>
                <a:tint val="96000"/>
                <a:lumMod val="100000"/>
              </a:schemeClr>
            </a:gs>
            <a:gs pos="78000">
              <a:schemeClr val="accent5">
                <a:hueOff val="1497154"/>
                <a:satOff val="-30293"/>
                <a:lumOff val="94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লোকশিল্পের  ব্যবহারে উৎসাহিত করা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782518" y="5314381"/>
        <a:ext cx="1274162" cy="1274162"/>
      </dsp:txXfrm>
    </dsp:sp>
    <dsp:sp modelId="{FEBD359D-E753-4DD2-80E4-D7606AD2CD36}">
      <dsp:nvSpPr>
        <dsp:cNvPr id="0" name=""/>
        <dsp:cNvSpPr/>
      </dsp:nvSpPr>
      <dsp:spPr>
        <a:xfrm rot="9000000">
          <a:off x="3145762" y="3747882"/>
          <a:ext cx="381878" cy="6126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1996205"/>
            <a:satOff val="-40391"/>
            <a:lumOff val="1255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10800000">
        <a:off x="3252651" y="3841773"/>
        <a:ext cx="267315" cy="367594"/>
      </dsp:txXfrm>
    </dsp:sp>
    <dsp:sp modelId="{03C2CE6A-03CD-4456-9FA8-BBB652F02730}">
      <dsp:nvSpPr>
        <dsp:cNvPr id="0" name=""/>
        <dsp:cNvSpPr/>
      </dsp:nvSpPr>
      <dsp:spPr>
        <a:xfrm>
          <a:off x="1334115" y="3789262"/>
          <a:ext cx="1801936" cy="1801936"/>
        </a:xfrm>
        <a:prstGeom prst="ellipse">
          <a:avLst/>
        </a:prstGeom>
        <a:gradFill rotWithShape="1">
          <a:gsLst>
            <a:gs pos="0">
              <a:schemeClr val="accent5">
                <a:tint val="96000"/>
                <a:lumMod val="100000"/>
              </a:schemeClr>
            </a:gs>
            <a:gs pos="78000">
              <a:schemeClr val="accent5"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0" h="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সরকারি ও বেসরকারি উদ্যোগ গ্রহণ করা</a:t>
          </a:r>
          <a:endParaRPr lang="en-US" sz="24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1598002" y="4053149"/>
        <a:ext cx="1274162" cy="1274162"/>
      </dsp:txXfrm>
    </dsp:sp>
    <dsp:sp modelId="{D8D3790B-33DB-4858-B7E5-01A2CBA8986D}">
      <dsp:nvSpPr>
        <dsp:cNvPr id="0" name=""/>
        <dsp:cNvSpPr/>
      </dsp:nvSpPr>
      <dsp:spPr>
        <a:xfrm rot="12600000">
          <a:off x="3145762" y="2497459"/>
          <a:ext cx="381878" cy="6126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2495256"/>
            <a:satOff val="-50489"/>
            <a:lumOff val="1569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10800000">
        <a:off x="3252651" y="2648632"/>
        <a:ext cx="267315" cy="367594"/>
      </dsp:txXfrm>
    </dsp:sp>
    <dsp:sp modelId="{F4F41804-BE46-473F-AD29-B74424009199}">
      <dsp:nvSpPr>
        <dsp:cNvPr id="0" name=""/>
        <dsp:cNvSpPr/>
      </dsp:nvSpPr>
      <dsp:spPr>
        <a:xfrm>
          <a:off x="1334115" y="1266800"/>
          <a:ext cx="1801936" cy="1801936"/>
        </a:xfrm>
        <a:prstGeom prst="ellipse">
          <a:avLst/>
        </a:prstGeom>
        <a:gradFill rotWithShape="0">
          <a:gsLst>
            <a:gs pos="0">
              <a:schemeClr val="accent5">
                <a:hueOff val="2495256"/>
                <a:satOff val="-50489"/>
                <a:lumOff val="1569"/>
                <a:alphaOff val="0"/>
                <a:tint val="96000"/>
                <a:lumMod val="100000"/>
              </a:schemeClr>
            </a:gs>
            <a:gs pos="78000">
              <a:schemeClr val="accent5">
                <a:hueOff val="2495256"/>
                <a:satOff val="-50489"/>
                <a:lumOff val="156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বিদেশি অতিথিদের আকৃষ্ট করা ও উপহার দেওয়া </a:t>
          </a:r>
          <a:endParaRPr lang="en-US" sz="24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1598002" y="1530687"/>
        <a:ext cx="1274162" cy="12741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18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311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1252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58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4820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59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200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371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47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03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148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54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486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94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71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77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31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6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7091"/>
            <a:ext cx="2794000" cy="2123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419350"/>
            <a:ext cx="2764971" cy="2076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00" y="2372534"/>
            <a:ext cx="2794000" cy="2112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 6"/>
          <p:cNvSpPr/>
          <p:nvPr/>
        </p:nvSpPr>
        <p:spPr>
          <a:xfrm>
            <a:off x="3065339" y="849690"/>
            <a:ext cx="44186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9600" dirty="0">
                <a:solidFill>
                  <a:schemeClr val="accent4"/>
                </a:solidFill>
              </a:rPr>
              <a:t>স্বাগতম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18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900" y="2819400"/>
            <a:ext cx="2371725" cy="21526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 descr="fr.jpg"/>
          <p:cNvPicPr>
            <a:picLocks noChangeAspect="1"/>
          </p:cNvPicPr>
          <p:nvPr/>
        </p:nvPicPr>
        <p:blipFill rotWithShape="1">
          <a:blip r:embed="rId3"/>
          <a:srcRect l="4906" t="7065"/>
          <a:stretch/>
        </p:blipFill>
        <p:spPr>
          <a:xfrm>
            <a:off x="1152070" y="2743200"/>
            <a:ext cx="2391229" cy="219594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 descr="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9775" y="228600"/>
            <a:ext cx="2371725" cy="23717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 descr="69.jpg"/>
          <p:cNvPicPr>
            <a:picLocks noChangeAspect="1"/>
          </p:cNvPicPr>
          <p:nvPr/>
        </p:nvPicPr>
        <p:blipFill>
          <a:blip r:embed="rId5"/>
          <a:srcRect l="6061" r="9091"/>
          <a:stretch>
            <a:fillRect/>
          </a:stretch>
        </p:blipFill>
        <p:spPr>
          <a:xfrm>
            <a:off x="952500" y="228600"/>
            <a:ext cx="2286000" cy="2286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 descr="71.jpg"/>
          <p:cNvPicPr>
            <a:picLocks noChangeAspect="1"/>
          </p:cNvPicPr>
          <p:nvPr/>
        </p:nvPicPr>
        <p:blipFill>
          <a:blip r:embed="rId6"/>
          <a:srcRect l="12355"/>
          <a:stretch>
            <a:fillRect/>
          </a:stretch>
        </p:blipFill>
        <p:spPr>
          <a:xfrm>
            <a:off x="3414712" y="1371600"/>
            <a:ext cx="2162175" cy="19812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Rectangle 7"/>
          <p:cNvSpPr/>
          <p:nvPr/>
        </p:nvSpPr>
        <p:spPr>
          <a:xfrm>
            <a:off x="914401" y="5769114"/>
            <a:ext cx="9448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ফুল পিঠা </a:t>
            </a: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শুধু </a:t>
            </a:r>
            <a:r>
              <a:rPr lang="bn-BD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প্রয়োজনই মেটায় না  এটা শিল্পও বটে</a:t>
            </a:r>
            <a:endParaRPr lang="en-US" sz="4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10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lower.jpg"/>
          <p:cNvPicPr>
            <a:picLocks noChangeAspect="1"/>
          </p:cNvPicPr>
          <p:nvPr/>
        </p:nvPicPr>
        <p:blipFill>
          <a:blip r:embed="rId2"/>
          <a:srcRect l="21333" r="25333"/>
          <a:stretch>
            <a:fillRect/>
          </a:stretch>
        </p:blipFill>
        <p:spPr>
          <a:xfrm>
            <a:off x="1905000" y="685800"/>
            <a:ext cx="1809750" cy="25071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 descr="pitol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0" y="1524000"/>
            <a:ext cx="180975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 descr="4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6451" y="2514600"/>
            <a:ext cx="1809749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Rectangle 6"/>
          <p:cNvSpPr/>
          <p:nvPr/>
        </p:nvSpPr>
        <p:spPr>
          <a:xfrm>
            <a:off x="990600" y="5638800"/>
            <a:ext cx="8153400" cy="762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1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শত শত গ্রাম্য কারিগরের তৈরি বিচিত্র সব কাঁসা বা পিতলের তৈজসপত্র</a:t>
            </a:r>
            <a:endParaRPr lang="en-US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5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" y="0"/>
          <a:ext cx="88392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474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381000"/>
            <a:ext cx="2514600" cy="2133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 descr="d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81000"/>
            <a:ext cx="2514600" cy="2209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 descr="xx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2819400"/>
            <a:ext cx="2514600" cy="2209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 descr="2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2819400"/>
            <a:ext cx="2514600" cy="2209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Hexagon 6"/>
          <p:cNvSpPr/>
          <p:nvPr/>
        </p:nvSpPr>
        <p:spPr>
          <a:xfrm>
            <a:off x="1028700" y="5638800"/>
            <a:ext cx="7086600" cy="457200"/>
          </a:xfrm>
          <a:prstGeom prst="hexagon">
            <a:avLst>
              <a:gd name="adj" fmla="val 0"/>
              <a:gd name="vf" fmla="val 11547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লোকশিল্পের  অতুলনীয় নিদর্শন মৃৎশিল্প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83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ath silpo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2400"/>
            <a:ext cx="2057400" cy="2209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 descr="mkk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425" y="218546"/>
            <a:ext cx="2238375" cy="2209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 descr="kath silpo03.jpg"/>
          <p:cNvPicPr>
            <a:picLocks noChangeAspect="1"/>
          </p:cNvPicPr>
          <p:nvPr/>
        </p:nvPicPr>
        <p:blipFill>
          <a:blip r:embed="rId4"/>
          <a:srcRect l="13402" r="16495"/>
          <a:stretch>
            <a:fillRect/>
          </a:stretch>
        </p:blipFill>
        <p:spPr>
          <a:xfrm>
            <a:off x="6629400" y="189971"/>
            <a:ext cx="1371600" cy="22383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 descr="kath silpo04.jpg"/>
          <p:cNvPicPr>
            <a:picLocks noChangeAspect="1"/>
          </p:cNvPicPr>
          <p:nvPr/>
        </p:nvPicPr>
        <p:blipFill>
          <a:blip r:embed="rId5"/>
          <a:srcRect l="15444"/>
          <a:stretch>
            <a:fillRect/>
          </a:stretch>
        </p:blipFill>
        <p:spPr>
          <a:xfrm>
            <a:off x="685800" y="2895600"/>
            <a:ext cx="1981200" cy="2209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 descr="kath silpo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0" y="2976034"/>
            <a:ext cx="2235200" cy="20489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 descr="kath silpo01.jpg"/>
          <p:cNvPicPr>
            <a:picLocks noChangeAspect="1"/>
          </p:cNvPicPr>
          <p:nvPr/>
        </p:nvPicPr>
        <p:blipFill>
          <a:blip r:embed="rId7"/>
          <a:srcRect l="4124" r="13402"/>
          <a:stretch>
            <a:fillRect/>
          </a:stretch>
        </p:blipFill>
        <p:spPr>
          <a:xfrm>
            <a:off x="6705600" y="2915398"/>
            <a:ext cx="1295400" cy="21078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Rectangle 7"/>
          <p:cNvSpPr/>
          <p:nvPr/>
        </p:nvSpPr>
        <p:spPr>
          <a:xfrm>
            <a:off x="1524000" y="5983069"/>
            <a:ext cx="6827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>
                <a:latin typeface="NikoshBAN" pitchFamily="2" charset="0"/>
                <a:cs typeface="NikoshBAN" pitchFamily="2" charset="0"/>
              </a:rPr>
              <a:t>এ ধরনের কাঠের কারুকাজকে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……..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বলা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হয়</a:t>
            </a:r>
            <a:endParaRPr lang="en-US" sz="3600" dirty="0"/>
          </a:p>
        </p:txBody>
      </p:sp>
      <p:sp>
        <p:nvSpPr>
          <p:cNvPr id="9" name="Rectangle 8"/>
          <p:cNvSpPr/>
          <p:nvPr/>
        </p:nvSpPr>
        <p:spPr>
          <a:xfrm>
            <a:off x="4038600" y="5218331"/>
            <a:ext cx="3581400" cy="49666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7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4744" y="228600"/>
            <a:ext cx="24208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066800"/>
            <a:ext cx="2224087" cy="16659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4" y="2494743"/>
            <a:ext cx="2190752" cy="18685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886200"/>
            <a:ext cx="1981200" cy="1828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381000" y="1959114"/>
            <a:ext cx="12410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ঐতিহ্য</a:t>
            </a:r>
            <a:endParaRPr lang="en-US" sz="4000" dirty="0"/>
          </a:p>
        </p:txBody>
      </p:sp>
      <p:sp>
        <p:nvSpPr>
          <p:cNvPr id="9" name="Rectangle 8"/>
          <p:cNvSpPr/>
          <p:nvPr/>
        </p:nvSpPr>
        <p:spPr>
          <a:xfrm>
            <a:off x="1600200" y="3593068"/>
            <a:ext cx="17956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লোকশিল্প</a:t>
            </a:r>
            <a:endParaRPr lang="en-US" sz="4400" dirty="0"/>
          </a:p>
        </p:txBody>
      </p:sp>
      <p:sp>
        <p:nvSpPr>
          <p:cNvPr id="10" name="Rectangle 9"/>
          <p:cNvSpPr/>
          <p:nvPr/>
        </p:nvSpPr>
        <p:spPr>
          <a:xfrm>
            <a:off x="4038600" y="4702314"/>
            <a:ext cx="17155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সম্প্রসারণ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143000" y="5906869"/>
            <a:ext cx="7848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উপরের  ছবি ভালোভাবে দেখে  শব্দসমূহ দিয়ে তিনটি বাক্যের একটি অনুচ্ছেদ লেখ।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2504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34476" y="850085"/>
            <a:ext cx="3200400" cy="457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8313" y="2133600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‘প্রতীকধর্মী’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শব্দের অর্থ  কী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97667" y="3124200"/>
            <a:ext cx="2697390" cy="5867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(ক) উদ্দীপনা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4967609" y="3181713"/>
            <a:ext cx="2697390" cy="6793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bn-BD" sz="3200" dirty="0">
                <a:ln w="1143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মজবুত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1272267" y="4054068"/>
            <a:ext cx="2722790" cy="5867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(গ)নির্দেশনজ্ঞাপক</a:t>
            </a:r>
            <a:endParaRPr lang="en-US" sz="32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4982123" y="4117784"/>
            <a:ext cx="2697390" cy="616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 নিপুণতা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27464" y="219704"/>
            <a:ext cx="3039590" cy="45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4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565" y="961935"/>
            <a:ext cx="4004670" cy="3138055"/>
          </a:xfrm>
          <a:prstGeom prst="rect">
            <a:avLst/>
          </a:prstGeom>
        </p:spPr>
      </p:pic>
      <p:sp>
        <p:nvSpPr>
          <p:cNvPr id="3" name="TextBox 5"/>
          <p:cNvSpPr txBox="1"/>
          <p:nvPr/>
        </p:nvSpPr>
        <p:spPr>
          <a:xfrm>
            <a:off x="321765" y="4695735"/>
            <a:ext cx="81534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bn-BD" sz="36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লোকশিল্পের অংশ হিসেবে মৃৎশিল্প, বেত শিল্প, ফুল পিঠা সম্পর্কে তিনটি করে বাক্য লিখে আনবে।</a:t>
            </a:r>
            <a:endParaRPr lang="bn-BD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1365" y="1723935"/>
            <a:ext cx="2971800" cy="1200329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5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54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85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ধন্যবাদ জানানোর দিন' আ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304800"/>
            <a:ext cx="8683625" cy="601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13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" y="2161573"/>
            <a:ext cx="4932124" cy="20313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100" dirty="0" err="1"/>
              <a:t>নামঃ</a:t>
            </a:r>
            <a:r>
              <a:rPr lang="en-US" sz="2100" dirty="0"/>
              <a:t> </a:t>
            </a:r>
            <a:r>
              <a:rPr lang="en-US" sz="2100" dirty="0" err="1"/>
              <a:t>রাজু</a:t>
            </a:r>
            <a:r>
              <a:rPr lang="en-US" sz="2100" dirty="0"/>
              <a:t> </a:t>
            </a:r>
            <a:r>
              <a:rPr lang="en-US" sz="2100" dirty="0" err="1"/>
              <a:t>আহমেদ</a:t>
            </a:r>
            <a:endParaRPr lang="en-US" sz="2100" dirty="0"/>
          </a:p>
          <a:p>
            <a:r>
              <a:rPr lang="en-US" sz="2100" dirty="0" err="1"/>
              <a:t>শিক্ষা</a:t>
            </a:r>
            <a:r>
              <a:rPr lang="en-US" sz="2100" dirty="0"/>
              <a:t> </a:t>
            </a:r>
            <a:r>
              <a:rPr lang="en-US" sz="2100" dirty="0" err="1"/>
              <a:t>প্রতিষ্ঠানের</a:t>
            </a:r>
            <a:r>
              <a:rPr lang="en-US" sz="2100" dirty="0"/>
              <a:t> </a:t>
            </a:r>
            <a:r>
              <a:rPr lang="en-US" sz="2100" dirty="0" err="1"/>
              <a:t>নামঃ</a:t>
            </a:r>
            <a:r>
              <a:rPr lang="en-US" sz="2100" dirty="0"/>
              <a:t> </a:t>
            </a:r>
            <a:r>
              <a:rPr lang="en-US" sz="2100" dirty="0" err="1"/>
              <a:t>কে,এন,পি</a:t>
            </a:r>
            <a:r>
              <a:rPr lang="en-US" sz="2100" dirty="0"/>
              <a:t> </a:t>
            </a:r>
            <a:r>
              <a:rPr lang="en-US" sz="2100" dirty="0" err="1"/>
              <a:t>নিম্ন</a:t>
            </a:r>
            <a:r>
              <a:rPr lang="en-US" sz="2100" dirty="0"/>
              <a:t> </a:t>
            </a:r>
            <a:r>
              <a:rPr lang="en-US" sz="2100" dirty="0" err="1"/>
              <a:t>মাধ্যমিক</a:t>
            </a:r>
            <a:r>
              <a:rPr lang="en-US" sz="2100" dirty="0"/>
              <a:t> </a:t>
            </a:r>
            <a:r>
              <a:rPr lang="en-US" sz="2100" dirty="0" err="1"/>
              <a:t>বিদ্যালয়</a:t>
            </a:r>
            <a:r>
              <a:rPr lang="en-US" sz="2100" dirty="0"/>
              <a:t> </a:t>
            </a:r>
          </a:p>
          <a:p>
            <a:r>
              <a:rPr lang="en-US" sz="2100" dirty="0" err="1"/>
              <a:t>উপজেলাঃ</a:t>
            </a:r>
            <a:r>
              <a:rPr lang="en-US" sz="2100" dirty="0"/>
              <a:t> </a:t>
            </a:r>
            <a:r>
              <a:rPr lang="en-US" sz="2100" dirty="0" err="1"/>
              <a:t>লোহাগড়া</a:t>
            </a:r>
            <a:endParaRPr lang="en-US" sz="2100" dirty="0"/>
          </a:p>
          <a:p>
            <a:r>
              <a:rPr lang="en-US" sz="2100" dirty="0" err="1"/>
              <a:t>জেলাঃ</a:t>
            </a:r>
            <a:r>
              <a:rPr lang="en-US" sz="2100" dirty="0"/>
              <a:t> </a:t>
            </a:r>
            <a:r>
              <a:rPr lang="en-US" sz="2100" dirty="0" err="1"/>
              <a:t>নড়াইল</a:t>
            </a:r>
            <a:endParaRPr lang="en-US" sz="2100" dirty="0"/>
          </a:p>
          <a:p>
            <a:r>
              <a:rPr lang="en-US" sz="2100" dirty="0" err="1"/>
              <a:t>ফোনঃ</a:t>
            </a:r>
            <a:r>
              <a:rPr lang="en-US" sz="2100" dirty="0"/>
              <a:t> </a:t>
            </a:r>
            <a:r>
              <a:rPr lang="en-US" sz="2100" dirty="0"/>
              <a:t>০১৭৭৯২২৫৫৩৫</a:t>
            </a:r>
          </a:p>
          <a:p>
            <a:endParaRPr lang="en-US" sz="2100" dirty="0"/>
          </a:p>
        </p:txBody>
      </p:sp>
      <p:sp>
        <p:nvSpPr>
          <p:cNvPr id="11" name="TextBox 10"/>
          <p:cNvSpPr txBox="1"/>
          <p:nvPr/>
        </p:nvSpPr>
        <p:spPr>
          <a:xfrm>
            <a:off x="2678256" y="1437580"/>
            <a:ext cx="2457450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পরিচিতি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883918"/>
            <a:ext cx="1695090" cy="127765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932123" y="2259693"/>
            <a:ext cx="4211877" cy="302390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lIns="68580" tIns="34290" rIns="68580" bIns="3429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শ্রেণীঃ৬ষ্ঠ </a:t>
            </a:r>
            <a:endParaRPr lang="en-US" sz="27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বিষয়ঃ</a:t>
            </a:r>
            <a:r>
              <a:rPr lang="en-US" sz="2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বাংলা</a:t>
            </a:r>
            <a:r>
              <a:rPr lang="en-US" sz="2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১ম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পাঠঃ</a:t>
            </a:r>
            <a:r>
              <a:rPr lang="en-US" sz="27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7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আমাদের</a:t>
            </a:r>
            <a:r>
              <a:rPr lang="en-US" sz="27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7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লোকশিল্প</a:t>
            </a:r>
            <a:endParaRPr lang="en-US" sz="27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সময়</a:t>
            </a:r>
            <a:r>
              <a:rPr lang="en-US" sz="2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৪৫ </a:t>
            </a:r>
            <a:r>
              <a:rPr lang="en-US" sz="2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মিনিট</a:t>
            </a:r>
            <a:r>
              <a:rPr lang="en-US" sz="2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endParaRPr lang="en-US" sz="27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endParaRPr lang="en-US" sz="27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3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255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925813"/>
            <a:ext cx="2882900" cy="19415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f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0634" y="3886200"/>
            <a:ext cx="2979966" cy="1986644"/>
          </a:xfrm>
          <a:prstGeom prst="round2Diag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cup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917636"/>
            <a:ext cx="2970357" cy="2130364"/>
          </a:xfrm>
          <a:prstGeom prst="round2Diag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bamb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805" y="917636"/>
            <a:ext cx="2983595" cy="2130364"/>
          </a:xfrm>
          <a:prstGeom prst="round2Diag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1219200" y="6031468"/>
            <a:ext cx="2133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ফুল পিঠা</a:t>
            </a:r>
            <a:endParaRPr lang="en-US" dirty="0"/>
          </a:p>
        </p:txBody>
      </p:sp>
      <p:sp>
        <p:nvSpPr>
          <p:cNvPr id="7" name="TextBox 18"/>
          <p:cNvSpPr txBox="1"/>
          <p:nvPr/>
        </p:nvSpPr>
        <p:spPr>
          <a:xfrm>
            <a:off x="457200" y="3072825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মাটির তৈরি কাপ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6390691" y="6019800"/>
            <a:ext cx="16594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হাত পাখা</a:t>
            </a:r>
            <a:endParaRPr lang="en-US" sz="4000" dirty="0"/>
          </a:p>
        </p:txBody>
      </p:sp>
      <p:sp>
        <p:nvSpPr>
          <p:cNvPr id="9" name="Rectangle 8"/>
          <p:cNvSpPr/>
          <p:nvPr/>
        </p:nvSpPr>
        <p:spPr>
          <a:xfrm>
            <a:off x="5181600" y="3135868"/>
            <a:ext cx="3276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বেতের তৈরি জিনিস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514600" y="152400"/>
            <a:ext cx="4495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এগুলো কোন ধরনের শিল্প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94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0" y="152400"/>
            <a:ext cx="35253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আমাদের লোকশিল্প</a:t>
            </a:r>
            <a:endParaRPr lang="en-US" sz="4400" dirty="0"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0" y="762000"/>
            <a:ext cx="228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কামরুল হাসান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89652"/>
            <a:ext cx="2213040" cy="19301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883" y="4242706"/>
            <a:ext cx="2012917" cy="1777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504950"/>
            <a:ext cx="2308242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809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152400"/>
            <a:ext cx="306526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8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09600" y="1447800"/>
            <a:ext cx="7772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623888" algn="just">
              <a:defRPr/>
            </a:pPr>
            <a:r>
              <a:rPr lang="bn-BD" sz="2800" dirty="0">
                <a:ln w="11430">
                  <a:noFill/>
                </a:ln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এই পাঠ</a:t>
            </a:r>
            <a:r>
              <a:rPr lang="en-US" sz="2800" dirty="0">
                <a:ln w="11430">
                  <a:noFill/>
                </a:ln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n w="11430">
                  <a:noFill/>
                </a:ln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শেষে শিক্ষার্থীরা</a:t>
            </a:r>
            <a:r>
              <a:rPr lang="en-US" sz="2800" dirty="0">
                <a:ln w="11430">
                  <a:noFill/>
                </a:ln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-</a:t>
            </a:r>
          </a:p>
          <a:p>
            <a:pPr marL="623888" indent="-623888" algn="just"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১।  নির্বাচিত অংশটুকু শুদ্ধ উচ্চারণে পড়তে পারবে।</a:t>
            </a:r>
          </a:p>
          <a:p>
            <a:pPr marL="628650" indent="-628650" algn="just">
              <a:defRPr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2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। নতুন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শব্দগুলোর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অর্থ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সহ বাক্য ও অনুচ্ছেদ গঠন কর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তে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পারবে।   </a:t>
            </a:r>
          </a:p>
          <a:p>
            <a:pPr marL="628650" indent="-628650" algn="just">
              <a:defRPr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। বাংলাদেশের লোকশিল্পের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কাঁসা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পিতল, বেত ,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বাঁশ,কাঠ,পোড়ামাটি, মাদুর,শিকা,হাতপাখা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, ফুল পিঠা, কাপড়ের পুতুল ) বর্ণনা দিতে পারবে। </a:t>
            </a:r>
          </a:p>
          <a:p>
            <a:pPr marL="628650" indent="-628650" algn="just"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৪।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আমাদের লোকশিল্প সংরক্ষণ ও সম্প্রসারণ এর গুরুত্ব বিশ্লেষণ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374502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TIR DATER SITOLPATI.jpg"/>
          <p:cNvPicPr>
            <a:picLocks noChangeAspect="1"/>
          </p:cNvPicPr>
          <p:nvPr/>
        </p:nvPicPr>
        <p:blipFill>
          <a:blip r:embed="rId2"/>
          <a:srcRect l="3478" t="6695" b="7944"/>
          <a:stretch>
            <a:fillRect/>
          </a:stretch>
        </p:blipFill>
        <p:spPr>
          <a:xfrm rot="5400000">
            <a:off x="6721929" y="3657600"/>
            <a:ext cx="2286000" cy="1524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 descr="madu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990600"/>
            <a:ext cx="2667000" cy="2133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 descr="sITOL PAt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990600"/>
            <a:ext cx="2628900" cy="2133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 descr="mat 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4100" y="990600"/>
            <a:ext cx="2514600" cy="2133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 descr="mat 26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1100" y="3276600"/>
            <a:ext cx="1981200" cy="2209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 descr="mat 21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4675" y="3276600"/>
            <a:ext cx="1762125" cy="22097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 descr="mat 254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3276600"/>
            <a:ext cx="2466975" cy="2209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Rectangle 8"/>
          <p:cNvSpPr/>
          <p:nvPr/>
        </p:nvSpPr>
        <p:spPr>
          <a:xfrm>
            <a:off x="1219200" y="5678269"/>
            <a:ext cx="7162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খুলনার মাদুর এবং  সিলেটের শীতলপাটি শুধু শিল্প নয় গ্রীষ্মকালে ব্যবহারে আরামদায়ক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34919" y="125224"/>
            <a:ext cx="33313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বিষয়বস্তু উপস্থাপন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6491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1.jpg"/>
          <p:cNvPicPr>
            <a:picLocks noChangeAspect="1"/>
          </p:cNvPicPr>
          <p:nvPr/>
        </p:nvPicPr>
        <p:blipFill>
          <a:blip r:embed="rId2"/>
          <a:srcRect l="3704" t="6667" r="3704" b="20000"/>
          <a:stretch>
            <a:fillRect/>
          </a:stretch>
        </p:blipFill>
        <p:spPr>
          <a:xfrm>
            <a:off x="4907871" y="2895600"/>
            <a:ext cx="1905000" cy="2819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 descr="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371" y="152400"/>
            <a:ext cx="2590800" cy="21336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 descr="pakh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242" y="762000"/>
            <a:ext cx="2590800" cy="20574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 descr="sika0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9871" y="2819400"/>
            <a:ext cx="2143125" cy="28289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59" y="762000"/>
            <a:ext cx="2466975" cy="18478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Rectangle 6"/>
          <p:cNvSpPr/>
          <p:nvPr/>
        </p:nvSpPr>
        <p:spPr>
          <a:xfrm>
            <a:off x="484184" y="6260068"/>
            <a:ext cx="81756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গ্রাম বাংলার ঘরে ঘরে তৈরি শিকা ও হাত পাখা</a:t>
            </a:r>
            <a:r>
              <a:rPr lang="bn-BD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40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2590800"/>
            <a:ext cx="2667000" cy="2057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 descr="5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2590800"/>
            <a:ext cx="2743200" cy="2057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bb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685800"/>
            <a:ext cx="2667000" cy="1647825"/>
          </a:xfrm>
          <a:prstGeom prst="rect">
            <a:avLst/>
          </a:prstGeom>
        </p:spPr>
      </p:pic>
      <p:pic>
        <p:nvPicPr>
          <p:cNvPr id="5" name="Picture 4" descr="41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2590800"/>
            <a:ext cx="2438400" cy="20383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jh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9801" y="304800"/>
            <a:ext cx="2514600" cy="2038350"/>
          </a:xfrm>
          <a:prstGeom prst="rect">
            <a:avLst/>
          </a:prstGeom>
        </p:spPr>
      </p:pic>
      <p:pic>
        <p:nvPicPr>
          <p:cNvPr id="7" name="Picture 6" descr="sx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304800"/>
            <a:ext cx="2667000" cy="1828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1219200" y="5726668"/>
            <a:ext cx="77925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>
                <a:latin typeface="NikoshBAN" pitchFamily="2" charset="0"/>
                <a:cs typeface="NikoshBAN" pitchFamily="2" charset="0"/>
              </a:rPr>
              <a:t>বাঁশ ও বেত শিল্পের আধুনিক রুচির ব্যবহার সামগ্রী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9242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8.jpg"/>
          <p:cNvPicPr>
            <a:picLocks noChangeAspect="1"/>
          </p:cNvPicPr>
          <p:nvPr/>
        </p:nvPicPr>
        <p:blipFill>
          <a:blip r:embed="rId2"/>
          <a:srcRect l="4348" r="4348"/>
          <a:stretch>
            <a:fillRect/>
          </a:stretch>
        </p:blipFill>
        <p:spPr>
          <a:xfrm>
            <a:off x="827314" y="533400"/>
            <a:ext cx="3617621" cy="304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 descr="bgdo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583" y="1219200"/>
            <a:ext cx="3486102" cy="29207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Rectangle 3"/>
          <p:cNvSpPr/>
          <p:nvPr/>
        </p:nvSpPr>
        <p:spPr>
          <a:xfrm>
            <a:off x="609600" y="4810542"/>
            <a:ext cx="8382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কাপড়ের পুতুল  কখনও প্রতীকধর্মী, কখনও বাস্তবধর্মী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দেশের ঐতিহ্যের প্রতিনিধিত্ব করে বিদেশি পয়সা উপার্জনে সহায়তা করে</a:t>
            </a:r>
            <a:endParaRPr lang="en-US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29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328</TotalTime>
  <Words>292</Words>
  <Application>Microsoft Office PowerPoint</Application>
  <PresentationFormat>On-screen Show (4:3)</PresentationFormat>
  <Paragraphs>57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NikoshBAN</vt:lpstr>
      <vt:lpstr>Trebuchet MS</vt:lpstr>
      <vt:lpstr>Vrinda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College</cp:lastModifiedBy>
  <cp:revision>30</cp:revision>
  <dcterms:created xsi:type="dcterms:W3CDTF">2006-08-16T00:00:00Z</dcterms:created>
  <dcterms:modified xsi:type="dcterms:W3CDTF">2026-08-02T14:33:26Z</dcterms:modified>
</cp:coreProperties>
</file>