
<file path=[Content_Types].xml><?xml version="1.0" encoding="utf-8"?>
<Types xmlns="http://schemas.openxmlformats.org/package/2006/content-types">
  <Default Extension="png" ContentType="image/png"/>
  <Default Extension="jpeg" ContentType="image/jpeg"/>
  <Default Extension="webp"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 id="2147483737" r:id="rId2"/>
    <p:sldMasterId id="2147483821" r:id="rId3"/>
    <p:sldMasterId id="2147483833" r:id="rId4"/>
  </p:sldMasterIdLst>
  <p:notesMasterIdLst>
    <p:notesMasterId r:id="rId51"/>
  </p:notesMasterIdLst>
  <p:sldIdLst>
    <p:sldId id="257" r:id="rId5"/>
    <p:sldId id="258" r:id="rId6"/>
    <p:sldId id="260" r:id="rId7"/>
    <p:sldId id="261" r:id="rId8"/>
    <p:sldId id="307" r:id="rId9"/>
    <p:sldId id="275" r:id="rId10"/>
    <p:sldId id="276" r:id="rId11"/>
    <p:sldId id="277" r:id="rId12"/>
    <p:sldId id="278" r:id="rId13"/>
    <p:sldId id="279" r:id="rId14"/>
    <p:sldId id="280" r:id="rId15"/>
    <p:sldId id="281" r:id="rId16"/>
    <p:sldId id="282" r:id="rId17"/>
    <p:sldId id="283" r:id="rId18"/>
    <p:sldId id="284" r:id="rId19"/>
    <p:sldId id="285" r:id="rId20"/>
    <p:sldId id="286" r:id="rId21"/>
    <p:sldId id="287" r:id="rId22"/>
    <p:sldId id="288" r:id="rId23"/>
    <p:sldId id="289" r:id="rId24"/>
    <p:sldId id="290" r:id="rId25"/>
    <p:sldId id="291" r:id="rId26"/>
    <p:sldId id="292" r:id="rId27"/>
    <p:sldId id="293" r:id="rId28"/>
    <p:sldId id="294" r:id="rId29"/>
    <p:sldId id="263" r:id="rId30"/>
    <p:sldId id="262" r:id="rId31"/>
    <p:sldId id="295" r:id="rId32"/>
    <p:sldId id="269" r:id="rId33"/>
    <p:sldId id="296" r:id="rId34"/>
    <p:sldId id="297" r:id="rId35"/>
    <p:sldId id="298" r:id="rId36"/>
    <p:sldId id="299" r:id="rId37"/>
    <p:sldId id="300" r:id="rId38"/>
    <p:sldId id="301" r:id="rId39"/>
    <p:sldId id="303" r:id="rId40"/>
    <p:sldId id="304" r:id="rId41"/>
    <p:sldId id="305" r:id="rId42"/>
    <p:sldId id="306" r:id="rId43"/>
    <p:sldId id="264" r:id="rId44"/>
    <p:sldId id="268" r:id="rId45"/>
    <p:sldId id="270" r:id="rId46"/>
    <p:sldId id="271" r:id="rId47"/>
    <p:sldId id="272" r:id="rId48"/>
    <p:sldId id="273" r:id="rId49"/>
    <p:sldId id="274"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A822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606" autoAdjust="0"/>
    <p:restoredTop sz="94660"/>
  </p:normalViewPr>
  <p:slideViewPr>
    <p:cSldViewPr snapToGrid="0">
      <p:cViewPr varScale="1">
        <p:scale>
          <a:sx n="86" d="100"/>
          <a:sy n="86" d="100"/>
        </p:scale>
        <p:origin x="60" y="4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045E71-AD0A-4D85-B097-376758C4FEA7}"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744744CA-7308-4328-8957-D8A6825C29F4}">
      <dgm:prSet phldrT="[Text]" custT="1"/>
      <dgm:spPr>
        <a:solidFill>
          <a:schemeClr val="accent2"/>
        </a:solidFill>
        <a:ln>
          <a:solidFill>
            <a:schemeClr val="tx1"/>
          </a:solidFill>
        </a:ln>
      </dgm:spPr>
      <dgm:t>
        <a:bodyPr/>
        <a:lstStyle/>
        <a:p>
          <a:endParaRPr lang="en-US" sz="6500" dirty="0">
            <a:latin typeface="Nikosh" panose="02000000000000000000" pitchFamily="2" charset="0"/>
            <a:cs typeface="Nikosh" panose="02000000000000000000" pitchFamily="2" charset="0"/>
          </a:endParaRPr>
        </a:p>
      </dgm:t>
    </dgm:pt>
    <dgm:pt modelId="{CAD45B57-E2F4-4883-B23D-467E9A9801BC}" type="parTrans" cxnId="{208152AA-C850-4DAD-940D-5F79BB953441}">
      <dgm:prSet/>
      <dgm:spPr/>
      <dgm:t>
        <a:bodyPr/>
        <a:lstStyle/>
        <a:p>
          <a:endParaRPr lang="en-US"/>
        </a:p>
      </dgm:t>
    </dgm:pt>
    <dgm:pt modelId="{342B2F2A-569C-41A0-98C0-E8AD750EE329}" type="sibTrans" cxnId="{208152AA-C850-4DAD-940D-5F79BB953441}">
      <dgm:prSet/>
      <dgm:spPr/>
      <dgm:t>
        <a:bodyPr/>
        <a:lstStyle/>
        <a:p>
          <a:endParaRPr lang="en-US"/>
        </a:p>
      </dgm:t>
    </dgm:pt>
    <dgm:pt modelId="{A8C1D03E-42B1-48AF-AF23-69B344B8C2CC}">
      <dgm:prSet phldrT="[Text]" phldr="1"/>
      <dgm:spPr>
        <a:solidFill>
          <a:schemeClr val="bg1"/>
        </a:solidFill>
        <a:ln>
          <a:solidFill>
            <a:schemeClr val="tx1"/>
          </a:solidFill>
        </a:ln>
      </dgm:spPr>
      <dgm:t>
        <a:bodyPr/>
        <a:lstStyle/>
        <a:p>
          <a:endParaRPr lang="en-US" dirty="0"/>
        </a:p>
      </dgm:t>
    </dgm:pt>
    <dgm:pt modelId="{F8493C9A-A37E-43F7-BC33-A415DF0EB68D}" type="parTrans" cxnId="{E534A358-8748-491A-9AAA-7D3C96D0D4F6}">
      <dgm:prSet/>
      <dgm:spPr/>
      <dgm:t>
        <a:bodyPr/>
        <a:lstStyle/>
        <a:p>
          <a:endParaRPr lang="en-US"/>
        </a:p>
      </dgm:t>
    </dgm:pt>
    <dgm:pt modelId="{08F65F77-0D3D-4064-A67D-640433DC08A5}" type="sibTrans" cxnId="{E534A358-8748-491A-9AAA-7D3C96D0D4F6}">
      <dgm:prSet/>
      <dgm:spPr/>
      <dgm:t>
        <a:bodyPr/>
        <a:lstStyle/>
        <a:p>
          <a:endParaRPr lang="en-US"/>
        </a:p>
      </dgm:t>
    </dgm:pt>
    <dgm:pt modelId="{AA0B09B7-366F-496F-A9F7-1D9F88094701}">
      <dgm:prSet phldrT="[Text]" phldr="1"/>
      <dgm:spPr>
        <a:solidFill>
          <a:schemeClr val="bg1"/>
        </a:solidFill>
        <a:ln>
          <a:solidFill>
            <a:schemeClr val="tx1"/>
          </a:solidFill>
        </a:ln>
      </dgm:spPr>
      <dgm:t>
        <a:bodyPr/>
        <a:lstStyle/>
        <a:p>
          <a:endParaRPr lang="en-US" dirty="0"/>
        </a:p>
      </dgm:t>
    </dgm:pt>
    <dgm:pt modelId="{8541D21E-46C2-4626-83B9-4BB4EC2FD8C9}" type="parTrans" cxnId="{45043FFF-9832-4535-8A5B-0AB5EF86231D}">
      <dgm:prSet/>
      <dgm:spPr/>
      <dgm:t>
        <a:bodyPr/>
        <a:lstStyle/>
        <a:p>
          <a:endParaRPr lang="en-US"/>
        </a:p>
      </dgm:t>
    </dgm:pt>
    <dgm:pt modelId="{37D16683-E113-4D80-AEFE-36A6E01008C7}" type="sibTrans" cxnId="{45043FFF-9832-4535-8A5B-0AB5EF86231D}">
      <dgm:prSet/>
      <dgm:spPr/>
      <dgm:t>
        <a:bodyPr/>
        <a:lstStyle/>
        <a:p>
          <a:endParaRPr lang="en-US"/>
        </a:p>
      </dgm:t>
    </dgm:pt>
    <dgm:pt modelId="{23D14AD1-8D5F-4CF7-A09A-EC05AC87709E}">
      <dgm:prSet phldrT="[Text]"/>
      <dgm:spPr>
        <a:solidFill>
          <a:schemeClr val="bg1"/>
        </a:solidFill>
        <a:ln>
          <a:solidFill>
            <a:schemeClr val="tx1"/>
          </a:solidFill>
        </a:ln>
      </dgm:spPr>
      <dgm:t>
        <a:bodyPr/>
        <a:lstStyle/>
        <a:p>
          <a:endParaRPr lang="en-US" dirty="0"/>
        </a:p>
      </dgm:t>
    </dgm:pt>
    <dgm:pt modelId="{B9E4905D-25A6-42E5-BD5B-509E4C76144C}" type="parTrans" cxnId="{96835D6E-9464-47C5-8E7E-9028C2863E02}">
      <dgm:prSet/>
      <dgm:spPr/>
      <dgm:t>
        <a:bodyPr/>
        <a:lstStyle/>
        <a:p>
          <a:endParaRPr lang="en-US"/>
        </a:p>
      </dgm:t>
    </dgm:pt>
    <dgm:pt modelId="{56A08E5A-5497-48E5-9379-80B48DB8DAA7}" type="sibTrans" cxnId="{96835D6E-9464-47C5-8E7E-9028C2863E02}">
      <dgm:prSet/>
      <dgm:spPr/>
      <dgm:t>
        <a:bodyPr/>
        <a:lstStyle/>
        <a:p>
          <a:endParaRPr lang="en-US"/>
        </a:p>
      </dgm:t>
    </dgm:pt>
    <dgm:pt modelId="{5D5FC536-8B48-4365-BAB2-108A7311AE74}" type="pres">
      <dgm:prSet presAssocID="{6C045E71-AD0A-4D85-B097-376758C4FEA7}" presName="cycle" presStyleCnt="0">
        <dgm:presLayoutVars>
          <dgm:chMax val="1"/>
          <dgm:dir/>
          <dgm:animLvl val="ctr"/>
          <dgm:resizeHandles val="exact"/>
        </dgm:presLayoutVars>
      </dgm:prSet>
      <dgm:spPr/>
      <dgm:t>
        <a:bodyPr/>
        <a:lstStyle/>
        <a:p>
          <a:endParaRPr lang="en-US"/>
        </a:p>
      </dgm:t>
    </dgm:pt>
    <dgm:pt modelId="{8A39E9F4-95BB-4F94-BB68-ADA53833FB70}" type="pres">
      <dgm:prSet presAssocID="{744744CA-7308-4328-8957-D8A6825C29F4}" presName="centerShape" presStyleLbl="node0" presStyleIdx="0" presStyleCnt="1"/>
      <dgm:spPr/>
      <dgm:t>
        <a:bodyPr/>
        <a:lstStyle/>
        <a:p>
          <a:endParaRPr lang="en-US"/>
        </a:p>
      </dgm:t>
    </dgm:pt>
    <dgm:pt modelId="{6E2DD6B4-1074-4163-97D9-917821899128}" type="pres">
      <dgm:prSet presAssocID="{F8493C9A-A37E-43F7-BC33-A415DF0EB68D}" presName="Name9" presStyleLbl="parChTrans1D2" presStyleIdx="0" presStyleCnt="3"/>
      <dgm:spPr/>
      <dgm:t>
        <a:bodyPr/>
        <a:lstStyle/>
        <a:p>
          <a:endParaRPr lang="en-US"/>
        </a:p>
      </dgm:t>
    </dgm:pt>
    <dgm:pt modelId="{DF75C3E7-7276-4051-8D3A-E04F983A5781}" type="pres">
      <dgm:prSet presAssocID="{F8493C9A-A37E-43F7-BC33-A415DF0EB68D}" presName="connTx" presStyleLbl="parChTrans1D2" presStyleIdx="0" presStyleCnt="3"/>
      <dgm:spPr/>
      <dgm:t>
        <a:bodyPr/>
        <a:lstStyle/>
        <a:p>
          <a:endParaRPr lang="en-US"/>
        </a:p>
      </dgm:t>
    </dgm:pt>
    <dgm:pt modelId="{221E535F-2115-4D7D-B2D6-AFA3A116F422}" type="pres">
      <dgm:prSet presAssocID="{A8C1D03E-42B1-48AF-AF23-69B344B8C2CC}" presName="node" presStyleLbl="node1" presStyleIdx="0" presStyleCnt="3">
        <dgm:presLayoutVars>
          <dgm:bulletEnabled val="1"/>
        </dgm:presLayoutVars>
      </dgm:prSet>
      <dgm:spPr/>
      <dgm:t>
        <a:bodyPr/>
        <a:lstStyle/>
        <a:p>
          <a:endParaRPr lang="en-US"/>
        </a:p>
      </dgm:t>
    </dgm:pt>
    <dgm:pt modelId="{DFFE88F7-9E6E-45B1-BE1D-FC1021EC3B28}" type="pres">
      <dgm:prSet presAssocID="{8541D21E-46C2-4626-83B9-4BB4EC2FD8C9}" presName="Name9" presStyleLbl="parChTrans1D2" presStyleIdx="1" presStyleCnt="3"/>
      <dgm:spPr/>
      <dgm:t>
        <a:bodyPr/>
        <a:lstStyle/>
        <a:p>
          <a:endParaRPr lang="en-US"/>
        </a:p>
      </dgm:t>
    </dgm:pt>
    <dgm:pt modelId="{0848DA38-8FEF-48F6-BE7C-94D16627526F}" type="pres">
      <dgm:prSet presAssocID="{8541D21E-46C2-4626-83B9-4BB4EC2FD8C9}" presName="connTx" presStyleLbl="parChTrans1D2" presStyleIdx="1" presStyleCnt="3"/>
      <dgm:spPr/>
      <dgm:t>
        <a:bodyPr/>
        <a:lstStyle/>
        <a:p>
          <a:endParaRPr lang="en-US"/>
        </a:p>
      </dgm:t>
    </dgm:pt>
    <dgm:pt modelId="{1CE445A3-4150-4904-BA3A-37A04963A7E9}" type="pres">
      <dgm:prSet presAssocID="{AA0B09B7-366F-496F-A9F7-1D9F88094701}" presName="node" presStyleLbl="node1" presStyleIdx="1" presStyleCnt="3" custRadScaleRad="91668" custRadScaleInc="8750">
        <dgm:presLayoutVars>
          <dgm:bulletEnabled val="1"/>
        </dgm:presLayoutVars>
      </dgm:prSet>
      <dgm:spPr/>
      <dgm:t>
        <a:bodyPr/>
        <a:lstStyle/>
        <a:p>
          <a:endParaRPr lang="en-US"/>
        </a:p>
      </dgm:t>
    </dgm:pt>
    <dgm:pt modelId="{A973FA7E-A71C-4B9C-83B0-79D8FF3AD02C}" type="pres">
      <dgm:prSet presAssocID="{B9E4905D-25A6-42E5-BD5B-509E4C76144C}" presName="Name9" presStyleLbl="parChTrans1D2" presStyleIdx="2" presStyleCnt="3"/>
      <dgm:spPr/>
      <dgm:t>
        <a:bodyPr/>
        <a:lstStyle/>
        <a:p>
          <a:endParaRPr lang="en-US"/>
        </a:p>
      </dgm:t>
    </dgm:pt>
    <dgm:pt modelId="{7ADB979A-F525-493E-A84F-520CD875A743}" type="pres">
      <dgm:prSet presAssocID="{B9E4905D-25A6-42E5-BD5B-509E4C76144C}" presName="connTx" presStyleLbl="parChTrans1D2" presStyleIdx="2" presStyleCnt="3"/>
      <dgm:spPr/>
      <dgm:t>
        <a:bodyPr/>
        <a:lstStyle/>
        <a:p>
          <a:endParaRPr lang="en-US"/>
        </a:p>
      </dgm:t>
    </dgm:pt>
    <dgm:pt modelId="{E8094335-EC9F-49AD-AB10-46A73AFB2566}" type="pres">
      <dgm:prSet presAssocID="{23D14AD1-8D5F-4CF7-A09A-EC05AC87709E}" presName="node" presStyleLbl="node1" presStyleIdx="2" presStyleCnt="3">
        <dgm:presLayoutVars>
          <dgm:bulletEnabled val="1"/>
        </dgm:presLayoutVars>
      </dgm:prSet>
      <dgm:spPr/>
      <dgm:t>
        <a:bodyPr/>
        <a:lstStyle/>
        <a:p>
          <a:endParaRPr lang="en-US"/>
        </a:p>
      </dgm:t>
    </dgm:pt>
  </dgm:ptLst>
  <dgm:cxnLst>
    <dgm:cxn modelId="{1FC87621-04F0-48E8-AB72-93873FB7AEBE}" type="presOf" srcId="{AA0B09B7-366F-496F-A9F7-1D9F88094701}" destId="{1CE445A3-4150-4904-BA3A-37A04963A7E9}" srcOrd="0" destOrd="0" presId="urn:microsoft.com/office/officeart/2005/8/layout/radial1"/>
    <dgm:cxn modelId="{113BA66D-A19C-4A63-9169-D10C5806327A}" type="presOf" srcId="{F8493C9A-A37E-43F7-BC33-A415DF0EB68D}" destId="{DF75C3E7-7276-4051-8D3A-E04F983A5781}" srcOrd="1" destOrd="0" presId="urn:microsoft.com/office/officeart/2005/8/layout/radial1"/>
    <dgm:cxn modelId="{208152AA-C850-4DAD-940D-5F79BB953441}" srcId="{6C045E71-AD0A-4D85-B097-376758C4FEA7}" destId="{744744CA-7308-4328-8957-D8A6825C29F4}" srcOrd="0" destOrd="0" parTransId="{CAD45B57-E2F4-4883-B23D-467E9A9801BC}" sibTransId="{342B2F2A-569C-41A0-98C0-E8AD750EE329}"/>
    <dgm:cxn modelId="{BE3429C9-BB60-4E2D-80D6-792EACE5789A}" type="presOf" srcId="{F8493C9A-A37E-43F7-BC33-A415DF0EB68D}" destId="{6E2DD6B4-1074-4163-97D9-917821899128}" srcOrd="0" destOrd="0" presId="urn:microsoft.com/office/officeart/2005/8/layout/radial1"/>
    <dgm:cxn modelId="{B9002A73-0969-4217-B24E-F51536258FF7}" type="presOf" srcId="{23D14AD1-8D5F-4CF7-A09A-EC05AC87709E}" destId="{E8094335-EC9F-49AD-AB10-46A73AFB2566}" srcOrd="0" destOrd="0" presId="urn:microsoft.com/office/officeart/2005/8/layout/radial1"/>
    <dgm:cxn modelId="{6D745855-3BCB-4E49-8674-E20D63C13E22}" type="presOf" srcId="{8541D21E-46C2-4626-83B9-4BB4EC2FD8C9}" destId="{DFFE88F7-9E6E-45B1-BE1D-FC1021EC3B28}" srcOrd="0" destOrd="0" presId="urn:microsoft.com/office/officeart/2005/8/layout/radial1"/>
    <dgm:cxn modelId="{D600BAFF-6A83-4363-B459-A5CB6272A83F}" type="presOf" srcId="{744744CA-7308-4328-8957-D8A6825C29F4}" destId="{8A39E9F4-95BB-4F94-BB68-ADA53833FB70}" srcOrd="0" destOrd="0" presId="urn:microsoft.com/office/officeart/2005/8/layout/radial1"/>
    <dgm:cxn modelId="{96835D6E-9464-47C5-8E7E-9028C2863E02}" srcId="{744744CA-7308-4328-8957-D8A6825C29F4}" destId="{23D14AD1-8D5F-4CF7-A09A-EC05AC87709E}" srcOrd="2" destOrd="0" parTransId="{B9E4905D-25A6-42E5-BD5B-509E4C76144C}" sibTransId="{56A08E5A-5497-48E5-9379-80B48DB8DAA7}"/>
    <dgm:cxn modelId="{45043FFF-9832-4535-8A5B-0AB5EF86231D}" srcId="{744744CA-7308-4328-8957-D8A6825C29F4}" destId="{AA0B09B7-366F-496F-A9F7-1D9F88094701}" srcOrd="1" destOrd="0" parTransId="{8541D21E-46C2-4626-83B9-4BB4EC2FD8C9}" sibTransId="{37D16683-E113-4D80-AEFE-36A6E01008C7}"/>
    <dgm:cxn modelId="{9226647E-2E82-45EE-AE76-C28E930B0B90}" type="presOf" srcId="{8541D21E-46C2-4626-83B9-4BB4EC2FD8C9}" destId="{0848DA38-8FEF-48F6-BE7C-94D16627526F}" srcOrd="1" destOrd="0" presId="urn:microsoft.com/office/officeart/2005/8/layout/radial1"/>
    <dgm:cxn modelId="{E534A358-8748-491A-9AAA-7D3C96D0D4F6}" srcId="{744744CA-7308-4328-8957-D8A6825C29F4}" destId="{A8C1D03E-42B1-48AF-AF23-69B344B8C2CC}" srcOrd="0" destOrd="0" parTransId="{F8493C9A-A37E-43F7-BC33-A415DF0EB68D}" sibTransId="{08F65F77-0D3D-4064-A67D-640433DC08A5}"/>
    <dgm:cxn modelId="{A503FC26-CF94-46DD-99E1-35E799A81291}" type="presOf" srcId="{B9E4905D-25A6-42E5-BD5B-509E4C76144C}" destId="{A973FA7E-A71C-4B9C-83B0-79D8FF3AD02C}" srcOrd="0" destOrd="0" presId="urn:microsoft.com/office/officeart/2005/8/layout/radial1"/>
    <dgm:cxn modelId="{BF8CBC31-A600-4260-9FF0-38C8D47B3E30}" type="presOf" srcId="{A8C1D03E-42B1-48AF-AF23-69B344B8C2CC}" destId="{221E535F-2115-4D7D-B2D6-AFA3A116F422}" srcOrd="0" destOrd="0" presId="urn:microsoft.com/office/officeart/2005/8/layout/radial1"/>
    <dgm:cxn modelId="{9791DAC8-587F-4A28-860E-FE2F93691D9A}" type="presOf" srcId="{B9E4905D-25A6-42E5-BD5B-509E4C76144C}" destId="{7ADB979A-F525-493E-A84F-520CD875A743}" srcOrd="1" destOrd="0" presId="urn:microsoft.com/office/officeart/2005/8/layout/radial1"/>
    <dgm:cxn modelId="{D4C30036-D111-4E79-B7D4-63EE601CD26C}" type="presOf" srcId="{6C045E71-AD0A-4D85-B097-376758C4FEA7}" destId="{5D5FC536-8B48-4365-BAB2-108A7311AE74}" srcOrd="0" destOrd="0" presId="urn:microsoft.com/office/officeart/2005/8/layout/radial1"/>
    <dgm:cxn modelId="{D542E07D-A790-4A63-B6AA-C3063FC1A0C0}" type="presParOf" srcId="{5D5FC536-8B48-4365-BAB2-108A7311AE74}" destId="{8A39E9F4-95BB-4F94-BB68-ADA53833FB70}" srcOrd="0" destOrd="0" presId="urn:microsoft.com/office/officeart/2005/8/layout/radial1"/>
    <dgm:cxn modelId="{6D558746-E241-4FA7-B21C-9A6A058F8AD2}" type="presParOf" srcId="{5D5FC536-8B48-4365-BAB2-108A7311AE74}" destId="{6E2DD6B4-1074-4163-97D9-917821899128}" srcOrd="1" destOrd="0" presId="urn:microsoft.com/office/officeart/2005/8/layout/radial1"/>
    <dgm:cxn modelId="{8B20EE9D-836C-4E1B-AA0E-989B7E5F996B}" type="presParOf" srcId="{6E2DD6B4-1074-4163-97D9-917821899128}" destId="{DF75C3E7-7276-4051-8D3A-E04F983A5781}" srcOrd="0" destOrd="0" presId="urn:microsoft.com/office/officeart/2005/8/layout/radial1"/>
    <dgm:cxn modelId="{00450E1E-A600-4623-80F0-A72FE9E7D4EA}" type="presParOf" srcId="{5D5FC536-8B48-4365-BAB2-108A7311AE74}" destId="{221E535F-2115-4D7D-B2D6-AFA3A116F422}" srcOrd="2" destOrd="0" presId="urn:microsoft.com/office/officeart/2005/8/layout/radial1"/>
    <dgm:cxn modelId="{6556ECF6-B31A-4A6D-A6A2-7AF51F4911D6}" type="presParOf" srcId="{5D5FC536-8B48-4365-BAB2-108A7311AE74}" destId="{DFFE88F7-9E6E-45B1-BE1D-FC1021EC3B28}" srcOrd="3" destOrd="0" presId="urn:microsoft.com/office/officeart/2005/8/layout/radial1"/>
    <dgm:cxn modelId="{A0635632-EB47-4922-9035-FF397227E89F}" type="presParOf" srcId="{DFFE88F7-9E6E-45B1-BE1D-FC1021EC3B28}" destId="{0848DA38-8FEF-48F6-BE7C-94D16627526F}" srcOrd="0" destOrd="0" presId="urn:microsoft.com/office/officeart/2005/8/layout/radial1"/>
    <dgm:cxn modelId="{79C370B8-633D-4F4E-89A7-4CADD368B764}" type="presParOf" srcId="{5D5FC536-8B48-4365-BAB2-108A7311AE74}" destId="{1CE445A3-4150-4904-BA3A-37A04963A7E9}" srcOrd="4" destOrd="0" presId="urn:microsoft.com/office/officeart/2005/8/layout/radial1"/>
    <dgm:cxn modelId="{4275AC0E-1944-4C08-BFD5-15C6B6952776}" type="presParOf" srcId="{5D5FC536-8B48-4365-BAB2-108A7311AE74}" destId="{A973FA7E-A71C-4B9C-83B0-79D8FF3AD02C}" srcOrd="5" destOrd="0" presId="urn:microsoft.com/office/officeart/2005/8/layout/radial1"/>
    <dgm:cxn modelId="{C0CF47D6-76E9-4CCF-A412-E161188355C4}" type="presParOf" srcId="{A973FA7E-A71C-4B9C-83B0-79D8FF3AD02C}" destId="{7ADB979A-F525-493E-A84F-520CD875A743}" srcOrd="0" destOrd="0" presId="urn:microsoft.com/office/officeart/2005/8/layout/radial1"/>
    <dgm:cxn modelId="{8EAEB194-5EC1-472A-BA85-6A0FD93281E5}" type="presParOf" srcId="{5D5FC536-8B48-4365-BAB2-108A7311AE74}" destId="{E8094335-EC9F-49AD-AB10-46A73AFB2566}" srcOrd="6"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39E9F4-95BB-4F94-BB68-ADA53833FB70}">
      <dsp:nvSpPr>
        <dsp:cNvPr id="0" name=""/>
        <dsp:cNvSpPr/>
      </dsp:nvSpPr>
      <dsp:spPr>
        <a:xfrm>
          <a:off x="3147218" y="2388995"/>
          <a:ext cx="1833562" cy="1833562"/>
        </a:xfrm>
        <a:prstGeom prst="ellipse">
          <a:avLst/>
        </a:prstGeom>
        <a:solidFill>
          <a:schemeClr val="accent2"/>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endParaRPr lang="en-US" sz="6500" kern="1200" dirty="0">
            <a:latin typeface="Nikosh" panose="02000000000000000000" pitchFamily="2" charset="0"/>
            <a:cs typeface="Nikosh" panose="02000000000000000000" pitchFamily="2" charset="0"/>
          </a:endParaRPr>
        </a:p>
      </dsp:txBody>
      <dsp:txXfrm>
        <a:off x="3415737" y="2657514"/>
        <a:ext cx="1296524" cy="1296524"/>
      </dsp:txXfrm>
    </dsp:sp>
    <dsp:sp modelId="{6E2DD6B4-1074-4163-97D9-917821899128}">
      <dsp:nvSpPr>
        <dsp:cNvPr id="0" name=""/>
        <dsp:cNvSpPr/>
      </dsp:nvSpPr>
      <dsp:spPr>
        <a:xfrm rot="16200000">
          <a:off x="3787893" y="2092587"/>
          <a:ext cx="552212" cy="40605"/>
        </a:xfrm>
        <a:custGeom>
          <a:avLst/>
          <a:gdLst/>
          <a:ahLst/>
          <a:cxnLst/>
          <a:rect l="0" t="0" r="0" b="0"/>
          <a:pathLst>
            <a:path>
              <a:moveTo>
                <a:pt x="0" y="20302"/>
              </a:moveTo>
              <a:lnTo>
                <a:pt x="552212" y="20302"/>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50194" y="2099084"/>
        <a:ext cx="27610" cy="27610"/>
      </dsp:txXfrm>
    </dsp:sp>
    <dsp:sp modelId="{221E535F-2115-4D7D-B2D6-AFA3A116F422}">
      <dsp:nvSpPr>
        <dsp:cNvPr id="0" name=""/>
        <dsp:cNvSpPr/>
      </dsp:nvSpPr>
      <dsp:spPr>
        <a:xfrm>
          <a:off x="3147218" y="3221"/>
          <a:ext cx="1833562" cy="1833562"/>
        </a:xfrm>
        <a:prstGeom prst="ellipse">
          <a:avLst/>
        </a:prstGeom>
        <a:solidFill>
          <a:schemeClr val="bg1"/>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lvl="0" algn="ctr" defTabSz="1644650">
            <a:lnSpc>
              <a:spcPct val="90000"/>
            </a:lnSpc>
            <a:spcBef>
              <a:spcPct val="0"/>
            </a:spcBef>
            <a:spcAft>
              <a:spcPct val="35000"/>
            </a:spcAft>
          </a:pPr>
          <a:endParaRPr lang="en-US" sz="3700" kern="1200" dirty="0"/>
        </a:p>
      </dsp:txBody>
      <dsp:txXfrm>
        <a:off x="3415737" y="271740"/>
        <a:ext cx="1296524" cy="1296524"/>
      </dsp:txXfrm>
    </dsp:sp>
    <dsp:sp modelId="{DFFE88F7-9E6E-45B1-BE1D-FC1021EC3B28}">
      <dsp:nvSpPr>
        <dsp:cNvPr id="0" name=""/>
        <dsp:cNvSpPr/>
      </dsp:nvSpPr>
      <dsp:spPr>
        <a:xfrm rot="2028656">
          <a:off x="4799016" y="3883528"/>
          <a:ext cx="315956" cy="40605"/>
        </a:xfrm>
        <a:custGeom>
          <a:avLst/>
          <a:gdLst/>
          <a:ahLst/>
          <a:cxnLst/>
          <a:rect l="0" t="0" r="0" b="0"/>
          <a:pathLst>
            <a:path>
              <a:moveTo>
                <a:pt x="0" y="20302"/>
              </a:moveTo>
              <a:lnTo>
                <a:pt x="315956" y="20302"/>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949095" y="3895932"/>
        <a:ext cx="15797" cy="15797"/>
      </dsp:txXfrm>
    </dsp:sp>
    <dsp:sp modelId="{1CE445A3-4150-4904-BA3A-37A04963A7E9}">
      <dsp:nvSpPr>
        <dsp:cNvPr id="0" name=""/>
        <dsp:cNvSpPr/>
      </dsp:nvSpPr>
      <dsp:spPr>
        <a:xfrm>
          <a:off x="4933207" y="3585104"/>
          <a:ext cx="1833562" cy="1833562"/>
        </a:xfrm>
        <a:prstGeom prst="ellipse">
          <a:avLst/>
        </a:prstGeom>
        <a:solidFill>
          <a:schemeClr val="bg1"/>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lvl="0" algn="ctr" defTabSz="1644650">
            <a:lnSpc>
              <a:spcPct val="90000"/>
            </a:lnSpc>
            <a:spcBef>
              <a:spcPct val="0"/>
            </a:spcBef>
            <a:spcAft>
              <a:spcPct val="35000"/>
            </a:spcAft>
          </a:pPr>
          <a:endParaRPr lang="en-US" sz="3700" kern="1200" dirty="0"/>
        </a:p>
      </dsp:txBody>
      <dsp:txXfrm>
        <a:off x="5201726" y="3853623"/>
        <a:ext cx="1296524" cy="1296524"/>
      </dsp:txXfrm>
    </dsp:sp>
    <dsp:sp modelId="{A973FA7E-A71C-4B9C-83B0-79D8FF3AD02C}">
      <dsp:nvSpPr>
        <dsp:cNvPr id="0" name=""/>
        <dsp:cNvSpPr/>
      </dsp:nvSpPr>
      <dsp:spPr>
        <a:xfrm rot="9000000">
          <a:off x="2754823" y="3881918"/>
          <a:ext cx="552212" cy="40605"/>
        </a:xfrm>
        <a:custGeom>
          <a:avLst/>
          <a:gdLst/>
          <a:ahLst/>
          <a:cxnLst/>
          <a:rect l="0" t="0" r="0" b="0"/>
          <a:pathLst>
            <a:path>
              <a:moveTo>
                <a:pt x="0" y="20302"/>
              </a:moveTo>
              <a:lnTo>
                <a:pt x="552212" y="20302"/>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017123" y="3888415"/>
        <a:ext cx="27610" cy="27610"/>
      </dsp:txXfrm>
    </dsp:sp>
    <dsp:sp modelId="{E8094335-EC9F-49AD-AB10-46A73AFB2566}">
      <dsp:nvSpPr>
        <dsp:cNvPr id="0" name=""/>
        <dsp:cNvSpPr/>
      </dsp:nvSpPr>
      <dsp:spPr>
        <a:xfrm>
          <a:off x="1081077" y="3581883"/>
          <a:ext cx="1833562" cy="1833562"/>
        </a:xfrm>
        <a:prstGeom prst="ellipse">
          <a:avLst/>
        </a:prstGeom>
        <a:solidFill>
          <a:schemeClr val="bg1"/>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endParaRPr lang="en-US" sz="6500" kern="1200" dirty="0"/>
        </a:p>
      </dsp:txBody>
      <dsp:txXfrm>
        <a:off x="1349596" y="3850402"/>
        <a:ext cx="1296524" cy="1296524"/>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9C41CD-255C-4578-BAE1-0C7F0A581188}" type="datetimeFigureOut">
              <a:rPr lang="en-US" smtClean="0"/>
              <a:t>8/3/2026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A590A7-F0E8-4C4B-8A7C-3BC3E5E95154}" type="slidenum">
              <a:rPr lang="en-US" smtClean="0"/>
              <a:t>‹#›</a:t>
            </a:fld>
            <a:endParaRPr lang="en-US"/>
          </a:p>
        </p:txBody>
      </p:sp>
    </p:spTree>
    <p:extLst>
      <p:ext uri="{BB962C8B-B14F-4D97-AF65-F5344CB8AC3E}">
        <p14:creationId xmlns:p14="http://schemas.microsoft.com/office/powerpoint/2010/main" val="831219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A590A7-F0E8-4C4B-8A7C-3BC3E5E95154}" type="slidenum">
              <a:rPr lang="en-US" smtClean="0"/>
              <a:t>3</a:t>
            </a:fld>
            <a:endParaRPr lang="en-US"/>
          </a:p>
        </p:txBody>
      </p:sp>
    </p:spTree>
    <p:extLst>
      <p:ext uri="{BB962C8B-B14F-4D97-AF65-F5344CB8AC3E}">
        <p14:creationId xmlns:p14="http://schemas.microsoft.com/office/powerpoint/2010/main" val="2655160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A590A7-F0E8-4C4B-8A7C-3BC3E5E95154}" type="slidenum">
              <a:rPr lang="en-US" smtClean="0"/>
              <a:t>29</a:t>
            </a:fld>
            <a:endParaRPr lang="en-US"/>
          </a:p>
        </p:txBody>
      </p:sp>
    </p:spTree>
    <p:extLst>
      <p:ext uri="{BB962C8B-B14F-4D97-AF65-F5344CB8AC3E}">
        <p14:creationId xmlns:p14="http://schemas.microsoft.com/office/powerpoint/2010/main" val="10068837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8D3454-EA15-421F-91EE-563413F1FBF1}" type="datetimeFigureOut">
              <a:rPr lang="en-US" smtClean="0"/>
              <a:t>8/3/2026</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C02B69E0-EFBF-4CE4-99E9-6AE03C381C5E}"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62208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8D3454-EA15-421F-91EE-563413F1FBF1}"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2B69E0-EFBF-4CE4-99E9-6AE03C381C5E}"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517262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8D3454-EA15-421F-91EE-563413F1FBF1}"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2B69E0-EFBF-4CE4-99E9-6AE03C381C5E}"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30127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8D3454-EA15-421F-91EE-563413F1FBF1}"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10677457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8D3454-EA15-421F-91EE-563413F1FBF1}"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1057425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8D3454-EA15-421F-91EE-563413F1FBF1}"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12934896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8D3454-EA15-421F-91EE-563413F1FBF1}"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6228755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8D3454-EA15-421F-91EE-563413F1FBF1}" type="datetimeFigureOut">
              <a:rPr lang="en-US" smtClean="0"/>
              <a:t>8/3/2026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2199407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8D3454-EA15-421F-91EE-563413F1FBF1}" type="datetimeFigureOut">
              <a:rPr lang="en-US" smtClean="0"/>
              <a:t>8/3/2026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13008530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B68D3454-EA15-421F-91EE-563413F1FBF1}" type="datetimeFigureOut">
              <a:rPr lang="en-US" smtClean="0"/>
              <a:t>8/3/2026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32290274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8D3454-EA15-421F-91EE-563413F1FBF1}"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2240199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8D3454-EA15-421F-91EE-563413F1FBF1}"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2B69E0-EFBF-4CE4-99E9-6AE03C381C5E}"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417959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8D3454-EA15-421F-91EE-563413F1FBF1}"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51159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8D3454-EA15-421F-91EE-563413F1FBF1}"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29487928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8D3454-EA15-421F-91EE-563413F1FBF1}"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15913032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8D3454-EA15-421F-91EE-563413F1FBF1}"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C02B69E0-EFBF-4CE4-99E9-6AE03C381C5E}"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1204210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8D3454-EA15-421F-91EE-563413F1FBF1}"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24416300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68D3454-EA15-421F-91EE-563413F1FBF1}" type="datetimeFigureOut">
              <a:rPr lang="en-US" smtClean="0"/>
              <a:t>8/3/2026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25607019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68D3454-EA15-421F-91EE-563413F1FBF1}" type="datetimeFigureOut">
              <a:rPr lang="en-US" smtClean="0"/>
              <a:t>8/3/2026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30254563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8D3454-EA15-421F-91EE-563413F1FBF1}"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27502724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B68D3454-EA15-421F-91EE-563413F1FBF1}" type="datetimeFigureOut">
              <a:rPr lang="en-US" smtClean="0"/>
              <a:t>8/3/2026</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C02B69E0-EFBF-4CE4-99E9-6AE03C381C5E}" type="slidenum">
              <a:rPr lang="en-US" smtClean="0"/>
              <a:t>‹#›</a:t>
            </a:fld>
            <a:endParaRPr lang="en-US"/>
          </a:p>
        </p:txBody>
      </p:sp>
    </p:spTree>
    <p:extLst>
      <p:ext uri="{BB962C8B-B14F-4D97-AF65-F5344CB8AC3E}">
        <p14:creationId xmlns:p14="http://schemas.microsoft.com/office/powerpoint/2010/main" val="16445675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n-US"/>
              <a:t>Click to edit Master title style</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8D3454-EA15-421F-91EE-563413F1FBF1}"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rIns="45720"/>
          <a:lstStyle/>
          <a:p>
            <a:fld id="{C02B69E0-EFBF-4CE4-99E9-6AE03C381C5E}" type="slidenum">
              <a:rPr lang="en-US" smtClean="0"/>
              <a:t>‹#›</a:t>
            </a:fld>
            <a:endParaRPr lang="en-US"/>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188619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8D3454-EA15-421F-91EE-563413F1FBF1}"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2B69E0-EFBF-4CE4-99E9-6AE03C381C5E}"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302832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8D3454-EA15-421F-91EE-563413F1FBF1}"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2B69E0-EFBF-4CE4-99E9-6AE03C381C5E}" type="slidenum">
              <a:rPr lang="en-US" smtClean="0"/>
              <a:t>‹#›</a:t>
            </a:fld>
            <a:endParaRPr lang="en-US"/>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42104167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n-US"/>
              <a:t>Click to edit Master title style</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8D3454-EA15-421F-91EE-563413F1FBF1}"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30000317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8D3454-EA15-421F-91EE-563413F1FBF1}"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2B69E0-EFBF-4CE4-99E9-6AE03C381C5E}" type="slidenum">
              <a:rPr lang="en-US" smtClean="0"/>
              <a:t>‹#›</a:t>
            </a:fld>
            <a:endParaRPr lang="en-US"/>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6032350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n-US"/>
              <a:t>Click to edit Master title style</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609285" y="2851331"/>
            <a:ext cx="3893623"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66635" y="2851331"/>
            <a:ext cx="3899798"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8D3454-EA15-421F-91EE-563413F1FBF1}" type="datetimeFigureOut">
              <a:rPr lang="en-US" smtClean="0"/>
              <a:t>8/3/2026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36037930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8D3454-EA15-421F-91EE-563413F1FBF1}" type="datetimeFigureOut">
              <a:rPr lang="en-US" smtClean="0"/>
              <a:t>8/3/2026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2B69E0-EFBF-4CE4-99E9-6AE03C381C5E}" type="slidenum">
              <a:rPr lang="en-US" smtClean="0"/>
              <a:t>‹#›</a:t>
            </a:fld>
            <a:endParaRPr lang="en-US"/>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7862977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B68D3454-EA15-421F-91EE-563413F1FBF1}" type="datetimeFigureOut">
              <a:rPr lang="en-US" smtClean="0"/>
              <a:t>8/3/2026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34584741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8D3454-EA15-421F-91EE-563413F1FBF1}"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2297781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8D3454-EA15-421F-91EE-563413F1FBF1}"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1110049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8D3454-EA15-421F-91EE-563413F1FBF1}"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25827047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8D3454-EA15-421F-91EE-563413F1FBF1}"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3821166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8D3454-EA15-421F-91EE-563413F1FBF1}"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2B69E0-EFBF-4CE4-99E9-6AE03C381C5E}"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583648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75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B68D3454-EA15-421F-91EE-563413F1FBF1}" type="datetimeFigureOut">
              <a:rPr lang="en-US" smtClean="0"/>
              <a:t>8/3/2026</a:t>
            </a:fld>
            <a:endParaRPr lang="en-US"/>
          </a:p>
        </p:txBody>
      </p:sp>
      <p:sp>
        <p:nvSpPr>
          <p:cNvPr id="5" name="Footer Placeholder 4"/>
          <p:cNvSpPr>
            <a:spLocks noGrp="1"/>
          </p:cNvSpPr>
          <p:nvPr>
            <p:ph type="ftr" sz="quarter" idx="11"/>
          </p:nvPr>
        </p:nvSpPr>
        <p:spPr>
          <a:xfrm>
            <a:off x="1876424" y="5410201"/>
            <a:ext cx="5124886" cy="365125"/>
          </a:xfrm>
        </p:spPr>
        <p:txBody>
          <a:bodyPr/>
          <a:lstStyle/>
          <a:p>
            <a:endParaRPr lang="en-US"/>
          </a:p>
        </p:txBody>
      </p:sp>
      <p:sp>
        <p:nvSpPr>
          <p:cNvPr id="6" name="Slide Number Placeholder 5"/>
          <p:cNvSpPr>
            <a:spLocks noGrp="1"/>
          </p:cNvSpPr>
          <p:nvPr>
            <p:ph type="sldNum" sz="quarter" idx="12"/>
          </p:nvPr>
        </p:nvSpPr>
        <p:spPr>
          <a:xfrm>
            <a:off x="9896911" y="5410199"/>
            <a:ext cx="771089" cy="365125"/>
          </a:xfrm>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41068144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8D3454-EA15-421F-91EE-563413F1FBF1}"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25155281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8D3454-EA15-421F-91EE-563413F1FBF1}"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4267432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8D3454-EA15-421F-91EE-563413F1FBF1}"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30861217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8D3454-EA15-421F-91EE-563413F1FBF1}" type="datetimeFigureOut">
              <a:rPr lang="en-US" smtClean="0"/>
              <a:t>8/3/2026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17644411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8D3454-EA15-421F-91EE-563413F1FBF1}" type="datetimeFigureOut">
              <a:rPr lang="en-US" smtClean="0"/>
              <a:t>8/3/2026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9515381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8D3454-EA15-421F-91EE-563413F1FBF1}" type="datetimeFigureOut">
              <a:rPr lang="en-US" smtClean="0"/>
              <a:t>8/3/2026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27658201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8D3454-EA15-421F-91EE-563413F1FBF1}"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135139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8D3454-EA15-421F-91EE-563413F1FBF1}"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21484712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8D3454-EA15-421F-91EE-563413F1FBF1}"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2381215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8D3454-EA15-421F-91EE-563413F1FBF1}" type="datetimeFigureOut">
              <a:rPr lang="en-US" smtClean="0"/>
              <a:t>8/3/2026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2B69E0-EFBF-4CE4-99E9-6AE03C381C5E}"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612668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8D3454-EA15-421F-91EE-563413F1FBF1}"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25209209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8D3454-EA15-421F-91EE-563413F1FBF1}"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2B69E0-EFBF-4CE4-99E9-6AE03C381C5E}" type="slidenum">
              <a:rPr lang="en-US" smtClean="0"/>
              <a:t>‹#›</a:t>
            </a:fld>
            <a:endParaRPr lang="en-U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25385904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8D3454-EA15-421F-91EE-563413F1FBF1}"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362647890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B68D3454-EA15-421F-91EE-563413F1FBF1}" type="datetimeFigureOut">
              <a:rPr lang="en-US" smtClean="0"/>
              <a:t>8/3/2026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17986306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B68D3454-EA15-421F-91EE-563413F1FBF1}" type="datetimeFigureOut">
              <a:rPr lang="en-US" smtClean="0"/>
              <a:t>8/3/2026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35880503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8D3454-EA15-421F-91EE-563413F1FBF1}"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105634442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8D3454-EA15-421F-91EE-563413F1FBF1}"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18911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8D3454-EA15-421F-91EE-563413F1FBF1}" type="datetimeFigureOut">
              <a:rPr lang="en-US" smtClean="0"/>
              <a:t>8/3/2026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2B69E0-EFBF-4CE4-99E9-6AE03C381C5E}"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45176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8D3454-EA15-421F-91EE-563413F1FBF1}" type="datetimeFigureOut">
              <a:rPr lang="en-US" smtClean="0"/>
              <a:t>8/3/2026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2B69E0-EFBF-4CE4-99E9-6AE03C381C5E}" type="slidenum">
              <a:rPr lang="en-US" smtClean="0"/>
              <a:t>‹#›</a:t>
            </a:fld>
            <a:endParaRPr lang="en-US"/>
          </a:p>
        </p:txBody>
      </p:sp>
    </p:spTree>
    <p:extLst>
      <p:ext uri="{BB962C8B-B14F-4D97-AF65-F5344CB8AC3E}">
        <p14:creationId xmlns:p14="http://schemas.microsoft.com/office/powerpoint/2010/main" val="2902744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8D3454-EA15-421F-91EE-563413F1FBF1}"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2B69E0-EFBF-4CE4-99E9-6AE03C381C5E}"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62866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B68D3454-EA15-421F-91EE-563413F1FBF1}" type="datetimeFigureOut">
              <a:rPr lang="en-US" smtClean="0"/>
              <a:t>8/3/2026</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C02B69E0-EFBF-4CE4-99E9-6AE03C381C5E}"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00126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6.pn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image" Target="../media/image7.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theme" Target="../theme/theme4.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10" Type="http://schemas.openxmlformats.org/officeDocument/2006/relationships/slideLayout" Target="../slideLayouts/slideLayout49.xml"/><Relationship Id="rId19" Type="http://schemas.openxmlformats.org/officeDocument/2006/relationships/image" Target="../media/image9.png"/><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B68D3454-EA15-421F-91EE-563413F1FBF1}" type="datetimeFigureOut">
              <a:rPr lang="en-US" smtClean="0"/>
              <a:t>8/3/2026</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C02B69E0-EFBF-4CE4-99E9-6AE03C381C5E}"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5055983"/>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68D3454-EA15-421F-91EE-563413F1FBF1}" type="datetimeFigureOut">
              <a:rPr lang="en-US" smtClean="0"/>
              <a:t>8/3/2026</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C02B69E0-EFBF-4CE4-99E9-6AE03C381C5E}" type="slidenum">
              <a:rPr lang="en-US" smtClean="0"/>
              <a:t>‹#›</a:t>
            </a:fld>
            <a:endParaRPr lang="en-US"/>
          </a:p>
        </p:txBody>
      </p:sp>
    </p:spTree>
    <p:extLst>
      <p:ext uri="{BB962C8B-B14F-4D97-AF65-F5344CB8AC3E}">
        <p14:creationId xmlns:p14="http://schemas.microsoft.com/office/powerpoint/2010/main" val="3181977785"/>
      </p:ext>
    </p:extLst>
  </p:cSld>
  <p:clrMap bg1="dk1" tx1="lt1" bg2="dk2" tx2="lt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 id="2147483754"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B68D3454-EA15-421F-91EE-563413F1FBF1}" type="datetimeFigureOut">
              <a:rPr lang="en-US" smtClean="0"/>
              <a:t>8/3/2026</a:t>
            </a:fld>
            <a:endParaRPr lang="en-US"/>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C02B69E0-EFBF-4CE4-99E9-6AE03C381C5E}" type="slidenum">
              <a:rPr lang="en-US" smtClean="0"/>
              <a:t>‹#›</a:t>
            </a:fld>
            <a:endParaRPr lang="en-US"/>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49839413"/>
      </p:ext>
    </p:extLst>
  </p:cSld>
  <p:clrMap bg1="dk1" tx1="lt1" bg2="dk2" tx2="lt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Lst>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68D3454-EA15-421F-91EE-563413F1FBF1}" type="datetimeFigureOut">
              <a:rPr lang="en-US" smtClean="0"/>
              <a:t>8/3/2026</a:t>
            </a:fld>
            <a:endParaRPr lang="en-US"/>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02B69E0-EFBF-4CE4-99E9-6AE03C381C5E}" type="slidenum">
              <a:rPr lang="en-US" smtClean="0"/>
              <a:t>‹#›</a:t>
            </a:fld>
            <a:endParaRPr lang="en-US"/>
          </a:p>
        </p:txBody>
      </p:sp>
    </p:spTree>
    <p:extLst>
      <p:ext uri="{BB962C8B-B14F-4D97-AF65-F5344CB8AC3E}">
        <p14:creationId xmlns:p14="http://schemas.microsoft.com/office/powerpoint/2010/main" val="2034860831"/>
      </p:ext>
    </p:extLst>
  </p:cSld>
  <p:clrMap bg1="dk1" tx1="lt1" bg2="dk2" tx2="lt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 id="2147483845" r:id="rId12"/>
    <p:sldLayoutId id="2147483846" r:id="rId13"/>
    <p:sldLayoutId id="2147483847" r:id="rId14"/>
    <p:sldLayoutId id="2147483848" r:id="rId15"/>
    <p:sldLayoutId id="2147483849" r:id="rId16"/>
    <p:sldLayoutId id="2147483850"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image" Target="../media/image14.webp"/><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0378" y="477671"/>
            <a:ext cx="11204812" cy="59231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0" dirty="0" err="1" smtClean="0"/>
              <a:t>স্বাগতম</a:t>
            </a:r>
            <a:endParaRPr lang="en-US" sz="12000" dirty="0"/>
          </a:p>
        </p:txBody>
      </p:sp>
    </p:spTree>
    <p:extLst>
      <p:ext uri="{BB962C8B-B14F-4D97-AF65-F5344CB8AC3E}">
        <p14:creationId xmlns:p14="http://schemas.microsoft.com/office/powerpoint/2010/main" val="8739323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622197"/>
            <a:ext cx="10485120" cy="3970318"/>
          </a:xfrm>
          <a:prstGeom prst="rect">
            <a:avLst/>
          </a:prstGeom>
        </p:spPr>
        <p:txBody>
          <a:bodyPr wrap="square">
            <a:spAutoFit/>
          </a:bodyPr>
          <a:lstStyle/>
          <a:p>
            <a:r>
              <a:rPr lang="as-IN" dirty="0" smtClean="0"/>
              <a:t> </a:t>
            </a:r>
            <a:r>
              <a:rPr lang="as-IN" sz="3600" dirty="0"/>
              <a:t>যৌগ মূলক (</a:t>
            </a:r>
            <a:r>
              <a:rPr lang="en-US" sz="3600" dirty="0"/>
              <a:t>Radical </a:t>
            </a:r>
            <a:r>
              <a:rPr lang="as-IN" sz="3600" dirty="0"/>
              <a:t>বা </a:t>
            </a:r>
            <a:r>
              <a:rPr lang="en-US" sz="3600" dirty="0"/>
              <a:t>Polyatomic Ion) </a:t>
            </a:r>
            <a:r>
              <a:rPr lang="as-IN" sz="3600" dirty="0"/>
              <a:t>বলতে একাধিক মৌলের একাধিক পরমাণু একত্রে যুক্ত হয়ে গঠিত এমন একটি পরমাণুগুচ্ছকে বোঝায়, যা একটি একক পরমাণুর মতো আচরণ করে এবং রাসায়নিক বিক্রিয়ায় অপরিবর্তিত থেকে অংশ নেয়</a:t>
            </a:r>
            <a:r>
              <a:rPr lang="as-IN" sz="3600" dirty="0" smtClean="0"/>
              <a:t>।</a:t>
            </a:r>
            <a:r>
              <a:rPr lang="en-US" sz="3600" dirty="0" smtClean="0"/>
              <a:t/>
            </a:r>
            <a:br>
              <a:rPr lang="en-US" sz="3600" dirty="0" smtClean="0"/>
            </a:br>
            <a:r>
              <a:rPr lang="as-IN" sz="3600" dirty="0" smtClean="0"/>
              <a:t>এদের </a:t>
            </a:r>
            <a:r>
              <a:rPr lang="as-IN" sz="3600" dirty="0"/>
              <a:t>নিজস্ব একটি নির্দিষ্ট সুনির্দিষ্ট আধান বা চার্জ (ধনাত্মক বা ঋণাত্মক) এবং যোজনী (</a:t>
            </a:r>
            <a:r>
              <a:rPr lang="en-US" sz="3600" dirty="0" err="1"/>
              <a:t>Valency</a:t>
            </a:r>
            <a:r>
              <a:rPr lang="en-US" sz="3600" dirty="0"/>
              <a:t>) </a:t>
            </a:r>
            <a:r>
              <a:rPr lang="as-IN" sz="3600" dirty="0"/>
              <a:t>থাকে।</a:t>
            </a:r>
            <a:endParaRPr lang="en-US" sz="3600" dirty="0"/>
          </a:p>
        </p:txBody>
      </p:sp>
    </p:spTree>
    <p:extLst>
      <p:ext uri="{BB962C8B-B14F-4D97-AF65-F5344CB8AC3E}">
        <p14:creationId xmlns:p14="http://schemas.microsoft.com/office/powerpoint/2010/main" val="4154775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 y="2107198"/>
            <a:ext cx="10134600" cy="4524315"/>
          </a:xfrm>
          <a:prstGeom prst="rect">
            <a:avLst/>
          </a:prstGeom>
          <a:ln>
            <a:solidFill>
              <a:srgbClr val="A82206"/>
            </a:solidFill>
          </a:ln>
        </p:spPr>
        <p:txBody>
          <a:bodyPr wrap="square">
            <a:spAutoFit/>
          </a:bodyPr>
          <a:lstStyle/>
          <a:p>
            <a:r>
              <a:rPr lang="as-IN" sz="3600" dirty="0"/>
              <a:t>সহজ উদাহরণের মাধ্যমে বুঝে নিই:অ্যামোনিয়াম </a:t>
            </a:r>
            <a:r>
              <a:rPr lang="en-US" sz="3600" dirty="0" smtClean="0"/>
              <a:t>NH</a:t>
            </a:r>
            <a:r>
              <a:rPr lang="en-US" sz="3600" baseline="-25000" dirty="0" smtClean="0"/>
              <a:t>4</a:t>
            </a:r>
            <a:r>
              <a:rPr lang="en-US" sz="3600" baseline="30000" dirty="0" smtClean="0"/>
              <a:t>+</a:t>
            </a:r>
            <a:r>
              <a:rPr lang="en-US" sz="3600" dirty="0" smtClean="0"/>
              <a:t>: </a:t>
            </a:r>
            <a:r>
              <a:rPr lang="as-IN" sz="3600" dirty="0"/>
              <a:t>এখানে ১টি নাইট্রোজেন </a:t>
            </a:r>
            <a:r>
              <a:rPr lang="en-US" sz="3600" dirty="0" smtClean="0"/>
              <a:t>N </a:t>
            </a:r>
            <a:r>
              <a:rPr lang="as-IN" sz="3600" dirty="0"/>
              <a:t>এবং ৪টি হাইড্রোজেন </a:t>
            </a:r>
            <a:r>
              <a:rPr lang="en-US" sz="3600" dirty="0" smtClean="0"/>
              <a:t>H</a:t>
            </a:r>
            <a:r>
              <a:rPr lang="as-IN" sz="3600" dirty="0" smtClean="0"/>
              <a:t>পরমাণু </a:t>
            </a:r>
            <a:r>
              <a:rPr lang="as-IN" sz="3600" dirty="0"/>
              <a:t>একসাথে যুক্ত হয়ে একটি গুচ্ছ তৈরি করেছে। পুরো গুচ্ছটি </a:t>
            </a:r>
            <a:r>
              <a:rPr lang="as-IN" sz="3600" dirty="0" smtClean="0"/>
              <a:t>1+চার্জযুক্ত </a:t>
            </a:r>
            <a:r>
              <a:rPr lang="as-IN" sz="3600" dirty="0"/>
              <a:t>এবং এটি একটি ধনাত্মক যৌগ মূলক।কার্বনেট </a:t>
            </a:r>
            <a:r>
              <a:rPr lang="en-US" sz="3600" dirty="0" smtClean="0"/>
              <a:t> CO</a:t>
            </a:r>
            <a:r>
              <a:rPr lang="en-US" sz="3600" baseline="-25000" dirty="0" smtClean="0"/>
              <a:t>3</a:t>
            </a:r>
            <a:r>
              <a:rPr lang="en-US" sz="3600" baseline="30000" dirty="0"/>
              <a:t> </a:t>
            </a:r>
            <a:r>
              <a:rPr lang="en-US" sz="3600" baseline="30000" dirty="0" smtClean="0"/>
              <a:t>2-</a:t>
            </a:r>
            <a:r>
              <a:rPr lang="en-US" sz="3600" dirty="0" smtClean="0"/>
              <a:t> : </a:t>
            </a:r>
            <a:r>
              <a:rPr lang="as-IN" sz="3600" dirty="0"/>
              <a:t>১টি কার্বন </a:t>
            </a:r>
            <a:r>
              <a:rPr lang="en-US" sz="3600" dirty="0" smtClean="0"/>
              <a:t>C </a:t>
            </a:r>
            <a:r>
              <a:rPr lang="as-IN" sz="3600" dirty="0"/>
              <a:t>এবং ৩টি অক্সিজেন </a:t>
            </a:r>
            <a:r>
              <a:rPr lang="en-US" sz="3600" dirty="0" smtClean="0"/>
              <a:t>O </a:t>
            </a:r>
            <a:r>
              <a:rPr lang="as-IN" sz="3600" dirty="0"/>
              <a:t>পরমাণু একত্রে মিলে তৈরি হয়েছে। এর চার্জ </a:t>
            </a:r>
            <a:r>
              <a:rPr lang="as-IN" sz="3600" dirty="0" smtClean="0"/>
              <a:t>2 </a:t>
            </a:r>
            <a:r>
              <a:rPr lang="as-IN" sz="3600" dirty="0"/>
              <a:t>এবং এটি একটি ঋণাত্মক যৌগ মূলক।</a:t>
            </a:r>
            <a:endParaRPr lang="en-US" sz="3600" dirty="0"/>
          </a:p>
        </p:txBody>
      </p:sp>
    </p:spTree>
    <p:extLst>
      <p:ext uri="{BB962C8B-B14F-4D97-AF65-F5344CB8AC3E}">
        <p14:creationId xmlns:p14="http://schemas.microsoft.com/office/powerpoint/2010/main" val="1020898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13488"/>
            <a:ext cx="10576560" cy="6186309"/>
          </a:xfrm>
          <a:prstGeom prst="rect">
            <a:avLst/>
          </a:prstGeom>
        </p:spPr>
        <p:txBody>
          <a:bodyPr wrap="square">
            <a:spAutoFit/>
          </a:bodyPr>
          <a:lstStyle/>
          <a:p>
            <a:r>
              <a:rPr lang="as-IN" sz="3600" dirty="0"/>
              <a:t>রাসায়নিক সংকেত (</a:t>
            </a:r>
            <a:r>
              <a:rPr lang="en-US" sz="3600" dirty="0"/>
              <a:t>Chemical Formula) </a:t>
            </a:r>
            <a:r>
              <a:rPr lang="as-IN" sz="3600" dirty="0"/>
              <a:t>লেখার প্রধান নিয়মগুলো নিচে ধাপে ধাপে সহজভাবে দেওয়া হলো</a:t>
            </a:r>
            <a:r>
              <a:rPr lang="as-IN" sz="3600" dirty="0" smtClean="0"/>
              <a:t>:</a:t>
            </a:r>
            <a:r>
              <a:rPr lang="en-US" sz="3600" dirty="0" smtClean="0"/>
              <a:t/>
            </a:r>
            <a:br>
              <a:rPr lang="en-US" sz="3600" dirty="0" smtClean="0"/>
            </a:br>
            <a:r>
              <a:rPr lang="as-IN" sz="3600" dirty="0" smtClean="0"/>
              <a:t>১</a:t>
            </a:r>
            <a:r>
              <a:rPr lang="as-IN" sz="3600" dirty="0"/>
              <a:t>. মৌলের প্রতীক </a:t>
            </a:r>
            <a:r>
              <a:rPr lang="as-IN" sz="3600" dirty="0" smtClean="0"/>
              <a:t>ব্যবহার</a:t>
            </a:r>
            <a:r>
              <a:rPr lang="en-US" sz="3600" dirty="0"/>
              <a:t>ঃ</a:t>
            </a:r>
            <a:r>
              <a:rPr lang="en-US" sz="3600" dirty="0" smtClean="0"/>
              <a:t> </a:t>
            </a:r>
            <a:r>
              <a:rPr lang="as-IN" sz="3600" dirty="0" smtClean="0"/>
              <a:t>যৌগটিতে </a:t>
            </a:r>
            <a:r>
              <a:rPr lang="as-IN" sz="3600" dirty="0"/>
              <a:t>যে মৌলগুলো উপস্থিত রয়েছে, তাদের আন্তর্জাতিক প্রতীক (</a:t>
            </a:r>
            <a:r>
              <a:rPr lang="en-US" sz="3600" dirty="0"/>
              <a:t>Symbol) </a:t>
            </a:r>
            <a:r>
              <a:rPr lang="as-IN" sz="3600" dirty="0"/>
              <a:t>পর পর লিখতে হয়।উদাহরণ: পানি তৈরিতে হাইড্রোজেন </a:t>
            </a:r>
            <a:r>
              <a:rPr lang="en-US" sz="3600" dirty="0" smtClean="0"/>
              <a:t>H </a:t>
            </a:r>
            <a:r>
              <a:rPr lang="as-IN" sz="3600" dirty="0"/>
              <a:t>ও অক্সিজেন </a:t>
            </a:r>
            <a:r>
              <a:rPr lang="en-US" sz="3600" dirty="0" smtClean="0"/>
              <a:t>O</a:t>
            </a:r>
            <a:r>
              <a:rPr lang="as-IN" sz="3600" dirty="0" smtClean="0"/>
              <a:t>প্রয়োজন</a:t>
            </a:r>
            <a:r>
              <a:rPr lang="as-IN" sz="3600" dirty="0"/>
              <a:t>, তাই প্রতীক লেখা হয় </a:t>
            </a:r>
            <a:r>
              <a:rPr lang="en-US" sz="3600" dirty="0" smtClean="0"/>
              <a:t>H</a:t>
            </a:r>
            <a:r>
              <a:rPr lang="as-IN" sz="3600" dirty="0" smtClean="0"/>
              <a:t>ও</a:t>
            </a:r>
            <a:r>
              <a:rPr lang="en-US" sz="3600" dirty="0" smtClean="0"/>
              <a:t>O।</a:t>
            </a:r>
            <a:br>
              <a:rPr lang="en-US" sz="3600" dirty="0" smtClean="0"/>
            </a:br>
            <a:r>
              <a:rPr lang="as-IN" sz="3600" dirty="0" smtClean="0"/>
              <a:t>২</a:t>
            </a:r>
            <a:r>
              <a:rPr lang="as-IN" sz="3600" dirty="0"/>
              <a:t>. যোজনী (</a:t>
            </a:r>
            <a:r>
              <a:rPr lang="en-US" sz="3600" dirty="0" err="1"/>
              <a:t>Valency</a:t>
            </a:r>
            <a:r>
              <a:rPr lang="en-US" sz="3600" dirty="0"/>
              <a:t>) </a:t>
            </a:r>
            <a:r>
              <a:rPr lang="as-IN" sz="3600" dirty="0"/>
              <a:t>বিনিময় </a:t>
            </a:r>
            <a:r>
              <a:rPr lang="as-IN" sz="3600" dirty="0" smtClean="0"/>
              <a:t>নিয়ম</a:t>
            </a:r>
            <a:r>
              <a:rPr lang="en-US" sz="3600" dirty="0" smtClean="0"/>
              <a:t>ঃ </a:t>
            </a:r>
            <a:r>
              <a:rPr lang="as-IN" sz="3600" dirty="0" smtClean="0"/>
              <a:t>কোনো </a:t>
            </a:r>
            <a:r>
              <a:rPr lang="as-IN" sz="3600" dirty="0"/>
              <a:t>যৌগের সংকেত লেখার সময় একটি মৌলের যোজনী অপর মৌলের প্রতীকের নিচে ডানপাশে ছোট করে (</a:t>
            </a:r>
            <a:r>
              <a:rPr lang="en-US" sz="3600" dirty="0"/>
              <a:t>Subscript) </a:t>
            </a:r>
            <a:r>
              <a:rPr lang="as-IN" sz="3600" dirty="0"/>
              <a:t>লিখতে হয়।</a:t>
            </a:r>
            <a:endParaRPr lang="en-US" sz="3600" dirty="0"/>
          </a:p>
        </p:txBody>
      </p:sp>
    </p:spTree>
    <p:extLst>
      <p:ext uri="{BB962C8B-B14F-4D97-AF65-F5344CB8AC3E}">
        <p14:creationId xmlns:p14="http://schemas.microsoft.com/office/powerpoint/2010/main" val="3282362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8640" y="1805077"/>
            <a:ext cx="9982200" cy="3416320"/>
          </a:xfrm>
          <a:prstGeom prst="rect">
            <a:avLst/>
          </a:prstGeom>
        </p:spPr>
        <p:txBody>
          <a:bodyPr wrap="square">
            <a:spAutoFit/>
          </a:bodyPr>
          <a:lstStyle/>
          <a:p>
            <a:r>
              <a:rPr lang="as-IN" sz="3600" dirty="0"/>
              <a:t>যদি </a:t>
            </a:r>
            <a:r>
              <a:rPr lang="as-IN" sz="3600" dirty="0" smtClean="0"/>
              <a:t>১ম</a:t>
            </a:r>
            <a:r>
              <a:rPr lang="en-US" sz="3600" dirty="0" smtClean="0"/>
              <a:t> A</a:t>
            </a:r>
            <a:r>
              <a:rPr lang="as-IN" sz="3600" dirty="0" smtClean="0"/>
              <a:t> </a:t>
            </a:r>
            <a:r>
              <a:rPr lang="as-IN" sz="3600" dirty="0"/>
              <a:t>মৌলের যোজনী </a:t>
            </a:r>
            <a:r>
              <a:rPr lang="en-US" sz="3600" dirty="0" smtClean="0"/>
              <a:t>x </a:t>
            </a:r>
            <a:r>
              <a:rPr lang="as-IN" sz="3600" dirty="0" smtClean="0"/>
              <a:t>এবং </a:t>
            </a:r>
            <a:r>
              <a:rPr lang="as-IN" sz="3600" dirty="0"/>
              <a:t>২য় </a:t>
            </a:r>
            <a:r>
              <a:rPr lang="en-US" sz="3600" dirty="0" smtClean="0"/>
              <a:t>B </a:t>
            </a:r>
            <a:r>
              <a:rPr lang="as-IN" sz="3600" dirty="0" smtClean="0"/>
              <a:t>মৌলের </a:t>
            </a:r>
            <a:r>
              <a:rPr lang="as-IN" sz="3600" dirty="0"/>
              <a:t>যোজনী </a:t>
            </a:r>
            <a:r>
              <a:rPr lang="en-US" sz="3600" dirty="0" smtClean="0"/>
              <a:t>y </a:t>
            </a:r>
            <a:r>
              <a:rPr lang="as-IN" sz="3600" dirty="0" smtClean="0"/>
              <a:t>হয়</a:t>
            </a:r>
            <a:r>
              <a:rPr lang="as-IN" sz="3600" dirty="0"/>
              <a:t>, তবে </a:t>
            </a:r>
            <a:r>
              <a:rPr lang="as-IN" sz="3600" dirty="0" smtClean="0"/>
              <a:t>সংকেতহবে:</a:t>
            </a:r>
            <a:r>
              <a:rPr lang="en-US" sz="3600" dirty="0" err="1" smtClean="0"/>
              <a:t>AyBx</a:t>
            </a:r>
            <a:r>
              <a:rPr lang="en-US" sz="3600" dirty="0" smtClean="0"/>
              <a:t/>
            </a:r>
            <a:br>
              <a:rPr lang="en-US" sz="3600" dirty="0" smtClean="0"/>
            </a:br>
            <a:r>
              <a:rPr lang="as-IN" sz="3600" dirty="0" smtClean="0"/>
              <a:t>উদাহরণ:অ্যালুমিনিয়াম </a:t>
            </a:r>
            <a:r>
              <a:rPr lang="as-IN" sz="3600" dirty="0"/>
              <a:t>অক্সাইডের সংকেত: অ্যালুমিনিয়ামের যোজনী </a:t>
            </a:r>
            <a:r>
              <a:rPr lang="as-IN" sz="3600" dirty="0" smtClean="0"/>
              <a:t>3 </a:t>
            </a:r>
            <a:r>
              <a:rPr lang="as-IN" sz="3600" dirty="0"/>
              <a:t>এবং অক্সিজেনের যোজনী </a:t>
            </a:r>
            <a:r>
              <a:rPr lang="as-IN" sz="3600" dirty="0" smtClean="0"/>
              <a:t>2।</a:t>
            </a:r>
            <a:r>
              <a:rPr lang="as-IN" sz="3600" dirty="0"/>
              <a:t>যোজনী অদল-বদল করে লিখলে সংকেতটি হবে </a:t>
            </a:r>
            <a:r>
              <a:rPr lang="en-US" sz="3600" dirty="0" smtClean="0"/>
              <a:t>Al</a:t>
            </a:r>
            <a:r>
              <a:rPr lang="en-US" sz="3600" baseline="-25000" dirty="0" smtClean="0"/>
              <a:t>2</a:t>
            </a:r>
            <a:r>
              <a:rPr lang="en-US" sz="3600" dirty="0" smtClean="0"/>
              <a:t>O</a:t>
            </a:r>
            <a:r>
              <a:rPr lang="en-US" sz="3600" baseline="-25000" dirty="0" smtClean="0"/>
              <a:t>3</a:t>
            </a:r>
            <a:r>
              <a:rPr lang="en-US" sz="3600" dirty="0" smtClean="0"/>
              <a:t>।</a:t>
            </a:r>
            <a:endParaRPr lang="en-US" sz="3600" dirty="0"/>
          </a:p>
        </p:txBody>
      </p:sp>
    </p:spTree>
    <p:extLst>
      <p:ext uri="{BB962C8B-B14F-4D97-AF65-F5344CB8AC3E}">
        <p14:creationId xmlns:p14="http://schemas.microsoft.com/office/powerpoint/2010/main" val="1918167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3360" y="2551837"/>
            <a:ext cx="10347960" cy="3416320"/>
          </a:xfrm>
          <a:prstGeom prst="rect">
            <a:avLst/>
          </a:prstGeom>
        </p:spPr>
        <p:txBody>
          <a:bodyPr wrap="square">
            <a:spAutoFit/>
          </a:bodyPr>
          <a:lstStyle/>
          <a:p>
            <a:r>
              <a:rPr lang="as-IN" sz="3600" dirty="0"/>
              <a:t>৩. যোজনী ১ হলে তা লিখতে হয় </a:t>
            </a:r>
            <a:r>
              <a:rPr lang="as-IN" sz="3600" dirty="0" smtClean="0"/>
              <a:t>না</a:t>
            </a:r>
            <a:r>
              <a:rPr lang="en-US" sz="3600" dirty="0" smtClean="0"/>
              <a:t>:</a:t>
            </a:r>
            <a:r>
              <a:rPr lang="as-IN" sz="3600" dirty="0" smtClean="0"/>
              <a:t>যদি </a:t>
            </a:r>
            <a:r>
              <a:rPr lang="as-IN" sz="3600" dirty="0"/>
              <a:t>কোনো মৌল বা যৌগমূলকের যোজনী </a:t>
            </a:r>
            <a:r>
              <a:rPr lang="as-IN" sz="3600" dirty="0" smtClean="0"/>
              <a:t>1 </a:t>
            </a:r>
            <a:r>
              <a:rPr lang="as-IN" sz="3600" dirty="0"/>
              <a:t>হয়, তবে সংকেতে সংখ্যা '১' লেখার প্রয়োজন নেই।উদাহরণ: সোডিয়াম ক্লোরাইডের ক্ষেত্রে সোডিয়াম </a:t>
            </a:r>
            <a:r>
              <a:rPr lang="en-US" sz="3600" dirty="0" smtClean="0"/>
              <a:t>Na </a:t>
            </a:r>
            <a:r>
              <a:rPr lang="as-IN" sz="3600" dirty="0"/>
              <a:t>ও ক্লোরিন </a:t>
            </a:r>
            <a:r>
              <a:rPr lang="en-US" sz="3600" dirty="0" err="1" smtClean="0"/>
              <a:t>Cl</a:t>
            </a:r>
            <a:r>
              <a:rPr lang="en-US" sz="3600" dirty="0"/>
              <a:t> </a:t>
            </a:r>
            <a:r>
              <a:rPr lang="as-IN" sz="3600" dirty="0" smtClean="0"/>
              <a:t>উভয়ের </a:t>
            </a:r>
            <a:r>
              <a:rPr lang="as-IN" sz="3600" dirty="0"/>
              <a:t>যোজনীই </a:t>
            </a:r>
            <a:r>
              <a:rPr lang="as-IN" sz="3600" dirty="0" smtClean="0"/>
              <a:t>1। </a:t>
            </a:r>
            <a:r>
              <a:rPr lang="as-IN" sz="3600" dirty="0"/>
              <a:t>তাই সংকেত হবে </a:t>
            </a:r>
            <a:r>
              <a:rPr lang="en-US" sz="3600" dirty="0" err="1" smtClean="0"/>
              <a:t>NaCl</a:t>
            </a:r>
            <a:r>
              <a:rPr lang="en-US" sz="3600" dirty="0" smtClean="0"/>
              <a:t> । Na</a:t>
            </a:r>
            <a:r>
              <a:rPr lang="en-US" sz="3600" baseline="-25000" dirty="0" smtClean="0"/>
              <a:t>1</a:t>
            </a:r>
            <a:r>
              <a:rPr lang="en-US" sz="3600" dirty="0" smtClean="0"/>
              <a:t>Cl</a:t>
            </a:r>
            <a:r>
              <a:rPr lang="en-US" sz="3600" baseline="-25000" dirty="0" smtClean="0"/>
              <a:t>1</a:t>
            </a:r>
            <a:r>
              <a:rPr lang="en-US" sz="3600" dirty="0" smtClean="0"/>
              <a:t> </a:t>
            </a:r>
            <a:r>
              <a:rPr lang="as-IN" sz="3600" dirty="0"/>
              <a:t>লেখা হয় </a:t>
            </a:r>
            <a:r>
              <a:rPr lang="as-IN" sz="3600" dirty="0" smtClean="0"/>
              <a:t>না।</a:t>
            </a:r>
            <a:endParaRPr lang="en-US" sz="3600" dirty="0"/>
          </a:p>
        </p:txBody>
      </p:sp>
    </p:spTree>
    <p:extLst>
      <p:ext uri="{BB962C8B-B14F-4D97-AF65-F5344CB8AC3E}">
        <p14:creationId xmlns:p14="http://schemas.microsoft.com/office/powerpoint/2010/main" val="4035955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551837"/>
            <a:ext cx="10363200" cy="3416320"/>
          </a:xfrm>
          <a:prstGeom prst="rect">
            <a:avLst/>
          </a:prstGeom>
        </p:spPr>
        <p:txBody>
          <a:bodyPr wrap="square">
            <a:spAutoFit/>
          </a:bodyPr>
          <a:lstStyle/>
          <a:p>
            <a:r>
              <a:rPr lang="as-IN" sz="3600" dirty="0"/>
              <a:t>৪. যোজনী সমান হলে তা বাদ </a:t>
            </a:r>
            <a:r>
              <a:rPr lang="as-IN" sz="3600" dirty="0" smtClean="0"/>
              <a:t>যায়</a:t>
            </a:r>
            <a:r>
              <a:rPr lang="en-US" sz="3600" dirty="0" smtClean="0"/>
              <a:t>: </a:t>
            </a:r>
            <a:r>
              <a:rPr lang="as-IN" sz="3600" dirty="0" smtClean="0"/>
              <a:t>যদি </a:t>
            </a:r>
            <a:r>
              <a:rPr lang="as-IN" sz="3600" dirty="0"/>
              <a:t>দুটি মৌলের যোজনী সমান (যেমন: উভয়টির যোজনী </a:t>
            </a:r>
            <a:r>
              <a:rPr lang="as-IN" sz="3600" dirty="0" smtClean="0"/>
              <a:t>2 </a:t>
            </a:r>
            <a:r>
              <a:rPr lang="as-IN" sz="3600" dirty="0"/>
              <a:t>বা </a:t>
            </a:r>
            <a:r>
              <a:rPr lang="as-IN" sz="3600" dirty="0" smtClean="0"/>
              <a:t>3) </a:t>
            </a:r>
            <a:r>
              <a:rPr lang="as-IN" sz="3600" dirty="0"/>
              <a:t>হয়, তবে উভয় পাশ থেকেই সেই সংখ্যা বাদ দেওয়া হয়।উদাহরণ: ক্যালসিয়াম অক্সাইডে ক্যালসিয়ামের যোজনী </a:t>
            </a:r>
            <a:r>
              <a:rPr lang="as-IN" sz="3600" dirty="0" smtClean="0"/>
              <a:t>2 </a:t>
            </a:r>
            <a:r>
              <a:rPr lang="as-IN" sz="3600" dirty="0"/>
              <a:t>এবং অক্সিজেনের যোজনী </a:t>
            </a:r>
            <a:r>
              <a:rPr lang="as-IN" sz="3600" dirty="0" smtClean="0"/>
              <a:t>2। </a:t>
            </a:r>
            <a:r>
              <a:rPr lang="as-IN" sz="3600" dirty="0"/>
              <a:t>তাই </a:t>
            </a:r>
            <a:r>
              <a:rPr lang="en-US" sz="3600" dirty="0" smtClean="0"/>
              <a:t>Ca</a:t>
            </a:r>
            <a:r>
              <a:rPr lang="en-US" sz="3600" baseline="-25000" dirty="0" smtClean="0"/>
              <a:t>2</a:t>
            </a:r>
            <a:r>
              <a:rPr lang="en-US" sz="3600" dirty="0" smtClean="0"/>
              <a:t>O</a:t>
            </a:r>
            <a:r>
              <a:rPr lang="en-US" sz="3600" baseline="-25000" dirty="0" smtClean="0"/>
              <a:t>2</a:t>
            </a:r>
            <a:r>
              <a:rPr lang="en-US" sz="3600" dirty="0" smtClean="0"/>
              <a:t> </a:t>
            </a:r>
            <a:r>
              <a:rPr lang="as-IN" sz="3600" dirty="0"/>
              <a:t>না লিখে সাধারণ সংকেত লেখা হয় </a:t>
            </a:r>
            <a:r>
              <a:rPr lang="en-US" sz="3600" dirty="0" err="1" smtClean="0"/>
              <a:t>CaO</a:t>
            </a:r>
            <a:r>
              <a:rPr lang="en-US" sz="3600" dirty="0" smtClean="0"/>
              <a:t>।</a:t>
            </a:r>
            <a:endParaRPr lang="en-US" sz="3600" dirty="0"/>
          </a:p>
        </p:txBody>
      </p:sp>
    </p:spTree>
    <p:extLst>
      <p:ext uri="{BB962C8B-B14F-4D97-AF65-F5344CB8AC3E}">
        <p14:creationId xmlns:p14="http://schemas.microsoft.com/office/powerpoint/2010/main" val="1888861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4320" y="2274838"/>
            <a:ext cx="10591800" cy="4524315"/>
          </a:xfrm>
          <a:prstGeom prst="rect">
            <a:avLst/>
          </a:prstGeom>
        </p:spPr>
        <p:txBody>
          <a:bodyPr wrap="square">
            <a:spAutoFit/>
          </a:bodyPr>
          <a:lstStyle/>
          <a:p>
            <a:r>
              <a:rPr lang="as-IN" sz="3600" dirty="0"/>
              <a:t>৫. যোজনীকে সাধারণ সংখ্যা দিয়ে ভাগ করা </a:t>
            </a:r>
            <a:r>
              <a:rPr lang="as-IN" sz="3600" dirty="0" smtClean="0"/>
              <a:t>গেলে</a:t>
            </a:r>
            <a:r>
              <a:rPr lang="en-US" sz="3600" dirty="0" smtClean="0"/>
              <a:t>:</a:t>
            </a:r>
            <a:br>
              <a:rPr lang="en-US" sz="3600" dirty="0" smtClean="0"/>
            </a:br>
            <a:r>
              <a:rPr lang="as-IN" sz="3600" dirty="0" smtClean="0"/>
              <a:t>যদি </a:t>
            </a:r>
            <a:r>
              <a:rPr lang="as-IN" sz="3600" dirty="0"/>
              <a:t>যোজনীগুলোকে কোনো সাধারণ সংখ্যা দিয়ে ভাগ করা যায়, তবে ভাগ করে ক্ষুদ্রতম পূর্ণসংখ্যায় রূপান্তর করে লিখতে হয়।উদাহরণ: কার্বন ডাই-অক্সাইডে কার্বনের যোজনী </a:t>
            </a:r>
            <a:r>
              <a:rPr lang="as-IN" sz="3600" dirty="0" smtClean="0"/>
              <a:t>4 </a:t>
            </a:r>
            <a:r>
              <a:rPr lang="as-IN" sz="3600" dirty="0"/>
              <a:t>এবং অক্সিজেনের যোজনী </a:t>
            </a:r>
            <a:r>
              <a:rPr lang="as-IN" sz="3600" dirty="0" smtClean="0"/>
              <a:t>2। </a:t>
            </a:r>
            <a:r>
              <a:rPr lang="as-IN" sz="3600" dirty="0"/>
              <a:t>যোজনী বিনিময় করলে হয় </a:t>
            </a:r>
            <a:r>
              <a:rPr lang="en-US" sz="3600" dirty="0" smtClean="0"/>
              <a:t>C</a:t>
            </a:r>
            <a:r>
              <a:rPr lang="en-US" sz="3600" baseline="-25000" dirty="0" smtClean="0"/>
              <a:t>2</a:t>
            </a:r>
            <a:r>
              <a:rPr lang="en-US" sz="3600" dirty="0" smtClean="0"/>
              <a:t>O</a:t>
            </a:r>
            <a:r>
              <a:rPr lang="en-US" sz="3600" baseline="-25000" dirty="0" smtClean="0"/>
              <a:t>4</a:t>
            </a:r>
            <a:r>
              <a:rPr lang="en-US" sz="3600" dirty="0" smtClean="0"/>
              <a:t>। </a:t>
            </a:r>
            <a:r>
              <a:rPr lang="as-IN" sz="3600" dirty="0"/>
              <a:t>কিন্তু উভয় সংখ্যাকে </a:t>
            </a:r>
            <a:r>
              <a:rPr lang="as-IN" sz="3600" dirty="0" smtClean="0"/>
              <a:t>2 </a:t>
            </a:r>
            <a:r>
              <a:rPr lang="as-IN" sz="3600" dirty="0"/>
              <a:t>দিয়ে ভাগ করলে পাওয়া যায় </a:t>
            </a:r>
            <a:r>
              <a:rPr lang="as-IN" sz="3600" dirty="0" smtClean="0"/>
              <a:t>1 </a:t>
            </a:r>
            <a:r>
              <a:rPr lang="as-IN" sz="3600" dirty="0"/>
              <a:t>ও </a:t>
            </a:r>
            <a:r>
              <a:rPr lang="as-IN" sz="3600" dirty="0" smtClean="0"/>
              <a:t>2। </a:t>
            </a:r>
            <a:r>
              <a:rPr lang="as-IN" sz="3600" dirty="0"/>
              <a:t>তাই সংকেত হয় </a:t>
            </a:r>
            <a:r>
              <a:rPr lang="en-US" sz="3600" dirty="0" smtClean="0"/>
              <a:t>CO</a:t>
            </a:r>
            <a:r>
              <a:rPr lang="en-US" sz="3600" baseline="-25000" dirty="0" smtClean="0"/>
              <a:t>2</a:t>
            </a:r>
            <a:r>
              <a:rPr lang="en-US" sz="3600" dirty="0" smtClean="0"/>
              <a:t>।</a:t>
            </a:r>
            <a:endParaRPr lang="en-US" sz="3600" dirty="0"/>
          </a:p>
        </p:txBody>
      </p:sp>
    </p:spTree>
    <p:extLst>
      <p:ext uri="{BB962C8B-B14F-4D97-AF65-F5344CB8AC3E}">
        <p14:creationId xmlns:p14="http://schemas.microsoft.com/office/powerpoint/2010/main" val="4194400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1480" y="1651338"/>
            <a:ext cx="11628120" cy="3970318"/>
          </a:xfrm>
          <a:prstGeom prst="rect">
            <a:avLst/>
          </a:prstGeom>
        </p:spPr>
        <p:txBody>
          <a:bodyPr wrap="square">
            <a:spAutoFit/>
          </a:bodyPr>
          <a:lstStyle/>
          <a:p>
            <a:r>
              <a:rPr lang="as-IN" sz="3600" dirty="0"/>
              <a:t>যে সংকেতের মাধ্যমে কোনো মৌলিক বা যৌগিক পদার্থের একটি অণুতে প্রকৃতপক্ষে কি কি মৌল এবং তাদের কয়টি করে পরমাণু উপস্থিত রয়েছে তা প্রকাশ করা হয়, তাকে আনবিক সংকেত (</a:t>
            </a:r>
            <a:r>
              <a:rPr lang="en-US" sz="3600" dirty="0"/>
              <a:t>Molecular Formula) </a:t>
            </a:r>
            <a:r>
              <a:rPr lang="as-IN" sz="3600" dirty="0"/>
              <a:t>বলে।</a:t>
            </a:r>
            <a:r>
              <a:rPr lang="as-IN" sz="3600" dirty="0" smtClean="0"/>
              <a:t>যেমন:পানি</a:t>
            </a:r>
            <a:r>
              <a:rPr lang="en-US" sz="3600" dirty="0" smtClean="0"/>
              <a:t/>
            </a:r>
            <a:br>
              <a:rPr lang="en-US" sz="3600" dirty="0" smtClean="0"/>
            </a:br>
            <a:r>
              <a:rPr lang="en-US" sz="3600" dirty="0" smtClean="0"/>
              <a:t>H</a:t>
            </a:r>
            <a:r>
              <a:rPr lang="en-US" sz="3600" baseline="-25000" dirty="0" smtClean="0"/>
              <a:t>2</a:t>
            </a:r>
            <a:r>
              <a:rPr lang="en-US" sz="3600" dirty="0" smtClean="0"/>
              <a:t>O: </a:t>
            </a:r>
            <a:r>
              <a:rPr lang="as-IN" sz="3600" dirty="0"/>
              <a:t>এটি পানির আনবিক সংকেত। এর মানে পানির একটি অণুতে ২টি হাইড্রোজেন </a:t>
            </a:r>
            <a:r>
              <a:rPr lang="en-US" sz="3600" dirty="0" smtClean="0"/>
              <a:t>H </a:t>
            </a:r>
            <a:r>
              <a:rPr lang="as-IN" sz="3600" dirty="0"/>
              <a:t>পরমাণু এবং ১টি অক্সিজেন </a:t>
            </a:r>
            <a:r>
              <a:rPr lang="en-US" sz="3600" dirty="0" smtClean="0"/>
              <a:t>O </a:t>
            </a:r>
            <a:r>
              <a:rPr lang="as-IN" sz="3600" dirty="0"/>
              <a:t>পরমাণু রয়েছে।</a:t>
            </a:r>
            <a:endParaRPr lang="en-US" sz="3600" dirty="0"/>
          </a:p>
        </p:txBody>
      </p:sp>
    </p:spTree>
    <p:extLst>
      <p:ext uri="{BB962C8B-B14F-4D97-AF65-F5344CB8AC3E}">
        <p14:creationId xmlns:p14="http://schemas.microsoft.com/office/powerpoint/2010/main" val="3516089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1960" y="229999"/>
            <a:ext cx="10942320" cy="6186309"/>
          </a:xfrm>
          <a:prstGeom prst="rect">
            <a:avLst/>
          </a:prstGeom>
        </p:spPr>
        <p:txBody>
          <a:bodyPr wrap="square">
            <a:spAutoFit/>
          </a:bodyPr>
          <a:lstStyle/>
          <a:p>
            <a:r>
              <a:rPr lang="as-IN" sz="3600" dirty="0"/>
              <a:t>যে সংকেতের মাধ্যমে কোনো পদার্থের অণুতে উপস্থিত পরমাণুগুলো কীভাবে একে অপরের সাথে যুক্ত বা বিন্যস্ত রয়েছে তা রেখা বা বন্ধন (</a:t>
            </a:r>
            <a:r>
              <a:rPr lang="en-US" sz="3600" dirty="0"/>
              <a:t>Bond) </a:t>
            </a:r>
            <a:r>
              <a:rPr lang="as-IN" sz="3600" dirty="0"/>
              <a:t>দিয়ে দেখানো হয়, তাকে গাঠনিক সংকেত (</a:t>
            </a:r>
            <a:r>
              <a:rPr lang="en-US" sz="3600" dirty="0"/>
              <a:t>Structural Formula) </a:t>
            </a:r>
            <a:r>
              <a:rPr lang="as-IN" sz="3600" dirty="0"/>
              <a:t>বলে।সহজ কথায়, আনবিক সংকেত বলে দেয় একটি অণুতে কয়টি পরমাণু আছে, আর গাঠনিক সংকেত ছবি এঁকে দেখিয়ে দেয় পরমাণুগুলো কীভাবে সাজানো আছে।</a:t>
            </a:r>
            <a:r>
              <a:rPr lang="as-IN" sz="3600" dirty="0" smtClean="0"/>
              <a:t>উদাহরণ</a:t>
            </a:r>
            <a:r>
              <a:rPr lang="en-US" sz="3600" dirty="0" smtClean="0"/>
              <a:t>:</a:t>
            </a:r>
            <a:r>
              <a:rPr lang="as-IN" sz="3600" dirty="0" smtClean="0"/>
              <a:t>পানি </a:t>
            </a:r>
            <a:r>
              <a:rPr lang="en-US" sz="3600" dirty="0" smtClean="0"/>
              <a:t>H</a:t>
            </a:r>
            <a:r>
              <a:rPr lang="en-US" sz="3600" baseline="-25000" dirty="0" smtClean="0"/>
              <a:t>2</a:t>
            </a:r>
            <a:r>
              <a:rPr lang="en-US" sz="3600" dirty="0" smtClean="0"/>
              <a:t>O:</a:t>
            </a:r>
            <a:r>
              <a:rPr lang="as-IN" sz="3600" dirty="0"/>
              <a:t>আনবিক সংকেত: </a:t>
            </a:r>
            <a:r>
              <a:rPr lang="en-US" sz="3600" dirty="0" smtClean="0"/>
              <a:t>H</a:t>
            </a:r>
            <a:r>
              <a:rPr lang="en-US" sz="3600" baseline="-25000" dirty="0" smtClean="0"/>
              <a:t>2</a:t>
            </a:r>
            <a:r>
              <a:rPr lang="en-US" sz="3600" dirty="0" smtClean="0"/>
              <a:t>O </a:t>
            </a:r>
            <a:r>
              <a:rPr lang="as-IN" sz="3600" dirty="0" smtClean="0"/>
              <a:t>গাঠনিক </a:t>
            </a:r>
            <a:r>
              <a:rPr lang="as-IN" sz="3600" dirty="0"/>
              <a:t>সংকেত: </a:t>
            </a:r>
            <a:r>
              <a:rPr lang="en-US" sz="3600" dirty="0" smtClean="0"/>
              <a:t/>
            </a:r>
            <a:br>
              <a:rPr lang="en-US" sz="3600" dirty="0" smtClean="0"/>
            </a:br>
            <a:r>
              <a:rPr lang="en-US" sz="3600" dirty="0" smtClean="0"/>
              <a:t>H </a:t>
            </a:r>
            <a:r>
              <a:rPr lang="en-US" sz="3600" dirty="0"/>
              <a:t>- O </a:t>
            </a:r>
            <a:r>
              <a:rPr lang="en-US" sz="3600" dirty="0" smtClean="0"/>
              <a:t>– H (</a:t>
            </a:r>
            <a:r>
              <a:rPr lang="as-IN" sz="3600" dirty="0"/>
              <a:t>এখানে রেখাগুলো হাইড্রোজেন ও অক্সিজেনের মধ্যকার একক সমযোজী বন্ধন নির্দেশ করে।)</a:t>
            </a:r>
            <a:endParaRPr lang="en-US" sz="3600" dirty="0"/>
          </a:p>
        </p:txBody>
      </p:sp>
    </p:spTree>
    <p:extLst>
      <p:ext uri="{BB962C8B-B14F-4D97-AF65-F5344CB8AC3E}">
        <p14:creationId xmlns:p14="http://schemas.microsoft.com/office/powerpoint/2010/main" val="1198971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 y="547360"/>
            <a:ext cx="11399520" cy="5509200"/>
          </a:xfrm>
          <a:prstGeom prst="rect">
            <a:avLst/>
          </a:prstGeom>
        </p:spPr>
        <p:txBody>
          <a:bodyPr wrap="square">
            <a:spAutoFit/>
          </a:bodyPr>
          <a:lstStyle/>
          <a:p>
            <a:r>
              <a:rPr lang="as-IN" dirty="0"/>
              <a:t> </a:t>
            </a:r>
            <a:r>
              <a:rPr lang="as-IN" sz="3200" dirty="0"/>
              <a:t>অষ্টক নিয়ম (</a:t>
            </a:r>
            <a:r>
              <a:rPr lang="en-US" sz="3200" dirty="0"/>
              <a:t>Octet Rule</a:t>
            </a:r>
            <a:r>
              <a:rPr lang="en-US" sz="3200" dirty="0" smtClean="0"/>
              <a:t>):</a:t>
            </a:r>
            <a:r>
              <a:rPr lang="as-IN" sz="3200" dirty="0" smtClean="0"/>
              <a:t>মৌলসমূহ </a:t>
            </a:r>
            <a:r>
              <a:rPr lang="as-IN" sz="3200" dirty="0"/>
              <a:t>তাদের ইলেকট্রন বিন্যাসে নিকটতম নিষ্ক্রিয় গ্যাসের মতো স্থায়িত্ব অর্জনের জন্য শেষ কক্ষপথে ৮টি ইলেকট্রন অর্জন করতে চায়</a:t>
            </a:r>
            <a:r>
              <a:rPr lang="as-IN" sz="3200" dirty="0" smtClean="0"/>
              <a:t>।</a:t>
            </a:r>
            <a:r>
              <a:rPr lang="en-US" sz="3200" dirty="0" smtClean="0"/>
              <a:t/>
            </a:r>
            <a:br>
              <a:rPr lang="en-US" sz="3200" dirty="0" smtClean="0"/>
            </a:br>
            <a:r>
              <a:rPr lang="as-IN" sz="3200" dirty="0" smtClean="0"/>
              <a:t>সংজ্ঞা</a:t>
            </a:r>
            <a:r>
              <a:rPr lang="as-IN" sz="3200" dirty="0"/>
              <a:t>: অণু গঠনকালে কোনো মৌলের পরমাণুসমূহ নিজেদের সর্ববহিঃস্থ শক্তিস্তরে (যোজ্যতা স্তরে) ৮টি করে ইলেকট্রন পূরণের মাধ্যমে যে স্থিতিশীল ইলেকট্রন বিন্যাস লাভ করে, তাকে অষ্টক নিয়ম বলে।পরমাণুগুলো সাধারণত ইলেকট্রন গ্রহণ, বর্জন বা শেয়ার (ভাগাভাগি) করার মাধ্যমে এই ৮টি ইলেকট্রন পূরণ করে</a:t>
            </a:r>
            <a:r>
              <a:rPr lang="as-IN" sz="3200" dirty="0" smtClean="0"/>
              <a:t>।</a:t>
            </a:r>
            <a:r>
              <a:rPr lang="en-US" sz="3200" dirty="0" smtClean="0"/>
              <a:t/>
            </a:r>
            <a:br>
              <a:rPr lang="en-US" sz="3200" dirty="0" smtClean="0"/>
            </a:br>
            <a:r>
              <a:rPr lang="as-IN" sz="3200" dirty="0" smtClean="0"/>
              <a:t>উদাহরণ</a:t>
            </a:r>
            <a:r>
              <a:rPr lang="as-IN" sz="3200" dirty="0"/>
              <a:t>: মিথেন </a:t>
            </a:r>
            <a:r>
              <a:rPr lang="en-US" sz="3200" dirty="0" smtClean="0"/>
              <a:t>CH</a:t>
            </a:r>
            <a:r>
              <a:rPr lang="en-US" sz="3200" baseline="-25000" dirty="0" smtClean="0"/>
              <a:t>4</a:t>
            </a:r>
            <a:r>
              <a:rPr lang="en-US" sz="3200" dirty="0" smtClean="0"/>
              <a:t> </a:t>
            </a:r>
            <a:r>
              <a:rPr lang="as-IN" sz="3200" dirty="0"/>
              <a:t>অণুতে কার্বনের সর্ববহিঃস্থ স্তরে ৪টি ইলেকট্রন থাকে। এটি ৪টি হাইড্রোজেনের সাথে ইলেকট্রন শেয়ার করে নিজের শেষ স্তরে ৮টি ইলেকট্রন পূর্ণ করে অষ্টক পূরণ করে।</a:t>
            </a:r>
            <a:endParaRPr lang="en-US" sz="3200" dirty="0"/>
          </a:p>
        </p:txBody>
      </p:sp>
    </p:spTree>
    <p:extLst>
      <p:ext uri="{BB962C8B-B14F-4D97-AF65-F5344CB8AC3E}">
        <p14:creationId xmlns:p14="http://schemas.microsoft.com/office/powerpoint/2010/main" val="2925207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76AEF4-1E96-4B43-8E0D-6B7529D37A08}"/>
              </a:ext>
            </a:extLst>
          </p:cNvPr>
          <p:cNvSpPr>
            <a:spLocks noGrp="1"/>
          </p:cNvSpPr>
          <p:nvPr>
            <p:ph type="title"/>
          </p:nvPr>
        </p:nvSpPr>
        <p:spPr>
          <a:xfrm>
            <a:off x="3429000" y="266106"/>
            <a:ext cx="5181599" cy="1325563"/>
          </a:xfrm>
          <a:solidFill>
            <a:schemeClr val="accent2"/>
          </a:solidFill>
          <a:ln>
            <a:noFill/>
          </a:ln>
          <a:effectLst/>
          <a:scene3d>
            <a:camera prst="orthographicFront">
              <a:rot lat="0" lon="0" rev="0"/>
            </a:camera>
            <a:lightRig rig="contrasting" dir="t">
              <a:rot lat="0" lon="0" rev="7800000"/>
            </a:lightRig>
          </a:scene3d>
          <a:sp3d>
            <a:bevelT w="139700" h="139700"/>
          </a:sp3d>
        </p:spPr>
        <p:txBody>
          <a:bodyPr>
            <a:normAutofit/>
          </a:bodyPr>
          <a:lstStyle/>
          <a:p>
            <a:pPr algn="ctr"/>
            <a:r>
              <a:rPr lang="en-US" sz="88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পরিচিতি</a:t>
            </a:r>
            <a:endParaRPr lang="en-US"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3" name="Content Placeholder 2">
            <a:extLst>
              <a:ext uri="{FF2B5EF4-FFF2-40B4-BE49-F238E27FC236}">
                <a16:creationId xmlns:a16="http://schemas.microsoft.com/office/drawing/2014/main" xmlns="" id="{325844A6-1984-49E5-9CCA-487A177DF804}"/>
              </a:ext>
            </a:extLst>
          </p:cNvPr>
          <p:cNvSpPr>
            <a:spLocks noGrp="1"/>
          </p:cNvSpPr>
          <p:nvPr>
            <p:ph sz="half" idx="1"/>
          </p:nvPr>
        </p:nvSpPr>
        <p:spPr>
          <a:effectLst>
            <a:innerShdw blurRad="63500" dist="50800" dir="108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a:normAutofit/>
          </a:bodyPr>
          <a:lstStyle/>
          <a:p>
            <a:pPr marL="0" indent="0" algn="ctr">
              <a:buNone/>
            </a:pPr>
            <a:r>
              <a:rPr lang="en-US" sz="4000" dirty="0" err="1">
                <a:latin typeface="NikoshBAN" panose="02000000000000000000" pitchFamily="2" charset="0"/>
                <a:cs typeface="NikoshBAN" panose="02000000000000000000" pitchFamily="2" charset="0"/>
              </a:rPr>
              <a:t>মোঃ</a:t>
            </a:r>
            <a:r>
              <a:rPr lang="en-US" sz="4000" dirty="0">
                <a:latin typeface="NikoshBAN" panose="02000000000000000000" pitchFamily="2" charset="0"/>
                <a:cs typeface="NikoshBAN" panose="02000000000000000000" pitchFamily="2" charset="0"/>
              </a:rPr>
              <a:t> </a:t>
            </a:r>
            <a:r>
              <a:rPr lang="en-US" sz="4000" dirty="0" err="1" smtClean="0">
                <a:latin typeface="NikoshBAN" panose="02000000000000000000" pitchFamily="2" charset="0"/>
                <a:cs typeface="NikoshBAN" panose="02000000000000000000" pitchFamily="2" charset="0"/>
              </a:rPr>
              <a:t>আফজাল</a:t>
            </a:r>
            <a:r>
              <a:rPr lang="en-US" sz="4000" dirty="0" smtClean="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হোসেন</a:t>
            </a:r>
            <a:endParaRPr lang="en-US" sz="4000" dirty="0">
              <a:latin typeface="NikoshBAN" panose="02000000000000000000" pitchFamily="2" charset="0"/>
              <a:cs typeface="NikoshBAN" panose="02000000000000000000" pitchFamily="2" charset="0"/>
            </a:endParaRPr>
          </a:p>
          <a:p>
            <a:pPr marL="0" indent="0" algn="ctr">
              <a:buNone/>
            </a:pPr>
            <a:r>
              <a:rPr lang="en-US" sz="4000" dirty="0" err="1">
                <a:latin typeface="NikoshBAN" panose="02000000000000000000" pitchFamily="2" charset="0"/>
                <a:cs typeface="NikoshBAN" panose="02000000000000000000" pitchFamily="2" charset="0"/>
              </a:rPr>
              <a:t>সহকারী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শিক্ষক</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গণিত</a:t>
            </a:r>
            <a:r>
              <a:rPr lang="en-US" sz="4000" dirty="0">
                <a:latin typeface="NikoshBAN" panose="02000000000000000000" pitchFamily="2" charset="0"/>
                <a:cs typeface="NikoshBAN" panose="02000000000000000000" pitchFamily="2" charset="0"/>
              </a:rPr>
              <a:t>)</a:t>
            </a:r>
          </a:p>
          <a:p>
            <a:pPr marL="0" indent="0" algn="ctr">
              <a:buNone/>
            </a:pPr>
            <a:endParaRPr lang="en-US" sz="4000" dirty="0">
              <a:latin typeface="NikoshBAN" panose="02000000000000000000" pitchFamily="2" charset="0"/>
              <a:cs typeface="NikoshBAN" panose="02000000000000000000" pitchFamily="2" charset="0"/>
            </a:endParaRPr>
          </a:p>
        </p:txBody>
      </p:sp>
      <p:sp>
        <p:nvSpPr>
          <p:cNvPr id="4" name="Content Placeholder 3"/>
          <p:cNvSpPr>
            <a:spLocks noGrp="1"/>
          </p:cNvSpPr>
          <p:nvPr>
            <p:ph sz="half" idx="2"/>
          </p:nvPr>
        </p:nvSpPr>
        <p:spPr/>
        <p:txBody>
          <a:bodyPr>
            <a:normAutofit/>
          </a:bodyPr>
          <a:lstStyle/>
          <a:p>
            <a:r>
              <a:rPr lang="as-IN" sz="4400" dirty="0"/>
              <a:t>শ্রেণী: নবম</a:t>
            </a:r>
          </a:p>
          <a:p>
            <a:r>
              <a:rPr lang="as-IN" sz="4400" dirty="0"/>
              <a:t>বিষয়: রসায়ন</a:t>
            </a:r>
          </a:p>
          <a:p>
            <a:r>
              <a:rPr lang="as-IN" sz="4400" dirty="0"/>
              <a:t>অধ্যায়: ৫ম</a:t>
            </a:r>
            <a:endParaRPr lang="as-IN" sz="4400" dirty="0"/>
          </a:p>
        </p:txBody>
      </p:sp>
    </p:spTree>
    <p:extLst>
      <p:ext uri="{BB962C8B-B14F-4D97-AF65-F5344CB8AC3E}">
        <p14:creationId xmlns:p14="http://schemas.microsoft.com/office/powerpoint/2010/main" val="110798795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anim calcmode="lin" valueType="num">
                                      <p:cBhvr additive="base">
                                        <p:cTn id="13"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1" end="1"/>
                                            </p:txEl>
                                          </p:spTgt>
                                        </p:tgtEl>
                                        <p:attrNameLst>
                                          <p:attrName>style.visibility</p:attrName>
                                        </p:attrNameLst>
                                      </p:cBhvr>
                                      <p:to>
                                        <p:strVal val="visible"/>
                                      </p:to>
                                    </p:set>
                                    <p:anim calcmode="lin" valueType="num">
                                      <p:cBhvr additive="base">
                                        <p:cTn id="3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2" end="2"/>
                                            </p:txEl>
                                          </p:spTgt>
                                        </p:tgtEl>
                                        <p:attrNameLst>
                                          <p:attrName>style.visibility</p:attrName>
                                        </p:attrNameLst>
                                      </p:cBhvr>
                                      <p:to>
                                        <p:strVal val="visible"/>
                                      </p:to>
                                    </p:set>
                                    <p:anim calcmode="lin" valueType="num">
                                      <p:cBhvr additive="base">
                                        <p:cTn id="4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 y="915799"/>
            <a:ext cx="12085320" cy="4524315"/>
          </a:xfrm>
          <a:prstGeom prst="rect">
            <a:avLst/>
          </a:prstGeom>
        </p:spPr>
        <p:txBody>
          <a:bodyPr wrap="square">
            <a:spAutoFit/>
          </a:bodyPr>
          <a:lstStyle/>
          <a:p>
            <a:r>
              <a:rPr lang="as-IN" sz="3200" dirty="0"/>
              <a:t>দুই এর নিয়ম (</a:t>
            </a:r>
            <a:r>
              <a:rPr lang="en-US" sz="3200" dirty="0"/>
              <a:t>Duet Rule</a:t>
            </a:r>
            <a:r>
              <a:rPr lang="en-US" sz="3200" dirty="0" smtClean="0"/>
              <a:t>):</a:t>
            </a:r>
            <a:r>
              <a:rPr lang="as-IN" sz="3200" dirty="0" smtClean="0"/>
              <a:t>অষ্টক </a:t>
            </a:r>
            <a:r>
              <a:rPr lang="as-IN" sz="3200" dirty="0"/>
              <a:t>নিয়মের কিছু সীমাবদ্ধতা থাকার কারণে বিজ্ঞানীরা দুই এর নিয়ম চালু করেন। বিশেষ করে হাইড্রোজেন, হিলিয়াম বা ছোট পরমাণুগুলোর ক্ষেত্রে শেষ স্তরে ৮টি ইলেকট্রন থাকা সম্ভব হয় না।সংজ্ঞা: অণু গঠনকালে পরমাণুর সর্ববহিঃস্থ শক্তিস্তরে এক বা একাধিক জোড়া (</a:t>
            </a:r>
            <a:r>
              <a:rPr lang="en-US" sz="3200" dirty="0"/>
              <a:t>Pair) </a:t>
            </a:r>
            <a:r>
              <a:rPr lang="as-IN" sz="3200" dirty="0"/>
              <a:t>ইলেকট্রন বিদ্যমান থাকার নিয়মকে দুই এর নিয়ম বা দ্বিত্ব নিয়ম বলে।এই নিয়ম অনুযায়ী পরমাণুসমূহ ইলেকট্রন আদান-প্রদান বা শেয়ারের মাধ্যমে শেষ শক্তিস্তরে নিষ্ক্রিয় গ্যাস হিলিয়ামের </a:t>
            </a:r>
            <a:r>
              <a:rPr lang="en-US" sz="3200" dirty="0" smtClean="0"/>
              <a:t>He </a:t>
            </a:r>
            <a:r>
              <a:rPr lang="as-IN" sz="3200" dirty="0"/>
              <a:t>মতো ২টি বা একাধিক জোড়া (যেমন: ১ জোড়া, ২ জোড়া, ৩ জোড়া) ইলেকট্রন অর্জন করে।</a:t>
            </a:r>
            <a:endParaRPr lang="en-US" sz="3200" dirty="0"/>
          </a:p>
        </p:txBody>
      </p:sp>
    </p:spTree>
    <p:extLst>
      <p:ext uri="{BB962C8B-B14F-4D97-AF65-F5344CB8AC3E}">
        <p14:creationId xmlns:p14="http://schemas.microsoft.com/office/powerpoint/2010/main" val="3501518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 y="2079367"/>
            <a:ext cx="11811000" cy="3539430"/>
          </a:xfrm>
          <a:prstGeom prst="rect">
            <a:avLst/>
          </a:prstGeom>
        </p:spPr>
        <p:txBody>
          <a:bodyPr wrap="square">
            <a:spAutoFit/>
          </a:bodyPr>
          <a:lstStyle/>
          <a:p>
            <a:r>
              <a:rPr lang="as-IN" sz="3200" dirty="0"/>
              <a:t>সংজ্ঞা: যেসকল মৌল সাধারণ তাপমাত্রায় গ্যাসীয় অবস্থায় থাকে এবং তাদের ইলেকট্রন বিন্যাস অত্যন্ত স্থিতিশীল হওয়ার কারণে রাসায়নিকভাবে একদম নিষ্ক্রিয় (অন্য কোনো মৌলের সাথে বিক্রিয়া বা বন্ধন গঠন করতে চায় না), তাদেরকে নিষ্ক্রিয় গ্যাস বলে</a:t>
            </a:r>
            <a:r>
              <a:rPr lang="as-IN" sz="3200" dirty="0" smtClean="0"/>
              <a:t>।</a:t>
            </a:r>
            <a:r>
              <a:rPr lang="en-US" sz="3200" dirty="0" smtClean="0"/>
              <a:t/>
            </a:r>
            <a:br>
              <a:rPr lang="en-US" sz="3200" dirty="0" smtClean="0"/>
            </a:br>
            <a:r>
              <a:rPr lang="as-IN" sz="3200" dirty="0" smtClean="0"/>
              <a:t>পর্যায় </a:t>
            </a:r>
            <a:r>
              <a:rPr lang="as-IN" sz="3200" dirty="0"/>
              <a:t>সারণীতে ৬টি প্রধান নিষ্ক্রিয় গ্যাস রয়েছে:হিলিয়াম </a:t>
            </a:r>
            <a:r>
              <a:rPr lang="en-US" sz="3200" dirty="0" smtClean="0"/>
              <a:t>He, </a:t>
            </a:r>
            <a:r>
              <a:rPr lang="as-IN" sz="3200" dirty="0" smtClean="0"/>
              <a:t>নিয়ন </a:t>
            </a:r>
            <a:r>
              <a:rPr lang="en-US" sz="3200" dirty="0" smtClean="0"/>
              <a:t>Ne ,</a:t>
            </a:r>
            <a:r>
              <a:rPr lang="as-IN" sz="3200" dirty="0" smtClean="0"/>
              <a:t>আর্গন </a:t>
            </a:r>
            <a:r>
              <a:rPr lang="en-US" sz="3200" dirty="0" err="1" smtClean="0"/>
              <a:t>Ar</a:t>
            </a:r>
            <a:r>
              <a:rPr lang="en-US" sz="3200" dirty="0"/>
              <a:t>,</a:t>
            </a:r>
            <a:r>
              <a:rPr lang="as-IN" sz="3200" dirty="0" smtClean="0"/>
              <a:t>ক্রিপ্টন </a:t>
            </a:r>
            <a:r>
              <a:rPr lang="en-US" sz="3200" dirty="0" smtClean="0"/>
              <a:t>Kr,</a:t>
            </a:r>
            <a:r>
              <a:rPr lang="as-IN" sz="3200" dirty="0" smtClean="0"/>
              <a:t>জেনন </a:t>
            </a:r>
            <a:r>
              <a:rPr lang="en-US" sz="3200" dirty="0" err="1" smtClean="0"/>
              <a:t>Xe</a:t>
            </a:r>
            <a:r>
              <a:rPr lang="en-US" sz="3200" dirty="0"/>
              <a:t> </a:t>
            </a:r>
            <a:r>
              <a:rPr lang="en-US" sz="3200" dirty="0" smtClean="0"/>
              <a:t>,</a:t>
            </a:r>
            <a:r>
              <a:rPr lang="as-IN" sz="3200" dirty="0" smtClean="0"/>
              <a:t>রেডন </a:t>
            </a:r>
            <a:r>
              <a:rPr lang="en-US" sz="3200" dirty="0" err="1" smtClean="0"/>
              <a:t>Rn</a:t>
            </a:r>
            <a:r>
              <a:rPr lang="en-US" sz="3200" dirty="0" smtClean="0"/>
              <a:t>(</a:t>
            </a:r>
            <a:r>
              <a:rPr lang="as-IN" sz="3200" dirty="0"/>
              <a:t>এছাড়াও কৃত্রিমভাবে তৈরি মৌল ওগানেসন </a:t>
            </a:r>
            <a:r>
              <a:rPr lang="en-US" sz="3200" dirty="0" err="1" smtClean="0"/>
              <a:t>Og</a:t>
            </a:r>
            <a:r>
              <a:rPr lang="en-US" sz="3200" dirty="0" smtClean="0"/>
              <a:t> </a:t>
            </a:r>
            <a:r>
              <a:rPr lang="as-IN" sz="3200" dirty="0"/>
              <a:t>কেও এই গ্রুপে রাখা হয়েছে।)</a:t>
            </a:r>
            <a:endParaRPr lang="en-US" sz="3200" dirty="0"/>
          </a:p>
        </p:txBody>
      </p:sp>
      <p:sp>
        <p:nvSpPr>
          <p:cNvPr id="4" name="Rectangle 3"/>
          <p:cNvSpPr/>
          <p:nvPr/>
        </p:nvSpPr>
        <p:spPr>
          <a:xfrm>
            <a:off x="502920" y="377875"/>
            <a:ext cx="10012680" cy="1077218"/>
          </a:xfrm>
          <a:prstGeom prst="rect">
            <a:avLst/>
          </a:prstGeom>
        </p:spPr>
        <p:txBody>
          <a:bodyPr wrap="square">
            <a:spAutoFit/>
          </a:bodyPr>
          <a:lstStyle/>
          <a:p>
            <a:r>
              <a:rPr lang="as-IN" sz="3200" dirty="0"/>
              <a:t>পর্যায় সারণীর ১৮ নম্বর গ্রুপের মৌলগুলোকে নিষ্ক্রিয় গ্যাস (</a:t>
            </a:r>
            <a:r>
              <a:rPr lang="en-US" sz="3200" dirty="0"/>
              <a:t>Inert Gases </a:t>
            </a:r>
            <a:r>
              <a:rPr lang="as-IN" sz="3200" dirty="0"/>
              <a:t>বা </a:t>
            </a:r>
            <a:r>
              <a:rPr lang="en-US" sz="3200" dirty="0"/>
              <a:t>Noble Gases) </a:t>
            </a:r>
            <a:r>
              <a:rPr lang="as-IN" sz="3200" dirty="0"/>
              <a:t>বলা হয়।</a:t>
            </a:r>
            <a:endParaRPr lang="en-US" sz="3200" dirty="0"/>
          </a:p>
        </p:txBody>
      </p:sp>
    </p:spTree>
    <p:extLst>
      <p:ext uri="{BB962C8B-B14F-4D97-AF65-F5344CB8AC3E}">
        <p14:creationId xmlns:p14="http://schemas.microsoft.com/office/powerpoint/2010/main" val="342626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 y="745480"/>
            <a:ext cx="11551920" cy="6001643"/>
          </a:xfrm>
          <a:prstGeom prst="rect">
            <a:avLst/>
          </a:prstGeom>
        </p:spPr>
        <p:txBody>
          <a:bodyPr wrap="square">
            <a:spAutoFit/>
          </a:bodyPr>
          <a:lstStyle/>
          <a:p>
            <a:r>
              <a:rPr lang="as-IN" sz="3200" dirty="0"/>
              <a:t>নিষ্ক্রিয় হওয়ার কারণনিষ্ক্রিয় গ্যাসগুলো কেন অন্য কারো সাথে বিক্রিয়া করে না বা অলস থাকে, তার প্রধান কারণ দুটি</a:t>
            </a:r>
            <a:r>
              <a:rPr lang="as-IN" sz="3200" dirty="0" smtClean="0"/>
              <a:t>:</a:t>
            </a:r>
            <a:r>
              <a:rPr lang="en-US" sz="3200" dirty="0" smtClean="0"/>
              <a:t/>
            </a:r>
            <a:br>
              <a:rPr lang="en-US" sz="3200" dirty="0" smtClean="0"/>
            </a:br>
            <a:r>
              <a:rPr lang="as-IN" sz="3200" dirty="0" smtClean="0"/>
              <a:t>১</a:t>
            </a:r>
            <a:r>
              <a:rPr lang="as-IN" sz="3200" dirty="0"/>
              <a:t>. সর্ববহিঃস্থ স্তরে পূর্ণ ইলেকট্রন </a:t>
            </a:r>
            <a:r>
              <a:rPr lang="as-IN" sz="3200" dirty="0" smtClean="0"/>
              <a:t>বিন্যাস</a:t>
            </a:r>
            <a:r>
              <a:rPr lang="en-US" sz="3200" dirty="0" smtClean="0"/>
              <a:t>:</a:t>
            </a:r>
            <a:r>
              <a:rPr lang="as-IN" sz="3200" dirty="0" smtClean="0"/>
              <a:t>যেকোনো </a:t>
            </a:r>
            <a:r>
              <a:rPr lang="as-IN" sz="3200" dirty="0"/>
              <a:t>পরমাণু বিক্রিয়া করে মূলত তার শেষ শক্তিস্তরে স্থিতিশীলতা আনার জন্য (ইলেকট্রন দান, গ্রহণ বা শেয়ার করে অষ্টক/দ্বিত্ব পূরণ </a:t>
            </a:r>
            <a:r>
              <a:rPr lang="as-IN" sz="3200" dirty="0" smtClean="0"/>
              <a:t>ক</a:t>
            </a:r>
            <a:r>
              <a:rPr lang="en-US" sz="3200" dirty="0" err="1" smtClean="0"/>
              <a:t>রে</a:t>
            </a:r>
            <a:r>
              <a:rPr lang="as-IN" sz="3200" dirty="0" smtClean="0"/>
              <a:t>)।</a:t>
            </a:r>
            <a:r>
              <a:rPr lang="en-US" sz="3200" dirty="0" smtClean="0"/>
              <a:t/>
            </a:r>
            <a:br>
              <a:rPr lang="en-US" sz="3200" dirty="0" smtClean="0"/>
            </a:br>
            <a:r>
              <a:rPr lang="as-IN" sz="3200" dirty="0" smtClean="0"/>
              <a:t>হিলিয়াম </a:t>
            </a:r>
            <a:r>
              <a:rPr lang="en-US" sz="3200" dirty="0" smtClean="0"/>
              <a:t>He: </a:t>
            </a:r>
            <a:r>
              <a:rPr lang="as-IN" sz="3200" dirty="0"/>
              <a:t>এর একমাত্র শক্তিস্তরে সর্বোচ্চ ২টি ইলেকট্রন থাকতে পারে এবং তা পূর্ণ থাকে (দ্বিত্ব পূর্ণ</a:t>
            </a:r>
            <a:r>
              <a:rPr lang="as-IN" sz="3200" dirty="0" smtClean="0"/>
              <a:t>)।</a:t>
            </a:r>
            <a:r>
              <a:rPr lang="en-US" sz="3200" dirty="0" smtClean="0"/>
              <a:t/>
            </a:r>
            <a:br>
              <a:rPr lang="en-US" sz="3200" dirty="0" smtClean="0"/>
            </a:br>
            <a:r>
              <a:rPr lang="as-IN" sz="3200" dirty="0" smtClean="0"/>
              <a:t>অন্যান্য </a:t>
            </a:r>
            <a:r>
              <a:rPr lang="as-IN" sz="3200" dirty="0"/>
              <a:t>নিষ্ক্রিয় </a:t>
            </a:r>
            <a:r>
              <a:rPr lang="as-IN" sz="3200" dirty="0" smtClean="0"/>
              <a:t>গ্যাস</a:t>
            </a:r>
            <a:r>
              <a:rPr lang="en-US" sz="3200" dirty="0" smtClean="0"/>
              <a:t> Ne</a:t>
            </a:r>
            <a:r>
              <a:rPr lang="en-US" sz="3200" dirty="0"/>
              <a:t>, </a:t>
            </a:r>
            <a:r>
              <a:rPr lang="en-US" sz="3200" dirty="0" err="1"/>
              <a:t>Ar</a:t>
            </a:r>
            <a:r>
              <a:rPr lang="en-US" sz="3200" dirty="0"/>
              <a:t>, Kr, </a:t>
            </a:r>
            <a:r>
              <a:rPr lang="en-US" sz="3200" dirty="0" err="1"/>
              <a:t>Xe</a:t>
            </a:r>
            <a:r>
              <a:rPr lang="en-US" sz="3200" dirty="0"/>
              <a:t>, </a:t>
            </a:r>
            <a:r>
              <a:rPr lang="en-US" sz="3200" dirty="0" err="1" smtClean="0"/>
              <a:t>Rn</a:t>
            </a:r>
            <a:r>
              <a:rPr lang="en-US" sz="3200" dirty="0" smtClean="0"/>
              <a:t>: </a:t>
            </a:r>
            <a:r>
              <a:rPr lang="as-IN" sz="3200" dirty="0"/>
              <a:t>এদের সবার সর্ববহিঃস্থ শক্তিস্তরে ৮টি করে ইলেকট্রন </a:t>
            </a:r>
            <a:r>
              <a:rPr lang="as-IN" sz="3200" dirty="0" smtClean="0"/>
              <a:t>(</a:t>
            </a:r>
            <a:r>
              <a:rPr lang="en-US" sz="3200" dirty="0" smtClean="0"/>
              <a:t>ns</a:t>
            </a:r>
            <a:r>
              <a:rPr lang="en-US" sz="3200" baseline="30000" dirty="0" smtClean="0"/>
              <a:t>2</a:t>
            </a:r>
            <a:r>
              <a:rPr lang="en-US" sz="3200" dirty="0" smtClean="0"/>
              <a:t> np</a:t>
            </a:r>
            <a:r>
              <a:rPr lang="en-US" sz="3200" baseline="30000" dirty="0" smtClean="0"/>
              <a:t>6</a:t>
            </a:r>
            <a:r>
              <a:rPr lang="en-US" sz="3200" dirty="0" smtClean="0"/>
              <a:t>) </a:t>
            </a:r>
            <a:r>
              <a:rPr lang="as-IN" sz="3200" dirty="0"/>
              <a:t>থাকে (অষ্টক পূর্ণ)।যেহেতু এদের শেষ স্তরে প্রয়োজনীয় সব ইলেকট্রন আগেই পূর্ণ থাকে, তাই এদের নতুন করে ইলেকট্রন ত্যাগ, গ্রহণ বা শেয়ার করার কোনো প্রয়োজন হয় না।</a:t>
            </a:r>
            <a:endParaRPr lang="en-US" sz="3200" dirty="0"/>
          </a:p>
        </p:txBody>
      </p:sp>
    </p:spTree>
    <p:extLst>
      <p:ext uri="{BB962C8B-B14F-4D97-AF65-F5344CB8AC3E}">
        <p14:creationId xmlns:p14="http://schemas.microsoft.com/office/powerpoint/2010/main" val="3768190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2967335"/>
            <a:ext cx="10835640" cy="2308324"/>
          </a:xfrm>
          <a:prstGeom prst="rect">
            <a:avLst/>
          </a:prstGeom>
        </p:spPr>
        <p:txBody>
          <a:bodyPr wrap="square">
            <a:spAutoFit/>
          </a:bodyPr>
          <a:lstStyle/>
          <a:p>
            <a:r>
              <a:rPr lang="as-IN" sz="3600" dirty="0"/>
              <a:t>নিষ্ক্রিয় গ্যাসের মতো ইলেকট্রন কাঠামো অর্জন করা, নিজেদের শক্তি কমিয়ে স্থিতিশীল হওয়া এবং আকর্ষণ বলের প্রভাব অর্জন করাই রাসায়নিক বন্ধন গঠনের মূল কারণ।</a:t>
            </a:r>
            <a:endParaRPr lang="en-US" sz="3600" dirty="0"/>
          </a:p>
        </p:txBody>
      </p:sp>
    </p:spTree>
    <p:extLst>
      <p:ext uri="{BB962C8B-B14F-4D97-AF65-F5344CB8AC3E}">
        <p14:creationId xmlns:p14="http://schemas.microsoft.com/office/powerpoint/2010/main" val="1431237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87998"/>
            <a:ext cx="11811000" cy="4524315"/>
          </a:xfrm>
          <a:prstGeom prst="rect">
            <a:avLst/>
          </a:prstGeom>
        </p:spPr>
        <p:txBody>
          <a:bodyPr wrap="square">
            <a:spAutoFit/>
          </a:bodyPr>
          <a:lstStyle/>
          <a:p>
            <a:r>
              <a:rPr lang="as-IN" dirty="0"/>
              <a:t>১</a:t>
            </a:r>
            <a:r>
              <a:rPr lang="as-IN" sz="3600" dirty="0"/>
              <a:t>. ক্যাটায়ন (</a:t>
            </a:r>
            <a:r>
              <a:rPr lang="en-US" sz="3600" dirty="0" err="1" smtClean="0"/>
              <a:t>Cation</a:t>
            </a:r>
            <a:r>
              <a:rPr lang="en-US" sz="3600" dirty="0" smtClean="0"/>
              <a:t>)ঃ</a:t>
            </a:r>
            <a:r>
              <a:rPr lang="as-IN" sz="3600" dirty="0" smtClean="0"/>
              <a:t>কোনো </a:t>
            </a:r>
            <a:r>
              <a:rPr lang="as-IN" sz="3600" dirty="0"/>
              <a:t>নিরপেক্ষ পরমাণু যখন এক বা একাধিক ইলেকট্রন ত্যাগ (বর্জন) করে, তখন ধনাত্মক চার্জযুক্ত আয়নে পরিণত হয়। এই ধনাত্মক চার্জযুক্ত আয়নকে ক্যাটায়ন বলে।কারা ক্যাটায়ন তৈরি করে? সাধারণত ধাতুগুলো সহজেই ইলেকট্রন ছেড়ে দিয়ে ক্যাটায়ন তৈরি করে (কারণ এদের শেষ স্তরে ১টি, ২টি বা ৩টি ইলেকট্রন থাকে)।উদাহরণ:সোডিয়াম </a:t>
            </a:r>
            <a:r>
              <a:rPr lang="en-US" sz="3600" dirty="0" smtClean="0"/>
              <a:t>Na </a:t>
            </a:r>
            <a:r>
              <a:rPr lang="as-IN" sz="3600" dirty="0"/>
              <a:t>পরমাণু ১টি ইলেকট্রন ছেড়ে দিয়ে সোডিয়াম আয়নে পরিণত </a:t>
            </a:r>
            <a:r>
              <a:rPr lang="as-IN" sz="3600" dirty="0" smtClean="0"/>
              <a:t>হয়:</a:t>
            </a:r>
            <a:r>
              <a:rPr lang="en-US" sz="3600" dirty="0" smtClean="0"/>
              <a:t>Na =Na</a:t>
            </a:r>
            <a:r>
              <a:rPr lang="en-US" sz="3600" baseline="30000" dirty="0" smtClean="0"/>
              <a:t>+</a:t>
            </a:r>
            <a:r>
              <a:rPr lang="en-US" sz="3600" dirty="0"/>
              <a:t> </a:t>
            </a:r>
            <a:r>
              <a:rPr lang="en-US" sz="3600" dirty="0" smtClean="0"/>
              <a:t>+ e</a:t>
            </a:r>
            <a:r>
              <a:rPr lang="en-US" sz="3600" baseline="30000" dirty="0" smtClean="0"/>
              <a:t>-</a:t>
            </a:r>
            <a:endParaRPr lang="en-US" sz="3600" dirty="0"/>
          </a:p>
        </p:txBody>
      </p:sp>
    </p:spTree>
    <p:extLst>
      <p:ext uri="{BB962C8B-B14F-4D97-AF65-F5344CB8AC3E}">
        <p14:creationId xmlns:p14="http://schemas.microsoft.com/office/powerpoint/2010/main" val="2276617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6240" y="551379"/>
            <a:ext cx="11658600" cy="4031873"/>
          </a:xfrm>
          <a:prstGeom prst="rect">
            <a:avLst/>
          </a:prstGeom>
        </p:spPr>
        <p:txBody>
          <a:bodyPr wrap="square">
            <a:spAutoFit/>
          </a:bodyPr>
          <a:lstStyle/>
          <a:p>
            <a:r>
              <a:rPr lang="as-IN" sz="3200" dirty="0"/>
              <a:t>২. অ্যানায়ন (</a:t>
            </a:r>
            <a:r>
              <a:rPr lang="en-US" sz="3200" dirty="0" smtClean="0"/>
              <a:t>Anion)ঃ</a:t>
            </a:r>
            <a:r>
              <a:rPr lang="as-IN" sz="3200" dirty="0" smtClean="0"/>
              <a:t>কোনো </a:t>
            </a:r>
            <a:r>
              <a:rPr lang="as-IN" sz="3200" dirty="0"/>
              <a:t>নিরপেক্ষ পরমাণু যখন এক বা একাধিক ইলেকট্রন গ্রহণ করে, তখন ঋণাত্মক চার্জযুক্ত আয়নে পরিণত হয়। এই ঋণাত্মক চার্জযুক্ত আয়নকে অ্যানায়ন বলে</a:t>
            </a:r>
            <a:r>
              <a:rPr lang="as-IN" sz="3200" dirty="0" smtClean="0"/>
              <a:t>।</a:t>
            </a:r>
            <a:endParaRPr lang="en-US" sz="3200" dirty="0" smtClean="0"/>
          </a:p>
          <a:p>
            <a:r>
              <a:rPr lang="as-IN" sz="3200" dirty="0" smtClean="0"/>
              <a:t>কারা </a:t>
            </a:r>
            <a:r>
              <a:rPr lang="as-IN" sz="3200" dirty="0"/>
              <a:t>অ্যানায়ন তৈরি করে? </a:t>
            </a:r>
            <a:r>
              <a:rPr lang="en-US" sz="3200" dirty="0" smtClean="0"/>
              <a:t/>
            </a:r>
            <a:br>
              <a:rPr lang="en-US" sz="3200" dirty="0" smtClean="0"/>
            </a:br>
            <a:r>
              <a:rPr lang="as-IN" sz="3200" dirty="0" smtClean="0"/>
              <a:t>সাধারণত </a:t>
            </a:r>
            <a:r>
              <a:rPr lang="as-IN" sz="3200" dirty="0"/>
              <a:t>অধাতুগুলো ইলেকট্রন গ্রহণ করে অ্যানায়ন তৈরি করে (কারণ এদের শেষ স্তরে ৫টি, ৬টি বা ৭টি ইলেকট্রন থাকে এবং অষ্টক পূরণের জন্য ইলেকট্রন প্রয়োজন হয়)।উদাহরণ:ক্লোরিন </a:t>
            </a:r>
            <a:r>
              <a:rPr lang="en-US" sz="3200" dirty="0" err="1" smtClean="0"/>
              <a:t>Cl</a:t>
            </a:r>
            <a:r>
              <a:rPr lang="en-US" sz="3200" dirty="0" smtClean="0"/>
              <a:t> </a:t>
            </a:r>
            <a:r>
              <a:rPr lang="as-IN" sz="3200" dirty="0"/>
              <a:t>পরমাণু ১টি ইলেকট্রন গ্রহণ করে ক্লোরাইড আয়নে পরিণত </a:t>
            </a:r>
            <a:r>
              <a:rPr lang="as-IN" sz="3200" dirty="0" smtClean="0"/>
              <a:t>হয়:</a:t>
            </a:r>
            <a:r>
              <a:rPr lang="en-US" sz="3200" dirty="0" err="1" smtClean="0"/>
              <a:t>Cl</a:t>
            </a:r>
            <a:r>
              <a:rPr lang="en-US" sz="3200" dirty="0" smtClean="0"/>
              <a:t> </a:t>
            </a:r>
            <a:r>
              <a:rPr lang="en-US" sz="3200" dirty="0"/>
              <a:t>+ </a:t>
            </a:r>
            <a:r>
              <a:rPr lang="en-US" sz="3200" dirty="0" smtClean="0"/>
              <a:t>e </a:t>
            </a:r>
            <a:r>
              <a:rPr lang="en-US" sz="3200" baseline="30000" dirty="0" smtClean="0"/>
              <a:t>- </a:t>
            </a:r>
            <a:r>
              <a:rPr lang="en-US" sz="3200" dirty="0" smtClean="0"/>
              <a:t>= </a:t>
            </a:r>
            <a:r>
              <a:rPr lang="en-US" sz="3200" dirty="0" err="1" smtClean="0"/>
              <a:t>Cl</a:t>
            </a:r>
            <a:r>
              <a:rPr lang="en-US" sz="3200" baseline="30000" dirty="0" smtClean="0"/>
              <a:t>-</a:t>
            </a:r>
            <a:endParaRPr lang="en-US" sz="3200" dirty="0"/>
          </a:p>
        </p:txBody>
      </p:sp>
    </p:spTree>
    <p:extLst>
      <p:ext uri="{BB962C8B-B14F-4D97-AF65-F5344CB8AC3E}">
        <p14:creationId xmlns:p14="http://schemas.microsoft.com/office/powerpoint/2010/main" val="1947203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xmlns="" id="{CC87053B-11A3-40B3-8246-D9B1B33BB4A8}"/>
              </a:ext>
            </a:extLst>
          </p:cNvPr>
          <p:cNvGraphicFramePr/>
          <p:nvPr>
            <p:extLst>
              <p:ext uri="{D42A27DB-BD31-4B8C-83A1-F6EECF244321}">
                <p14:modId xmlns:p14="http://schemas.microsoft.com/office/powerpoint/2010/main" val="1701319191"/>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F2229747-EBF2-448D-8EB0-39828AE25BD4}"/>
              </a:ext>
            </a:extLst>
          </p:cNvPr>
          <p:cNvSpPr txBox="1"/>
          <p:nvPr/>
        </p:nvSpPr>
        <p:spPr>
          <a:xfrm>
            <a:off x="5263376" y="3631079"/>
            <a:ext cx="1628077" cy="830997"/>
          </a:xfrm>
          <a:prstGeom prst="rect">
            <a:avLst/>
          </a:prstGeom>
          <a:noFill/>
        </p:spPr>
        <p:txBody>
          <a:bodyPr wrap="square" rtlCol="0">
            <a:spAutoFit/>
          </a:bodyPr>
          <a:lstStyle/>
          <a:p>
            <a:pPr algn="ctr"/>
            <a:r>
              <a:rPr lang="en-US" sz="2400" dirty="0" err="1" smtClean="0">
                <a:latin typeface="Nikosh" panose="02000000000000000000" pitchFamily="2" charset="0"/>
                <a:cs typeface="Nikosh" panose="02000000000000000000" pitchFamily="2" charset="0"/>
              </a:rPr>
              <a:t>রাসায়নিক</a:t>
            </a:r>
            <a:r>
              <a:rPr lang="en-US" sz="2400" dirty="0" smtClean="0">
                <a:latin typeface="Nikosh" panose="02000000000000000000" pitchFamily="2" charset="0"/>
                <a:cs typeface="Nikosh" panose="02000000000000000000" pitchFamily="2" charset="0"/>
              </a:rPr>
              <a:t> </a:t>
            </a:r>
            <a:r>
              <a:rPr lang="en-US" sz="2400" dirty="0" err="1">
                <a:latin typeface="Nikosh" panose="02000000000000000000" pitchFamily="2" charset="0"/>
                <a:cs typeface="Nikosh" panose="02000000000000000000" pitchFamily="2" charset="0"/>
              </a:rPr>
              <a:t>বন্ধন</a:t>
            </a:r>
            <a:endParaRPr lang="en-US" sz="2400" dirty="0">
              <a:latin typeface="Nikosh" panose="02000000000000000000" pitchFamily="2" charset="0"/>
              <a:cs typeface="Nikosh" panose="02000000000000000000" pitchFamily="2" charset="0"/>
            </a:endParaRPr>
          </a:p>
        </p:txBody>
      </p:sp>
      <p:sp>
        <p:nvSpPr>
          <p:cNvPr id="4" name="TextBox 3">
            <a:extLst>
              <a:ext uri="{FF2B5EF4-FFF2-40B4-BE49-F238E27FC236}">
                <a16:creationId xmlns:a16="http://schemas.microsoft.com/office/drawing/2014/main" xmlns="" id="{8FE9A3D4-328F-4B02-B795-A87FF19C972E}"/>
              </a:ext>
            </a:extLst>
          </p:cNvPr>
          <p:cNvSpPr txBox="1"/>
          <p:nvPr/>
        </p:nvSpPr>
        <p:spPr>
          <a:xfrm>
            <a:off x="3201651" y="4872157"/>
            <a:ext cx="1404257" cy="830997"/>
          </a:xfrm>
          <a:prstGeom prst="rect">
            <a:avLst/>
          </a:prstGeom>
          <a:noFill/>
        </p:spPr>
        <p:txBody>
          <a:bodyPr wrap="square" rtlCol="0">
            <a:spAutoFit/>
          </a:bodyPr>
          <a:lstStyle/>
          <a:p>
            <a:pPr algn="ctr"/>
            <a:r>
              <a:rPr lang="en-US" sz="2400" dirty="0" err="1">
                <a:latin typeface="Nikosh" panose="02000000000000000000" pitchFamily="2" charset="0"/>
                <a:cs typeface="Nikosh" panose="02000000000000000000" pitchFamily="2" charset="0"/>
              </a:rPr>
              <a:t>সমযোজী</a:t>
            </a:r>
            <a:r>
              <a:rPr lang="en-US" sz="2400" dirty="0">
                <a:latin typeface="Nikosh" panose="02000000000000000000" pitchFamily="2" charset="0"/>
                <a:cs typeface="Nikosh" panose="02000000000000000000" pitchFamily="2" charset="0"/>
              </a:rPr>
              <a:t> </a:t>
            </a:r>
            <a:r>
              <a:rPr lang="en-US" sz="2400" dirty="0" err="1">
                <a:latin typeface="Nikosh" panose="02000000000000000000" pitchFamily="2" charset="0"/>
                <a:cs typeface="Nikosh" panose="02000000000000000000" pitchFamily="2" charset="0"/>
              </a:rPr>
              <a:t>বন্ধন</a:t>
            </a:r>
            <a:endParaRPr lang="en-US" sz="2400" dirty="0">
              <a:latin typeface="Nikosh" panose="02000000000000000000" pitchFamily="2" charset="0"/>
              <a:cs typeface="Nikosh" panose="02000000000000000000" pitchFamily="2" charset="0"/>
            </a:endParaRPr>
          </a:p>
        </p:txBody>
      </p:sp>
      <p:sp>
        <p:nvSpPr>
          <p:cNvPr id="5" name="TextBox 4">
            <a:extLst>
              <a:ext uri="{FF2B5EF4-FFF2-40B4-BE49-F238E27FC236}">
                <a16:creationId xmlns:a16="http://schemas.microsoft.com/office/drawing/2014/main" xmlns="" id="{6EFE54F9-96DA-437A-88AC-8D7B68BB5707}"/>
              </a:ext>
            </a:extLst>
          </p:cNvPr>
          <p:cNvSpPr txBox="1"/>
          <p:nvPr/>
        </p:nvSpPr>
        <p:spPr>
          <a:xfrm>
            <a:off x="7326351" y="4872157"/>
            <a:ext cx="1397999" cy="400110"/>
          </a:xfrm>
          <a:prstGeom prst="rect">
            <a:avLst/>
          </a:prstGeom>
          <a:noFill/>
        </p:spPr>
        <p:txBody>
          <a:bodyPr wrap="square" rtlCol="0">
            <a:spAutoFit/>
          </a:bodyPr>
          <a:lstStyle/>
          <a:p>
            <a:pPr algn="ctr"/>
            <a:r>
              <a:rPr lang="en-US" sz="2000" dirty="0" err="1">
                <a:latin typeface="Nikosh" panose="02000000000000000000" pitchFamily="2" charset="0"/>
                <a:cs typeface="Nikosh" panose="02000000000000000000" pitchFamily="2" charset="0"/>
              </a:rPr>
              <a:t>ধাতব</a:t>
            </a:r>
            <a:r>
              <a:rPr lang="en-US" sz="2000" dirty="0">
                <a:latin typeface="Nikosh" panose="02000000000000000000" pitchFamily="2" charset="0"/>
                <a:cs typeface="Nikosh" panose="02000000000000000000" pitchFamily="2" charset="0"/>
              </a:rPr>
              <a:t> </a:t>
            </a:r>
            <a:r>
              <a:rPr lang="en-US" sz="2000" dirty="0" err="1">
                <a:latin typeface="Nikosh" panose="02000000000000000000" pitchFamily="2" charset="0"/>
                <a:cs typeface="Nikosh" panose="02000000000000000000" pitchFamily="2" charset="0"/>
              </a:rPr>
              <a:t>বন্ধন</a:t>
            </a:r>
            <a:endParaRPr lang="en-US" sz="2000" dirty="0">
              <a:latin typeface="Nikosh" panose="02000000000000000000" pitchFamily="2" charset="0"/>
              <a:cs typeface="Nikosh" panose="02000000000000000000" pitchFamily="2" charset="0"/>
            </a:endParaRPr>
          </a:p>
        </p:txBody>
      </p:sp>
      <p:sp>
        <p:nvSpPr>
          <p:cNvPr id="7" name="TextBox 6">
            <a:extLst>
              <a:ext uri="{FF2B5EF4-FFF2-40B4-BE49-F238E27FC236}">
                <a16:creationId xmlns:a16="http://schemas.microsoft.com/office/drawing/2014/main" xmlns="" id="{8683A5DE-BECA-4A85-9A52-BCA029AB991D}"/>
              </a:ext>
            </a:extLst>
          </p:cNvPr>
          <p:cNvSpPr txBox="1"/>
          <p:nvPr/>
        </p:nvSpPr>
        <p:spPr>
          <a:xfrm>
            <a:off x="5263376" y="1264639"/>
            <a:ext cx="1817648" cy="830997"/>
          </a:xfrm>
          <a:prstGeom prst="rect">
            <a:avLst/>
          </a:prstGeom>
          <a:noFill/>
        </p:spPr>
        <p:txBody>
          <a:bodyPr wrap="square" rtlCol="0">
            <a:spAutoFit/>
          </a:bodyPr>
          <a:lstStyle/>
          <a:p>
            <a:pPr algn="ctr"/>
            <a:r>
              <a:rPr lang="en-US" sz="2400" dirty="0" smtClean="0">
                <a:latin typeface="Nikosh" panose="02000000000000000000" pitchFamily="2" charset="0"/>
                <a:cs typeface="Nikosh" panose="02000000000000000000" pitchFamily="2" charset="0"/>
              </a:rPr>
              <a:t>    </a:t>
            </a:r>
            <a:r>
              <a:rPr lang="en-US" sz="2400" dirty="0" err="1" smtClean="0">
                <a:latin typeface="Nikosh" panose="02000000000000000000" pitchFamily="2" charset="0"/>
                <a:cs typeface="Nikosh" panose="02000000000000000000" pitchFamily="2" charset="0"/>
              </a:rPr>
              <a:t>আয়নিক</a:t>
            </a:r>
            <a:r>
              <a:rPr lang="en-US" sz="2400" dirty="0" smtClean="0">
                <a:latin typeface="Nikosh" panose="02000000000000000000" pitchFamily="2" charset="0"/>
                <a:cs typeface="Nikosh" panose="02000000000000000000" pitchFamily="2" charset="0"/>
              </a:rPr>
              <a:t> </a:t>
            </a:r>
            <a:r>
              <a:rPr lang="en-US" sz="2400" dirty="0" err="1">
                <a:latin typeface="Nikosh" panose="02000000000000000000" pitchFamily="2" charset="0"/>
                <a:cs typeface="Nikosh" panose="02000000000000000000" pitchFamily="2" charset="0"/>
              </a:rPr>
              <a:t>বন্ধন</a:t>
            </a:r>
            <a:endParaRPr lang="en-US" sz="2400" dirty="0">
              <a:latin typeface="Nikosh" panose="02000000000000000000" pitchFamily="2" charset="0"/>
              <a:cs typeface="Nikosh" panose="02000000000000000000" pitchFamily="2" charset="0"/>
            </a:endParaRPr>
          </a:p>
        </p:txBody>
      </p:sp>
    </p:spTree>
    <p:extLst>
      <p:ext uri="{BB962C8B-B14F-4D97-AF65-F5344CB8AC3E}">
        <p14:creationId xmlns:p14="http://schemas.microsoft.com/office/powerpoint/2010/main" val="2202646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97F889-1474-4C86-9485-1200D7698F84}"/>
              </a:ext>
            </a:extLst>
          </p:cNvPr>
          <p:cNvSpPr txBox="1">
            <a:spLocks/>
          </p:cNvSpPr>
          <p:nvPr/>
        </p:nvSpPr>
        <p:spPr>
          <a:xfrm>
            <a:off x="1024832" y="838794"/>
            <a:ext cx="10653225" cy="1973424"/>
          </a:xfrm>
          <a:prstGeom prst="rect">
            <a:avLst/>
          </a:prstGeom>
        </p:spPr>
        <p:txBody>
          <a:bodyPr>
            <a:normAutofit fontScale="97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latin typeface="Nikosh" panose="02000000000000000000" pitchFamily="2" charset="0"/>
                <a:cs typeface="Nikosh" panose="02000000000000000000" pitchFamily="2" charset="0"/>
              </a:rPr>
              <a:t/>
            </a:r>
            <a:br>
              <a:rPr lang="en-US" sz="4000" dirty="0">
                <a:latin typeface="Nikosh" panose="02000000000000000000" pitchFamily="2" charset="0"/>
                <a:cs typeface="Nikosh" panose="02000000000000000000" pitchFamily="2" charset="0"/>
              </a:rPr>
            </a:br>
            <a:r>
              <a:rPr lang="en-US" sz="4000" dirty="0">
                <a:latin typeface="Nikosh" panose="02000000000000000000" pitchFamily="2" charset="0"/>
                <a:cs typeface="Nikosh" panose="02000000000000000000" pitchFamily="2" charset="0"/>
              </a:rPr>
              <a:t/>
            </a:r>
            <a:br>
              <a:rPr lang="en-US" sz="4000" dirty="0">
                <a:latin typeface="Nikosh" panose="02000000000000000000" pitchFamily="2" charset="0"/>
                <a:cs typeface="Nikosh" panose="02000000000000000000" pitchFamily="2" charset="0"/>
              </a:rPr>
            </a:br>
            <a:endParaRPr lang="en-US" sz="4000" dirty="0">
              <a:latin typeface="Nikosh" panose="02000000000000000000" pitchFamily="2" charset="0"/>
              <a:cs typeface="Nikosh" panose="02000000000000000000" pitchFamily="2" charset="0"/>
            </a:endParaRPr>
          </a:p>
        </p:txBody>
      </p:sp>
      <p:sp>
        <p:nvSpPr>
          <p:cNvPr id="3" name="TextBox 2">
            <a:extLst>
              <a:ext uri="{FF2B5EF4-FFF2-40B4-BE49-F238E27FC236}">
                <a16:creationId xmlns:a16="http://schemas.microsoft.com/office/drawing/2014/main" xmlns="" id="{484A59F6-A5BB-4AB6-BD81-20A29F336857}"/>
              </a:ext>
            </a:extLst>
          </p:cNvPr>
          <p:cNvSpPr txBox="1"/>
          <p:nvPr/>
        </p:nvSpPr>
        <p:spPr>
          <a:xfrm>
            <a:off x="879866" y="1224523"/>
            <a:ext cx="10569250" cy="2879580"/>
          </a:xfrm>
          <a:prstGeom prst="rect">
            <a:avLst/>
          </a:prstGeom>
          <a:noFill/>
        </p:spPr>
        <p:txBody>
          <a:bodyPr wrap="square" rtlCol="0">
            <a:spAutoFit/>
          </a:bodyPr>
          <a:lstStyle/>
          <a:p>
            <a:r>
              <a:rPr lang="en-US" sz="3600" dirty="0" err="1">
                <a:solidFill>
                  <a:srgbClr val="0070C0"/>
                </a:solidFill>
                <a:latin typeface="Nikosh" panose="02000000000000000000" pitchFamily="2" charset="0"/>
                <a:cs typeface="Nikosh" panose="02000000000000000000" pitchFamily="2" charset="0"/>
              </a:rPr>
              <a:t>আয়নিক</a:t>
            </a:r>
            <a:r>
              <a:rPr lang="en-US" sz="3600" dirty="0">
                <a:solidFill>
                  <a:srgbClr val="0070C0"/>
                </a:solidFill>
                <a:latin typeface="Nikosh" panose="02000000000000000000" pitchFamily="2" charset="0"/>
                <a:cs typeface="Nikosh" panose="02000000000000000000" pitchFamily="2" charset="0"/>
              </a:rPr>
              <a:t> </a:t>
            </a:r>
            <a:r>
              <a:rPr lang="en-US" sz="3600" dirty="0" err="1">
                <a:solidFill>
                  <a:srgbClr val="0070C0"/>
                </a:solidFill>
                <a:latin typeface="Nikosh" panose="02000000000000000000" pitchFamily="2" charset="0"/>
                <a:cs typeface="Nikosh" panose="02000000000000000000" pitchFamily="2" charset="0"/>
              </a:rPr>
              <a:t>বন্ধন</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ধাতব</a:t>
            </a:r>
            <a:r>
              <a:rPr lang="en-US" sz="3600" dirty="0">
                <a:latin typeface="Nikosh" panose="02000000000000000000" pitchFamily="2" charset="0"/>
                <a:cs typeface="Nikosh" panose="02000000000000000000" pitchFamily="2" charset="0"/>
              </a:rPr>
              <a:t> ও </a:t>
            </a:r>
            <a:r>
              <a:rPr lang="en-US" sz="3600" dirty="0" err="1">
                <a:latin typeface="Nikosh" panose="02000000000000000000" pitchFamily="2" charset="0"/>
                <a:cs typeface="Nikosh" panose="02000000000000000000" pitchFamily="2" charset="0"/>
              </a:rPr>
              <a:t>অধাতব</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পরমাণুর</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রাসায়নিক</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সংযোগের</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সময়</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ধাতব</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পরমাণ</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তার</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সর্বশেষ</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শক্তিস্থরের</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এক</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বা</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একাধিক</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ইলেকট্রনকে</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স্থানান্তর</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করে</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ধনাত্নক</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আয়নে</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পরিণত</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হয়</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অন্যদিকে</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অধাতব</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পরমাণু</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সেই</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ইলেকট্রনকে</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গ্রহণ</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করে</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ঋণাত্নক</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আয়নে</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পরিণত</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হয়</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এইভাবে</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ধনাত্নক</a:t>
            </a:r>
            <a:r>
              <a:rPr lang="en-US" sz="3600" dirty="0">
                <a:latin typeface="Nikosh" panose="02000000000000000000" pitchFamily="2" charset="0"/>
                <a:cs typeface="Nikosh" panose="02000000000000000000" pitchFamily="2" charset="0"/>
              </a:rPr>
              <a:t> ও </a:t>
            </a:r>
            <a:r>
              <a:rPr lang="en-US" sz="3600" dirty="0" err="1">
                <a:latin typeface="Nikosh" panose="02000000000000000000" pitchFamily="2" charset="0"/>
                <a:cs typeface="Nikosh" panose="02000000000000000000" pitchFamily="2" charset="0"/>
              </a:rPr>
              <a:t>ঋনাত্নক</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আয়ন</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সৃষ্টির</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মাধ্যমে</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যে</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বন্ধন</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গঠন</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করে</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তাই</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আয়নিক</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বন্ধন</a:t>
            </a:r>
            <a:r>
              <a:rPr lang="en-US" sz="3600" dirty="0">
                <a:latin typeface="Nikosh" panose="02000000000000000000" pitchFamily="2" charset="0"/>
                <a:cs typeface="Nikosh" panose="02000000000000000000" pitchFamily="2" charset="0"/>
              </a:rPr>
              <a:t>।</a:t>
            </a:r>
          </a:p>
        </p:txBody>
      </p:sp>
    </p:spTree>
    <p:extLst>
      <p:ext uri="{BB962C8B-B14F-4D97-AF65-F5344CB8AC3E}">
        <p14:creationId xmlns:p14="http://schemas.microsoft.com/office/powerpoint/2010/main" val="121290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17693"/>
            <a:ext cx="12310946" cy="5262979"/>
          </a:xfrm>
          <a:prstGeom prst="rect">
            <a:avLst/>
          </a:prstGeom>
        </p:spPr>
        <p:txBody>
          <a:bodyPr wrap="square">
            <a:spAutoFit/>
          </a:bodyPr>
          <a:lstStyle/>
          <a:p>
            <a:r>
              <a:rPr lang="as-IN" sz="2800" dirty="0" smtClean="0"/>
              <a:t>যে রাসায়নিক বন্ধনে দুইটি অধাতব পরমাণু ইলেকট্রন শেয়ারের মাধ্যমে নিজেদের মধ্যে যুক্ত হয়ে নিষ্ক্রিয় গ্যাসের মতো স্থায়ী ইলেকট্রন বিন্যাস অর্জন করে, তাকে সমযোজী বন্ধন (</a:t>
            </a:r>
            <a:r>
              <a:rPr lang="en-US" sz="2800" dirty="0" smtClean="0"/>
              <a:t>Covalent Bond) </a:t>
            </a:r>
            <a:r>
              <a:rPr lang="as-IN" sz="2800" dirty="0"/>
              <a:t>বলে</a:t>
            </a:r>
            <a:r>
              <a:rPr lang="as-IN" sz="2800" dirty="0" smtClean="0"/>
              <a:t>।</a:t>
            </a:r>
            <a:r>
              <a:rPr lang="en-US" sz="2800" dirty="0" smtClean="0"/>
              <a:t/>
            </a:r>
            <a:br>
              <a:rPr lang="en-US" sz="2800" dirty="0" smtClean="0"/>
            </a:br>
            <a:r>
              <a:rPr lang="en-US" sz="2800" dirty="0" smtClean="0"/>
              <a:t/>
            </a:r>
            <a:br>
              <a:rPr lang="en-US" sz="2800" dirty="0" smtClean="0"/>
            </a:br>
            <a:r>
              <a:rPr lang="as-IN" sz="2800" dirty="0" smtClean="0"/>
              <a:t>উদাহরণস্বরূপ,</a:t>
            </a:r>
            <a:r>
              <a:rPr lang="en-US" sz="2800" dirty="0" smtClean="0"/>
              <a:t>ঃ</a:t>
            </a:r>
            <a:r>
              <a:rPr lang="as-IN" sz="2800" dirty="0" smtClean="0"/>
              <a:t>দুটি </a:t>
            </a:r>
            <a:r>
              <a:rPr lang="as-IN" sz="2800" dirty="0"/>
              <a:t>হাইড্রোজেন পরমাণু তাদের নিজ নিজ ১টি করে ইলেকট্রন শেয়ার করে একটি হাইড্রোজেন অণু (</a:t>
            </a:r>
            <a:r>
              <a:rPr lang="en-US" sz="2800" dirty="0"/>
              <a:t>H</a:t>
            </a:r>
            <a:r>
              <a:rPr lang="en-US" sz="2800" baseline="-25000" dirty="0"/>
              <a:t>2</a:t>
            </a:r>
            <a:r>
              <a:rPr lang="en-US" sz="2800" dirty="0"/>
              <a:t>) </a:t>
            </a:r>
            <a:r>
              <a:rPr lang="as-IN" sz="2800" dirty="0"/>
              <a:t>গঠন করে। আবার, পানির অণুতে (</a:t>
            </a:r>
            <a:r>
              <a:rPr lang="en-US" sz="2800" dirty="0"/>
              <a:t>H </a:t>
            </a:r>
            <a:r>
              <a:rPr lang="en-US" sz="2800" baseline="-25000" dirty="0" smtClean="0"/>
              <a:t>2</a:t>
            </a:r>
            <a:r>
              <a:rPr lang="en-US" sz="2800" dirty="0" smtClean="0"/>
              <a:t>O</a:t>
            </a:r>
            <a:r>
              <a:rPr lang="en-US" sz="2800" dirty="0"/>
              <a:t>) </a:t>
            </a:r>
            <a:r>
              <a:rPr lang="as-IN" sz="2800" dirty="0"/>
              <a:t>একটি </a:t>
            </a:r>
            <a:r>
              <a:rPr lang="as-IN" sz="2800" dirty="0" smtClean="0"/>
              <a:t>অক্সিজেন </a:t>
            </a:r>
            <a:r>
              <a:rPr lang="as-IN" sz="2800" dirty="0"/>
              <a:t>পরমাণু দুটি হাইড্রোজেন পরমাণুর সাথে ইলেকট্রন শেয়ার করে সমযোজী বন্ধন তৈরি করে।</a:t>
            </a:r>
            <a:r>
              <a:rPr lang="en-US" sz="2800" dirty="0"/>
              <a:t/>
            </a:r>
            <a:br>
              <a:rPr lang="en-US" sz="2800" dirty="0"/>
            </a:br>
            <a:r>
              <a:rPr lang="en-US" sz="2800" dirty="0" smtClean="0"/>
              <a:t/>
            </a:r>
            <a:br>
              <a:rPr lang="en-US" sz="2800" dirty="0" smtClean="0"/>
            </a:br>
            <a:r>
              <a:rPr lang="as-IN" sz="2800" dirty="0" smtClean="0"/>
              <a:t>প্রধান </a:t>
            </a:r>
            <a:r>
              <a:rPr lang="as-IN" sz="2800" dirty="0"/>
              <a:t>বৈশিষ্ট্য:</a:t>
            </a:r>
            <a:r>
              <a:rPr lang="en-US" sz="2800" dirty="0"/>
              <a:t/>
            </a:r>
            <a:br>
              <a:rPr lang="en-US" sz="2800" dirty="0"/>
            </a:br>
            <a:r>
              <a:rPr lang="as-IN" sz="2800" dirty="0"/>
              <a:t>সাধারণত অধাতু + অধাতু পরমাণুর মধ্যে এই বন্ধন গঠিত হয়।এখানে ইলেকট্রন আদান-প্রদান (গ্রহণ বা বর্জন) হয় না, কেবল শেয়ার হয়।</a:t>
            </a:r>
            <a:endParaRPr lang="en-US" sz="2800" dirty="0"/>
          </a:p>
        </p:txBody>
      </p:sp>
    </p:spTree>
    <p:extLst>
      <p:ext uri="{BB962C8B-B14F-4D97-AF65-F5344CB8AC3E}">
        <p14:creationId xmlns:p14="http://schemas.microsoft.com/office/powerpoint/2010/main" val="4197248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DAA00FB4-D27D-4A3C-BFC0-A7D32E5E5963}"/>
              </a:ext>
            </a:extLst>
          </p:cNvPr>
          <p:cNvGrpSpPr/>
          <p:nvPr/>
        </p:nvGrpSpPr>
        <p:grpSpPr>
          <a:xfrm>
            <a:off x="909732" y="317241"/>
            <a:ext cx="2347814" cy="2230016"/>
            <a:chOff x="909732" y="317241"/>
            <a:chExt cx="2347814" cy="2230016"/>
          </a:xfrm>
        </p:grpSpPr>
        <p:sp>
          <p:nvSpPr>
            <p:cNvPr id="3" name="Oval 2">
              <a:extLst>
                <a:ext uri="{FF2B5EF4-FFF2-40B4-BE49-F238E27FC236}">
                  <a16:creationId xmlns:a16="http://schemas.microsoft.com/office/drawing/2014/main" xmlns="" id="{2AA914AE-5A29-4CDA-81D9-71D47FAFC6B1}"/>
                </a:ext>
              </a:extLst>
            </p:cNvPr>
            <p:cNvSpPr/>
            <p:nvPr/>
          </p:nvSpPr>
          <p:spPr>
            <a:xfrm>
              <a:off x="1007706" y="429208"/>
              <a:ext cx="2155372" cy="204340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xmlns="" id="{D1295EC6-F0BD-4545-AA10-EA639EAEBF51}"/>
                </a:ext>
              </a:extLst>
            </p:cNvPr>
            <p:cNvSpPr/>
            <p:nvPr/>
          </p:nvSpPr>
          <p:spPr>
            <a:xfrm>
              <a:off x="1348273" y="746449"/>
              <a:ext cx="1474237" cy="140892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xmlns="" id="{6FF42D74-3870-4DA0-8FC3-9CF935D93298}"/>
                </a:ext>
              </a:extLst>
            </p:cNvPr>
            <p:cNvSpPr/>
            <p:nvPr/>
          </p:nvSpPr>
          <p:spPr>
            <a:xfrm>
              <a:off x="1840462" y="1175657"/>
              <a:ext cx="489858" cy="55050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xmlns="" id="{C482282A-C20F-4FD2-93B4-1FBC916C191B}"/>
                </a:ext>
              </a:extLst>
            </p:cNvPr>
            <p:cNvSpPr/>
            <p:nvPr/>
          </p:nvSpPr>
          <p:spPr>
            <a:xfrm>
              <a:off x="1260797" y="1352938"/>
              <a:ext cx="174950" cy="195943"/>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xmlns="" id="{49AECB23-350D-40D4-80E9-7998F81B713B}"/>
                </a:ext>
              </a:extLst>
            </p:cNvPr>
            <p:cNvSpPr/>
            <p:nvPr/>
          </p:nvSpPr>
          <p:spPr>
            <a:xfrm>
              <a:off x="2716372" y="1352937"/>
              <a:ext cx="174950" cy="195943"/>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F7BD1839-B868-42DA-8BC9-BD99A8B007A1}"/>
                </a:ext>
              </a:extLst>
            </p:cNvPr>
            <p:cNvSpPr/>
            <p:nvPr/>
          </p:nvSpPr>
          <p:spPr>
            <a:xfrm>
              <a:off x="1899360" y="317241"/>
              <a:ext cx="174950" cy="195943"/>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D2722072-DDF1-4A97-897B-D3995C767934}"/>
                </a:ext>
              </a:extLst>
            </p:cNvPr>
            <p:cNvSpPr/>
            <p:nvPr/>
          </p:nvSpPr>
          <p:spPr>
            <a:xfrm>
              <a:off x="2112797" y="331236"/>
              <a:ext cx="174950" cy="195943"/>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887BBFB1-FAF3-4537-AE69-5F62C96970D9}"/>
                </a:ext>
              </a:extLst>
            </p:cNvPr>
            <p:cNvSpPr/>
            <p:nvPr/>
          </p:nvSpPr>
          <p:spPr>
            <a:xfrm>
              <a:off x="1811885" y="2351314"/>
              <a:ext cx="174950" cy="195943"/>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xmlns="" id="{BA7B01D2-30C0-491F-AC79-070DDAD24971}"/>
                </a:ext>
              </a:extLst>
            </p:cNvPr>
            <p:cNvSpPr/>
            <p:nvPr/>
          </p:nvSpPr>
          <p:spPr>
            <a:xfrm>
              <a:off x="2039898" y="2351314"/>
              <a:ext cx="174950" cy="195943"/>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xmlns="" id="{A059F3BE-FC1A-4CAB-9A95-9DEE94362A5E}"/>
                </a:ext>
              </a:extLst>
            </p:cNvPr>
            <p:cNvSpPr/>
            <p:nvPr/>
          </p:nvSpPr>
          <p:spPr>
            <a:xfrm>
              <a:off x="3082596" y="1352936"/>
              <a:ext cx="174950" cy="195943"/>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xmlns="" id="{0D2B3D6D-CD86-48F6-9F4C-5432F8A88BFD}"/>
                </a:ext>
              </a:extLst>
            </p:cNvPr>
            <p:cNvSpPr/>
            <p:nvPr/>
          </p:nvSpPr>
          <p:spPr>
            <a:xfrm>
              <a:off x="909732" y="1352936"/>
              <a:ext cx="174950" cy="195943"/>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xmlns="" id="{BC8BCA69-82AF-4BAE-8257-3E7DAA241C79}"/>
                </a:ext>
              </a:extLst>
            </p:cNvPr>
            <p:cNvSpPr txBox="1"/>
            <p:nvPr/>
          </p:nvSpPr>
          <p:spPr>
            <a:xfrm>
              <a:off x="1914619" y="1266241"/>
              <a:ext cx="351069" cy="369332"/>
            </a:xfrm>
            <a:prstGeom prst="rect">
              <a:avLst/>
            </a:prstGeom>
            <a:noFill/>
          </p:spPr>
          <p:txBody>
            <a:bodyPr wrap="square" rtlCol="0">
              <a:spAutoFit/>
            </a:bodyPr>
            <a:lstStyle/>
            <a:p>
              <a:r>
                <a:rPr lang="en-US" dirty="0">
                  <a:solidFill>
                    <a:srgbClr val="0070C0"/>
                  </a:solidFill>
                </a:rPr>
                <a:t>O</a:t>
              </a:r>
            </a:p>
          </p:txBody>
        </p:sp>
      </p:grpSp>
      <p:sp>
        <p:nvSpPr>
          <p:cNvPr id="15" name="TextBox 14">
            <a:extLst>
              <a:ext uri="{FF2B5EF4-FFF2-40B4-BE49-F238E27FC236}">
                <a16:creationId xmlns:a16="http://schemas.microsoft.com/office/drawing/2014/main" xmlns="" id="{3B31F229-8755-4A72-95F0-73D0DCA984F6}"/>
              </a:ext>
            </a:extLst>
          </p:cNvPr>
          <p:cNvSpPr txBox="1"/>
          <p:nvPr/>
        </p:nvSpPr>
        <p:spPr>
          <a:xfrm>
            <a:off x="3799893" y="979715"/>
            <a:ext cx="513183" cy="830997"/>
          </a:xfrm>
          <a:prstGeom prst="rect">
            <a:avLst/>
          </a:prstGeom>
          <a:noFill/>
        </p:spPr>
        <p:txBody>
          <a:bodyPr wrap="square" rtlCol="0">
            <a:spAutoFit/>
          </a:bodyPr>
          <a:lstStyle/>
          <a:p>
            <a:r>
              <a:rPr lang="en-US" sz="4800" dirty="0"/>
              <a:t>+</a:t>
            </a:r>
          </a:p>
        </p:txBody>
      </p:sp>
      <p:grpSp>
        <p:nvGrpSpPr>
          <p:cNvPr id="16" name="Group 15">
            <a:extLst>
              <a:ext uri="{FF2B5EF4-FFF2-40B4-BE49-F238E27FC236}">
                <a16:creationId xmlns:a16="http://schemas.microsoft.com/office/drawing/2014/main" xmlns="" id="{DAA7E70D-9586-494B-AF0E-CC86CDF6A784}"/>
              </a:ext>
            </a:extLst>
          </p:cNvPr>
          <p:cNvGrpSpPr/>
          <p:nvPr/>
        </p:nvGrpSpPr>
        <p:grpSpPr>
          <a:xfrm>
            <a:off x="4464696" y="527179"/>
            <a:ext cx="1819480" cy="1530217"/>
            <a:chOff x="4464696" y="527179"/>
            <a:chExt cx="1819480" cy="1530217"/>
          </a:xfrm>
        </p:grpSpPr>
        <p:grpSp>
          <p:nvGrpSpPr>
            <p:cNvPr id="17" name="Group 16">
              <a:extLst>
                <a:ext uri="{FF2B5EF4-FFF2-40B4-BE49-F238E27FC236}">
                  <a16:creationId xmlns:a16="http://schemas.microsoft.com/office/drawing/2014/main" xmlns="" id="{6B007AE9-B9C1-4D61-BD08-656CD28E14CF}"/>
                </a:ext>
              </a:extLst>
            </p:cNvPr>
            <p:cNvGrpSpPr/>
            <p:nvPr/>
          </p:nvGrpSpPr>
          <p:grpSpPr>
            <a:xfrm>
              <a:off x="4464696" y="527179"/>
              <a:ext cx="1819480" cy="1530217"/>
              <a:chOff x="4464696" y="527179"/>
              <a:chExt cx="1819480" cy="1530217"/>
            </a:xfrm>
          </p:grpSpPr>
          <p:sp>
            <p:nvSpPr>
              <p:cNvPr id="19" name="TextBox 18">
                <a:extLst>
                  <a:ext uri="{FF2B5EF4-FFF2-40B4-BE49-F238E27FC236}">
                    <a16:creationId xmlns:a16="http://schemas.microsoft.com/office/drawing/2014/main" xmlns="" id="{100F9D0E-F02F-4E4D-B7DF-D9E19053159D}"/>
                  </a:ext>
                </a:extLst>
              </p:cNvPr>
              <p:cNvSpPr txBox="1"/>
              <p:nvPr/>
            </p:nvSpPr>
            <p:spPr>
              <a:xfrm>
                <a:off x="4464696" y="1060548"/>
                <a:ext cx="499189" cy="584775"/>
              </a:xfrm>
              <a:prstGeom prst="rect">
                <a:avLst/>
              </a:prstGeom>
              <a:noFill/>
            </p:spPr>
            <p:txBody>
              <a:bodyPr wrap="square" rtlCol="0">
                <a:spAutoFit/>
              </a:bodyPr>
              <a:lstStyle/>
              <a:p>
                <a:r>
                  <a:rPr lang="en-US" sz="3200" dirty="0"/>
                  <a:t>2</a:t>
                </a:r>
              </a:p>
            </p:txBody>
          </p:sp>
          <p:sp>
            <p:nvSpPr>
              <p:cNvPr id="20" name="Oval 19">
                <a:extLst>
                  <a:ext uri="{FF2B5EF4-FFF2-40B4-BE49-F238E27FC236}">
                    <a16:creationId xmlns:a16="http://schemas.microsoft.com/office/drawing/2014/main" xmlns="" id="{07D37872-5052-445D-862D-3316E60A286C}"/>
                  </a:ext>
                </a:extLst>
              </p:cNvPr>
              <p:cNvSpPr/>
              <p:nvPr/>
            </p:nvSpPr>
            <p:spPr>
              <a:xfrm>
                <a:off x="4809939" y="648474"/>
                <a:ext cx="1474237" cy="140892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xmlns="" id="{4F07272B-6447-4903-AC06-C68955847776}"/>
                  </a:ext>
                </a:extLst>
              </p:cNvPr>
              <p:cNvSpPr/>
              <p:nvPr/>
            </p:nvSpPr>
            <p:spPr>
              <a:xfrm>
                <a:off x="5309128" y="1041887"/>
                <a:ext cx="489858" cy="55050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xmlns="" id="{F03C7AD8-B09E-4AF3-9485-A4823D8DA2E8}"/>
                  </a:ext>
                </a:extLst>
              </p:cNvPr>
              <p:cNvSpPr/>
              <p:nvPr/>
            </p:nvSpPr>
            <p:spPr>
              <a:xfrm>
                <a:off x="5466582" y="527179"/>
                <a:ext cx="174950" cy="195943"/>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TextBox 17">
              <a:extLst>
                <a:ext uri="{FF2B5EF4-FFF2-40B4-BE49-F238E27FC236}">
                  <a16:creationId xmlns:a16="http://schemas.microsoft.com/office/drawing/2014/main" xmlns="" id="{258BA260-5636-4702-B19B-818851BB8188}"/>
                </a:ext>
              </a:extLst>
            </p:cNvPr>
            <p:cNvSpPr txBox="1"/>
            <p:nvPr/>
          </p:nvSpPr>
          <p:spPr>
            <a:xfrm>
              <a:off x="5365687" y="1132474"/>
              <a:ext cx="416384" cy="369332"/>
            </a:xfrm>
            <a:prstGeom prst="rect">
              <a:avLst/>
            </a:prstGeom>
            <a:noFill/>
          </p:spPr>
          <p:txBody>
            <a:bodyPr wrap="square" rtlCol="0">
              <a:spAutoFit/>
            </a:bodyPr>
            <a:lstStyle/>
            <a:p>
              <a:r>
                <a:rPr lang="en-US" dirty="0">
                  <a:solidFill>
                    <a:srgbClr val="C00000"/>
                  </a:solidFill>
                </a:rPr>
                <a:t>H</a:t>
              </a:r>
            </a:p>
          </p:txBody>
        </p:sp>
      </p:grpSp>
      <p:sp>
        <p:nvSpPr>
          <p:cNvPr id="23" name="TextBox 22">
            <a:extLst>
              <a:ext uri="{FF2B5EF4-FFF2-40B4-BE49-F238E27FC236}">
                <a16:creationId xmlns:a16="http://schemas.microsoft.com/office/drawing/2014/main" xmlns="" id="{7984E963-F812-48DA-86C1-AC341E1656B0}"/>
              </a:ext>
            </a:extLst>
          </p:cNvPr>
          <p:cNvSpPr txBox="1"/>
          <p:nvPr/>
        </p:nvSpPr>
        <p:spPr>
          <a:xfrm>
            <a:off x="6708134" y="729266"/>
            <a:ext cx="819145" cy="1107996"/>
          </a:xfrm>
          <a:prstGeom prst="rect">
            <a:avLst/>
          </a:prstGeom>
          <a:noFill/>
        </p:spPr>
        <p:txBody>
          <a:bodyPr wrap="square" rtlCol="0">
            <a:spAutoFit/>
          </a:bodyPr>
          <a:lstStyle/>
          <a:p>
            <a:r>
              <a:rPr lang="en-US" sz="6600" dirty="0">
                <a:solidFill>
                  <a:schemeClr val="accent1">
                    <a:lumMod val="75000"/>
                  </a:schemeClr>
                </a:solidFill>
              </a:rPr>
              <a:t>=</a:t>
            </a:r>
          </a:p>
        </p:txBody>
      </p:sp>
      <p:grpSp>
        <p:nvGrpSpPr>
          <p:cNvPr id="24" name="Group 23">
            <a:extLst>
              <a:ext uri="{FF2B5EF4-FFF2-40B4-BE49-F238E27FC236}">
                <a16:creationId xmlns:a16="http://schemas.microsoft.com/office/drawing/2014/main" xmlns="" id="{095C1684-F0A4-449A-BDD2-5A73A7FB66A8}"/>
              </a:ext>
            </a:extLst>
          </p:cNvPr>
          <p:cNvGrpSpPr/>
          <p:nvPr/>
        </p:nvGrpSpPr>
        <p:grpSpPr>
          <a:xfrm>
            <a:off x="7867847" y="295439"/>
            <a:ext cx="3954039" cy="3268856"/>
            <a:chOff x="7867847" y="295438"/>
            <a:chExt cx="4196445" cy="3389803"/>
          </a:xfrm>
        </p:grpSpPr>
        <p:grpSp>
          <p:nvGrpSpPr>
            <p:cNvPr id="25" name="Group 24">
              <a:extLst>
                <a:ext uri="{FF2B5EF4-FFF2-40B4-BE49-F238E27FC236}">
                  <a16:creationId xmlns:a16="http://schemas.microsoft.com/office/drawing/2014/main" xmlns="" id="{15F7DD83-F710-4F53-8069-A98DB015071F}"/>
                </a:ext>
              </a:extLst>
            </p:cNvPr>
            <p:cNvGrpSpPr/>
            <p:nvPr/>
          </p:nvGrpSpPr>
          <p:grpSpPr>
            <a:xfrm>
              <a:off x="7867847" y="295438"/>
              <a:ext cx="4196445" cy="2956280"/>
              <a:chOff x="7867847" y="295438"/>
              <a:chExt cx="4196445" cy="2956280"/>
            </a:xfrm>
          </p:grpSpPr>
          <p:sp>
            <p:nvSpPr>
              <p:cNvPr id="29" name="Oval 28">
                <a:extLst>
                  <a:ext uri="{FF2B5EF4-FFF2-40B4-BE49-F238E27FC236}">
                    <a16:creationId xmlns:a16="http://schemas.microsoft.com/office/drawing/2014/main" xmlns="" id="{F2A2C0AC-6D81-4345-ACB5-9FA343FCF244}"/>
                  </a:ext>
                </a:extLst>
              </p:cNvPr>
              <p:cNvSpPr/>
              <p:nvPr/>
            </p:nvSpPr>
            <p:spPr>
              <a:xfrm>
                <a:off x="9001517" y="295438"/>
                <a:ext cx="2155372" cy="204340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xmlns="" id="{89C38E4F-D0BD-4B47-A837-FF2F4803EE65}"/>
                  </a:ext>
                </a:extLst>
              </p:cNvPr>
              <p:cNvSpPr/>
              <p:nvPr/>
            </p:nvSpPr>
            <p:spPr>
              <a:xfrm>
                <a:off x="9342084" y="612679"/>
                <a:ext cx="1474237" cy="140892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xmlns="" id="{EF652AD4-D509-4B91-B31A-CD5E5BE2294D}"/>
                  </a:ext>
                </a:extLst>
              </p:cNvPr>
              <p:cNvSpPr/>
              <p:nvPr/>
            </p:nvSpPr>
            <p:spPr>
              <a:xfrm>
                <a:off x="9865173" y="998373"/>
                <a:ext cx="489858" cy="55050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xmlns="" id="{24B6026E-5D66-4033-AF88-085022FD57A5}"/>
                  </a:ext>
                </a:extLst>
              </p:cNvPr>
              <p:cNvSpPr/>
              <p:nvPr/>
            </p:nvSpPr>
            <p:spPr>
              <a:xfrm>
                <a:off x="10590055" y="1842796"/>
                <a:ext cx="1474237" cy="140892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xmlns="" id="{1913D305-B499-4599-BA73-7A98C84AD73D}"/>
                  </a:ext>
                </a:extLst>
              </p:cNvPr>
              <p:cNvSpPr/>
              <p:nvPr/>
            </p:nvSpPr>
            <p:spPr>
              <a:xfrm>
                <a:off x="7867847" y="1605481"/>
                <a:ext cx="1474237" cy="140892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xmlns="" id="{A5910F42-1E47-4581-86AA-02EF59BC6768}"/>
                  </a:ext>
                </a:extLst>
              </p:cNvPr>
              <p:cNvSpPr/>
              <p:nvPr/>
            </p:nvSpPr>
            <p:spPr>
              <a:xfrm>
                <a:off x="9195136" y="1876976"/>
                <a:ext cx="72498" cy="97972"/>
              </a:xfrm>
              <a:prstGeom prst="ellips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xmlns="" id="{5E3F1724-F11E-4703-A606-480AE32926B8}"/>
                  </a:ext>
                </a:extLst>
              </p:cNvPr>
              <p:cNvSpPr/>
              <p:nvPr/>
            </p:nvSpPr>
            <p:spPr>
              <a:xfrm>
                <a:off x="9099303" y="1761726"/>
                <a:ext cx="72498" cy="97972"/>
              </a:xfrm>
              <a:prstGeom prst="ellips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xmlns="" id="{DBE363C7-20D7-4953-B679-8CE888B74FB2}"/>
                  </a:ext>
                </a:extLst>
              </p:cNvPr>
              <p:cNvSpPr/>
              <p:nvPr/>
            </p:nvSpPr>
            <p:spPr>
              <a:xfrm>
                <a:off x="10843727" y="1925962"/>
                <a:ext cx="72498" cy="97972"/>
              </a:xfrm>
              <a:prstGeom prst="ellips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xmlns="" id="{E86BB727-1378-460F-9F52-9B0F41065F19}"/>
                  </a:ext>
                </a:extLst>
              </p:cNvPr>
              <p:cNvSpPr/>
              <p:nvPr/>
            </p:nvSpPr>
            <p:spPr>
              <a:xfrm>
                <a:off x="10736048" y="2057399"/>
                <a:ext cx="72498" cy="97972"/>
              </a:xfrm>
              <a:prstGeom prst="ellips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xmlns="" id="{C38D3581-5DDF-4C97-B0C4-36FAD8F5AF36}"/>
                  </a:ext>
                </a:extLst>
              </p:cNvPr>
              <p:cNvSpPr/>
              <p:nvPr/>
            </p:nvSpPr>
            <p:spPr>
              <a:xfrm>
                <a:off x="9560391" y="356087"/>
                <a:ext cx="72498" cy="97972"/>
              </a:xfrm>
              <a:prstGeom prst="ellips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xmlns="" id="{A803B781-F1D5-4A30-A278-F1F80020E000}"/>
                  </a:ext>
                </a:extLst>
              </p:cNvPr>
              <p:cNvSpPr/>
              <p:nvPr/>
            </p:nvSpPr>
            <p:spPr>
              <a:xfrm>
                <a:off x="10999248" y="782962"/>
                <a:ext cx="72498" cy="97972"/>
              </a:xfrm>
              <a:prstGeom prst="ellips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xmlns="" id="{9251F170-85CA-41F7-853F-A212876DC442}"/>
                  </a:ext>
                </a:extLst>
              </p:cNvPr>
              <p:cNvSpPr/>
              <p:nvPr/>
            </p:nvSpPr>
            <p:spPr>
              <a:xfrm>
                <a:off x="11071746" y="930729"/>
                <a:ext cx="72498" cy="97972"/>
              </a:xfrm>
              <a:prstGeom prst="ellips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xmlns="" id="{D176DCEC-5DFC-4DEC-A681-105282574232}"/>
                  </a:ext>
                </a:extLst>
              </p:cNvPr>
              <p:cNvSpPr/>
              <p:nvPr/>
            </p:nvSpPr>
            <p:spPr>
              <a:xfrm>
                <a:off x="9720954" y="295438"/>
                <a:ext cx="72498" cy="97972"/>
              </a:xfrm>
              <a:prstGeom prst="ellips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xmlns="" id="{2765795F-5C81-4E9C-856F-C90CF45451D3}"/>
                  </a:ext>
                </a:extLst>
              </p:cNvPr>
              <p:cNvSpPr/>
              <p:nvPr/>
            </p:nvSpPr>
            <p:spPr>
              <a:xfrm>
                <a:off x="10017787" y="565980"/>
                <a:ext cx="72498" cy="97972"/>
              </a:xfrm>
              <a:prstGeom prst="ellips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xmlns="" id="{73BB1722-2EEF-4B48-B179-9E2C8AB3ABFE}"/>
                  </a:ext>
                </a:extLst>
              </p:cNvPr>
              <p:cNvSpPr/>
              <p:nvPr/>
            </p:nvSpPr>
            <p:spPr>
              <a:xfrm>
                <a:off x="10113995" y="1964001"/>
                <a:ext cx="72498" cy="97972"/>
              </a:xfrm>
              <a:prstGeom prst="ellips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xmlns="" id="{402A9C0B-9ED6-441E-A369-44D89ADA3B12}"/>
                  </a:ext>
                </a:extLst>
              </p:cNvPr>
              <p:cNvSpPr/>
              <p:nvPr/>
            </p:nvSpPr>
            <p:spPr>
              <a:xfrm>
                <a:off x="8384823" y="1974948"/>
                <a:ext cx="489858" cy="55050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xmlns="" id="{1948A497-D5CD-4858-83FA-7B50B5FF701D}"/>
                  </a:ext>
                </a:extLst>
              </p:cNvPr>
              <p:cNvSpPr/>
              <p:nvPr/>
            </p:nvSpPr>
            <p:spPr>
              <a:xfrm>
                <a:off x="11102164" y="2272004"/>
                <a:ext cx="489858" cy="55050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xmlns="" id="{2479C013-CAA1-4D56-9648-9E42880BACF6}"/>
                  </a:ext>
                </a:extLst>
              </p:cNvPr>
              <p:cNvSpPr txBox="1"/>
              <p:nvPr/>
            </p:nvSpPr>
            <p:spPr>
              <a:xfrm>
                <a:off x="8477639" y="2065535"/>
                <a:ext cx="351069" cy="369332"/>
              </a:xfrm>
              <a:prstGeom prst="rect">
                <a:avLst/>
              </a:prstGeom>
              <a:noFill/>
            </p:spPr>
            <p:txBody>
              <a:bodyPr wrap="square" rtlCol="0">
                <a:spAutoFit/>
              </a:bodyPr>
              <a:lstStyle/>
              <a:p>
                <a:r>
                  <a:rPr lang="en-US" dirty="0">
                    <a:solidFill>
                      <a:srgbClr val="FF0000"/>
                    </a:solidFill>
                  </a:rPr>
                  <a:t>H</a:t>
                </a:r>
              </a:p>
            </p:txBody>
          </p:sp>
          <p:sp>
            <p:nvSpPr>
              <p:cNvPr id="47" name="TextBox 46">
                <a:extLst>
                  <a:ext uri="{FF2B5EF4-FFF2-40B4-BE49-F238E27FC236}">
                    <a16:creationId xmlns:a16="http://schemas.microsoft.com/office/drawing/2014/main" xmlns="" id="{DCD73CB9-E007-4E88-B2A2-652106060341}"/>
                  </a:ext>
                </a:extLst>
              </p:cNvPr>
              <p:cNvSpPr txBox="1"/>
              <p:nvPr/>
            </p:nvSpPr>
            <p:spPr>
              <a:xfrm>
                <a:off x="9933986" y="1049646"/>
                <a:ext cx="351069" cy="369332"/>
              </a:xfrm>
              <a:prstGeom prst="rect">
                <a:avLst/>
              </a:prstGeom>
              <a:noFill/>
            </p:spPr>
            <p:txBody>
              <a:bodyPr wrap="square" rtlCol="0">
                <a:spAutoFit/>
              </a:bodyPr>
              <a:lstStyle/>
              <a:p>
                <a:r>
                  <a:rPr lang="en-US" dirty="0">
                    <a:solidFill>
                      <a:srgbClr val="0070C0"/>
                    </a:solidFill>
                  </a:rPr>
                  <a:t>O</a:t>
                </a:r>
              </a:p>
            </p:txBody>
          </p:sp>
          <p:sp>
            <p:nvSpPr>
              <p:cNvPr id="48" name="TextBox 47">
                <a:extLst>
                  <a:ext uri="{FF2B5EF4-FFF2-40B4-BE49-F238E27FC236}">
                    <a16:creationId xmlns:a16="http://schemas.microsoft.com/office/drawing/2014/main" xmlns="" id="{821EE40E-0C28-4D94-BEC0-B0896455DFF2}"/>
                  </a:ext>
                </a:extLst>
              </p:cNvPr>
              <p:cNvSpPr txBox="1"/>
              <p:nvPr/>
            </p:nvSpPr>
            <p:spPr>
              <a:xfrm>
                <a:off x="11184294" y="2351314"/>
                <a:ext cx="351069" cy="369332"/>
              </a:xfrm>
              <a:prstGeom prst="rect">
                <a:avLst/>
              </a:prstGeom>
              <a:noFill/>
            </p:spPr>
            <p:txBody>
              <a:bodyPr wrap="square" rtlCol="0">
                <a:spAutoFit/>
              </a:bodyPr>
              <a:lstStyle/>
              <a:p>
                <a:r>
                  <a:rPr lang="en-US" dirty="0">
                    <a:solidFill>
                      <a:srgbClr val="FF0000"/>
                    </a:solidFill>
                  </a:rPr>
                  <a:t>H</a:t>
                </a:r>
              </a:p>
            </p:txBody>
          </p:sp>
        </p:grpSp>
        <p:sp>
          <p:nvSpPr>
            <p:cNvPr id="26" name="TextBox 25">
              <a:extLst>
                <a:ext uri="{FF2B5EF4-FFF2-40B4-BE49-F238E27FC236}">
                  <a16:creationId xmlns:a16="http://schemas.microsoft.com/office/drawing/2014/main" xmlns="" id="{5BF7FADD-E006-422A-988A-E9659F3DCEE0}"/>
                </a:ext>
              </a:extLst>
            </p:cNvPr>
            <p:cNvSpPr txBox="1"/>
            <p:nvPr/>
          </p:nvSpPr>
          <p:spPr>
            <a:xfrm>
              <a:off x="8828708" y="3162021"/>
              <a:ext cx="1644723" cy="523220"/>
            </a:xfrm>
            <a:prstGeom prst="rect">
              <a:avLst/>
            </a:prstGeom>
            <a:noFill/>
          </p:spPr>
          <p:txBody>
            <a:bodyPr wrap="square" rtlCol="0">
              <a:spAutoFit/>
            </a:bodyPr>
            <a:lstStyle/>
            <a:p>
              <a:pPr algn="ctr"/>
              <a:r>
                <a:rPr lang="en-US" sz="2800" dirty="0" err="1">
                  <a:latin typeface="Nikosh" panose="02000000000000000000" pitchFamily="2" charset="0"/>
                  <a:cs typeface="Nikosh" panose="02000000000000000000" pitchFamily="2" charset="0"/>
                </a:rPr>
                <a:t>পানি</a:t>
              </a:r>
              <a:endParaRPr lang="en-US" sz="2800" dirty="0">
                <a:latin typeface="Nikosh" panose="02000000000000000000" pitchFamily="2" charset="0"/>
                <a:cs typeface="Nikosh" panose="02000000000000000000" pitchFamily="2" charset="0"/>
              </a:endParaRPr>
            </a:p>
          </p:txBody>
        </p:sp>
        <p:sp>
          <p:nvSpPr>
            <p:cNvPr id="27" name="TextBox 26">
              <a:extLst>
                <a:ext uri="{FF2B5EF4-FFF2-40B4-BE49-F238E27FC236}">
                  <a16:creationId xmlns:a16="http://schemas.microsoft.com/office/drawing/2014/main" xmlns="" id="{2C2613EA-FF65-4389-B05D-D36822AB0C89}"/>
                </a:ext>
              </a:extLst>
            </p:cNvPr>
            <p:cNvSpPr txBox="1"/>
            <p:nvPr/>
          </p:nvSpPr>
          <p:spPr>
            <a:xfrm>
              <a:off x="7891081" y="2837560"/>
              <a:ext cx="555353" cy="523220"/>
            </a:xfrm>
            <a:prstGeom prst="rect">
              <a:avLst/>
            </a:prstGeom>
            <a:noFill/>
          </p:spPr>
          <p:txBody>
            <a:bodyPr wrap="square" rtlCol="0">
              <a:spAutoFit/>
            </a:bodyPr>
            <a:lstStyle/>
            <a:p>
              <a:pPr algn="ctr"/>
              <a:r>
                <a:rPr lang="en-US" sz="2800" dirty="0">
                  <a:latin typeface="Nikosh" panose="02000000000000000000" pitchFamily="2" charset="0"/>
                  <a:cs typeface="Nikosh" panose="02000000000000000000" pitchFamily="2" charset="0"/>
                </a:rPr>
                <a:t>+</a:t>
              </a:r>
            </a:p>
          </p:txBody>
        </p:sp>
        <p:sp>
          <p:nvSpPr>
            <p:cNvPr id="28" name="TextBox 27">
              <a:extLst>
                <a:ext uri="{FF2B5EF4-FFF2-40B4-BE49-F238E27FC236}">
                  <a16:creationId xmlns:a16="http://schemas.microsoft.com/office/drawing/2014/main" xmlns="" id="{6B6E330C-2C3A-4595-BA92-431B31FD9D4D}"/>
                </a:ext>
              </a:extLst>
            </p:cNvPr>
            <p:cNvSpPr txBox="1"/>
            <p:nvPr/>
          </p:nvSpPr>
          <p:spPr>
            <a:xfrm>
              <a:off x="11050380" y="3099170"/>
              <a:ext cx="555353" cy="523220"/>
            </a:xfrm>
            <a:prstGeom prst="rect">
              <a:avLst/>
            </a:prstGeom>
            <a:noFill/>
          </p:spPr>
          <p:txBody>
            <a:bodyPr wrap="square" rtlCol="0">
              <a:spAutoFit/>
            </a:bodyPr>
            <a:lstStyle/>
            <a:p>
              <a:pPr algn="ctr"/>
              <a:r>
                <a:rPr lang="en-US" sz="2800" dirty="0">
                  <a:latin typeface="Nikosh" panose="02000000000000000000" pitchFamily="2" charset="0"/>
                  <a:cs typeface="Nikosh" panose="02000000000000000000" pitchFamily="2" charset="0"/>
                </a:rPr>
                <a:t>+</a:t>
              </a:r>
            </a:p>
          </p:txBody>
        </p:sp>
      </p:grpSp>
      <p:sp>
        <p:nvSpPr>
          <p:cNvPr id="74" name="TextBox 73">
            <a:extLst>
              <a:ext uri="{FF2B5EF4-FFF2-40B4-BE49-F238E27FC236}">
                <a16:creationId xmlns:a16="http://schemas.microsoft.com/office/drawing/2014/main" xmlns="" id="{AAFCE317-E9D4-44AF-90C8-4151A51809AD}"/>
              </a:ext>
            </a:extLst>
          </p:cNvPr>
          <p:cNvSpPr txBox="1"/>
          <p:nvPr/>
        </p:nvSpPr>
        <p:spPr>
          <a:xfrm>
            <a:off x="1291997" y="3005072"/>
            <a:ext cx="2209486" cy="523220"/>
          </a:xfrm>
          <a:prstGeom prst="rect">
            <a:avLst/>
          </a:prstGeom>
          <a:noFill/>
        </p:spPr>
        <p:txBody>
          <a:bodyPr wrap="square" rtlCol="0">
            <a:spAutoFit/>
          </a:bodyPr>
          <a:lstStyle/>
          <a:p>
            <a:r>
              <a:rPr lang="en-US" sz="2800" dirty="0" err="1">
                <a:latin typeface="Nikosh" panose="02000000000000000000" pitchFamily="2" charset="0"/>
                <a:cs typeface="Nikosh" panose="02000000000000000000" pitchFamily="2" charset="0"/>
              </a:rPr>
              <a:t>অক্সিজেন</a:t>
            </a:r>
            <a:endParaRPr lang="en-US" sz="2800" dirty="0">
              <a:latin typeface="Nikosh" panose="02000000000000000000" pitchFamily="2" charset="0"/>
              <a:cs typeface="Nikosh" panose="02000000000000000000" pitchFamily="2" charset="0"/>
            </a:endParaRPr>
          </a:p>
        </p:txBody>
      </p:sp>
      <p:sp>
        <p:nvSpPr>
          <p:cNvPr id="75" name="Title 1">
            <a:extLst>
              <a:ext uri="{FF2B5EF4-FFF2-40B4-BE49-F238E27FC236}">
                <a16:creationId xmlns:a16="http://schemas.microsoft.com/office/drawing/2014/main" xmlns="" id="{8B1B14E0-E9C6-49FD-BB47-7BE30410571D}"/>
              </a:ext>
            </a:extLst>
          </p:cNvPr>
          <p:cNvSpPr txBox="1">
            <a:spLocks/>
          </p:cNvSpPr>
          <p:nvPr/>
        </p:nvSpPr>
        <p:spPr>
          <a:xfrm>
            <a:off x="1114159" y="4689459"/>
            <a:ext cx="10275656" cy="903838"/>
          </a:xfrm>
          <a:prstGeom prst="rect">
            <a:avLst/>
          </a:prstGeom>
        </p:spPr>
        <p:txBody>
          <a:bodyPr>
            <a:normAutofit/>
          </a:bodyPr>
          <a:lst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a:lstStyle>
          <a:p>
            <a:r>
              <a:rPr lang="en-US" sz="3600" dirty="0" err="1">
                <a:latin typeface="Nikosh" panose="02000000000000000000" pitchFamily="2" charset="0"/>
                <a:cs typeface="Nikosh" panose="02000000000000000000" pitchFamily="2" charset="0"/>
              </a:rPr>
              <a:t>সমযোজী</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বন্ধন</a:t>
            </a:r>
            <a:r>
              <a:rPr lang="en-US" sz="3600" dirty="0">
                <a:latin typeface="Nikosh" panose="02000000000000000000" pitchFamily="2" charset="0"/>
                <a:cs typeface="Nikosh" panose="02000000000000000000" pitchFamily="2" charset="0"/>
              </a:rPr>
              <a:t> ( </a:t>
            </a:r>
            <a:r>
              <a:rPr lang="en-US" sz="3600" dirty="0" err="1">
                <a:latin typeface="Nikosh" panose="02000000000000000000" pitchFamily="2" charset="0"/>
                <a:cs typeface="Nikosh" panose="02000000000000000000" pitchFamily="2" charset="0"/>
              </a:rPr>
              <a:t>ইলেকট্রন</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শেয়ারের</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মাধ্যমে</a:t>
            </a:r>
            <a:r>
              <a:rPr lang="en-US" sz="3600" dirty="0">
                <a:latin typeface="Nikosh" panose="02000000000000000000" pitchFamily="2" charset="0"/>
                <a:cs typeface="Nikosh" panose="02000000000000000000" pitchFamily="2" charset="0"/>
              </a:rPr>
              <a:t>)</a:t>
            </a:r>
          </a:p>
        </p:txBody>
      </p:sp>
      <p:sp>
        <p:nvSpPr>
          <p:cNvPr id="76" name="TextBox 75">
            <a:extLst>
              <a:ext uri="{FF2B5EF4-FFF2-40B4-BE49-F238E27FC236}">
                <a16:creationId xmlns:a16="http://schemas.microsoft.com/office/drawing/2014/main" xmlns="" id="{68C2E90B-E87B-4D83-B81B-69813CBEB67A}"/>
              </a:ext>
            </a:extLst>
          </p:cNvPr>
          <p:cNvSpPr txBox="1"/>
          <p:nvPr/>
        </p:nvSpPr>
        <p:spPr>
          <a:xfrm>
            <a:off x="4639453" y="2905781"/>
            <a:ext cx="2296606" cy="523220"/>
          </a:xfrm>
          <a:prstGeom prst="rect">
            <a:avLst/>
          </a:prstGeom>
          <a:noFill/>
        </p:spPr>
        <p:txBody>
          <a:bodyPr wrap="square" rtlCol="0">
            <a:spAutoFit/>
          </a:bodyPr>
          <a:lstStyle/>
          <a:p>
            <a:r>
              <a:rPr lang="en-US" sz="2800" dirty="0" err="1">
                <a:latin typeface="Nikosh" panose="02000000000000000000" pitchFamily="2" charset="0"/>
                <a:cs typeface="Nikosh" panose="02000000000000000000" pitchFamily="2" charset="0"/>
              </a:rPr>
              <a:t>হাইড্রোজেন</a:t>
            </a:r>
            <a:endParaRPr lang="en-US" sz="2800" dirty="0">
              <a:latin typeface="Nikosh" panose="02000000000000000000" pitchFamily="2" charset="0"/>
              <a:cs typeface="Nikosh" panose="02000000000000000000" pitchFamily="2" charset="0"/>
            </a:endParaRPr>
          </a:p>
        </p:txBody>
      </p:sp>
    </p:spTree>
    <p:extLst>
      <p:ext uri="{BB962C8B-B14F-4D97-AF65-F5344CB8AC3E}">
        <p14:creationId xmlns:p14="http://schemas.microsoft.com/office/powerpoint/2010/main" val="364244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1000"/>
                                        <p:tgtEl>
                                          <p:spTgt spid="23"/>
                                        </p:tgtEl>
                                      </p:cBhvr>
                                    </p:animEffect>
                                    <p:anim calcmode="lin" valueType="num">
                                      <p:cBhvr>
                                        <p:cTn id="29" dur="1000" fill="hold"/>
                                        <p:tgtEl>
                                          <p:spTgt spid="23"/>
                                        </p:tgtEl>
                                        <p:attrNameLst>
                                          <p:attrName>ppt_x</p:attrName>
                                        </p:attrNameLst>
                                      </p:cBhvr>
                                      <p:tavLst>
                                        <p:tav tm="0">
                                          <p:val>
                                            <p:strVal val="#ppt_x"/>
                                          </p:val>
                                        </p:tav>
                                        <p:tav tm="100000">
                                          <p:val>
                                            <p:strVal val="#ppt_x"/>
                                          </p:val>
                                        </p:tav>
                                      </p:tavLst>
                                    </p:anim>
                                    <p:anim calcmode="lin" valueType="num">
                                      <p:cBhvr>
                                        <p:cTn id="30"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1000"/>
                                        <p:tgtEl>
                                          <p:spTgt spid="24"/>
                                        </p:tgtEl>
                                      </p:cBhvr>
                                    </p:animEffect>
                                    <p:anim calcmode="lin" valueType="num">
                                      <p:cBhvr>
                                        <p:cTn id="36" dur="1000" fill="hold"/>
                                        <p:tgtEl>
                                          <p:spTgt spid="24"/>
                                        </p:tgtEl>
                                        <p:attrNameLst>
                                          <p:attrName>ppt_x</p:attrName>
                                        </p:attrNameLst>
                                      </p:cBhvr>
                                      <p:tavLst>
                                        <p:tav tm="0">
                                          <p:val>
                                            <p:strVal val="#ppt_x"/>
                                          </p:val>
                                        </p:tav>
                                        <p:tav tm="100000">
                                          <p:val>
                                            <p:strVal val="#ppt_x"/>
                                          </p:val>
                                        </p:tav>
                                      </p:tavLst>
                                    </p:anim>
                                    <p:anim calcmode="lin" valueType="num">
                                      <p:cBhvr>
                                        <p:cTn id="37"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74"/>
                                        </p:tgtEl>
                                        <p:attrNameLst>
                                          <p:attrName>style.visibility</p:attrName>
                                        </p:attrNameLst>
                                      </p:cBhvr>
                                      <p:to>
                                        <p:strVal val="visible"/>
                                      </p:to>
                                    </p:set>
                                    <p:anim calcmode="lin" valueType="num">
                                      <p:cBhvr additive="base">
                                        <p:cTn id="42" dur="500" fill="hold"/>
                                        <p:tgtEl>
                                          <p:spTgt spid="74"/>
                                        </p:tgtEl>
                                        <p:attrNameLst>
                                          <p:attrName>ppt_x</p:attrName>
                                        </p:attrNameLst>
                                      </p:cBhvr>
                                      <p:tavLst>
                                        <p:tav tm="0">
                                          <p:val>
                                            <p:strVal val="#ppt_x"/>
                                          </p:val>
                                        </p:tav>
                                        <p:tav tm="100000">
                                          <p:val>
                                            <p:strVal val="#ppt_x"/>
                                          </p:val>
                                        </p:tav>
                                      </p:tavLst>
                                    </p:anim>
                                    <p:anim calcmode="lin" valueType="num">
                                      <p:cBhvr additive="base">
                                        <p:cTn id="43"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75"/>
                                        </p:tgtEl>
                                        <p:attrNameLst>
                                          <p:attrName>style.visibility</p:attrName>
                                        </p:attrNameLst>
                                      </p:cBhvr>
                                      <p:to>
                                        <p:strVal val="visible"/>
                                      </p:to>
                                    </p:set>
                                    <p:animEffect transition="in" filter="fade">
                                      <p:cBhvr>
                                        <p:cTn id="48" dur="1000"/>
                                        <p:tgtEl>
                                          <p:spTgt spid="75"/>
                                        </p:tgtEl>
                                      </p:cBhvr>
                                    </p:animEffect>
                                    <p:anim calcmode="lin" valueType="num">
                                      <p:cBhvr>
                                        <p:cTn id="49" dur="1000" fill="hold"/>
                                        <p:tgtEl>
                                          <p:spTgt spid="75"/>
                                        </p:tgtEl>
                                        <p:attrNameLst>
                                          <p:attrName>ppt_x</p:attrName>
                                        </p:attrNameLst>
                                      </p:cBhvr>
                                      <p:tavLst>
                                        <p:tav tm="0">
                                          <p:val>
                                            <p:strVal val="#ppt_x"/>
                                          </p:val>
                                        </p:tav>
                                        <p:tav tm="100000">
                                          <p:val>
                                            <p:strVal val="#ppt_x"/>
                                          </p:val>
                                        </p:tav>
                                      </p:tavLst>
                                    </p:anim>
                                    <p:anim calcmode="lin" valueType="num">
                                      <p:cBhvr>
                                        <p:cTn id="50" dur="1000" fill="hold"/>
                                        <p:tgtEl>
                                          <p:spTgt spid="75"/>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76"/>
                                        </p:tgtEl>
                                        <p:attrNameLst>
                                          <p:attrName>style.visibility</p:attrName>
                                        </p:attrNameLst>
                                      </p:cBhvr>
                                      <p:to>
                                        <p:strVal val="visible"/>
                                      </p:to>
                                    </p:set>
                                    <p:animEffect transition="in" filter="fade">
                                      <p:cBhvr>
                                        <p:cTn id="55" dur="1000"/>
                                        <p:tgtEl>
                                          <p:spTgt spid="76"/>
                                        </p:tgtEl>
                                      </p:cBhvr>
                                    </p:animEffect>
                                    <p:anim calcmode="lin" valueType="num">
                                      <p:cBhvr>
                                        <p:cTn id="56" dur="1000" fill="hold"/>
                                        <p:tgtEl>
                                          <p:spTgt spid="76"/>
                                        </p:tgtEl>
                                        <p:attrNameLst>
                                          <p:attrName>ppt_x</p:attrName>
                                        </p:attrNameLst>
                                      </p:cBhvr>
                                      <p:tavLst>
                                        <p:tav tm="0">
                                          <p:val>
                                            <p:strVal val="#ppt_x"/>
                                          </p:val>
                                        </p:tav>
                                        <p:tav tm="100000">
                                          <p:val>
                                            <p:strVal val="#ppt_x"/>
                                          </p:val>
                                        </p:tav>
                                      </p:tavLst>
                                    </p:anim>
                                    <p:anim calcmode="lin" valueType="num">
                                      <p:cBhvr>
                                        <p:cTn id="57" dur="1000" fill="hold"/>
                                        <p:tgtEl>
                                          <p:spTgt spid="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3" grpId="0"/>
      <p:bldP spid="74" grpId="0"/>
      <p:bldP spid="75" grpId="0"/>
      <p:bldP spid="7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A0363DE3-8265-4CAB-91B8-A10DA0C3E7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 y="83977"/>
            <a:ext cx="5905500" cy="5926170"/>
          </a:xfrm>
          <a:prstGeom prst="rect">
            <a:avLst/>
          </a:prstGeom>
        </p:spPr>
      </p:pic>
      <p:pic>
        <p:nvPicPr>
          <p:cNvPr id="3" name="Picture 2">
            <a:extLst>
              <a:ext uri="{FF2B5EF4-FFF2-40B4-BE49-F238E27FC236}">
                <a16:creationId xmlns:a16="http://schemas.microsoft.com/office/drawing/2014/main" xmlns="" id="{75493C90-D5C2-4ABA-B69F-37D17DE6D9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9467" y="107921"/>
            <a:ext cx="5600700" cy="5926170"/>
          </a:xfrm>
          <a:prstGeom prst="rect">
            <a:avLst/>
          </a:prstGeom>
        </p:spPr>
      </p:pic>
      <p:sp>
        <p:nvSpPr>
          <p:cNvPr id="4" name="Title 1">
            <a:extLst>
              <a:ext uri="{FF2B5EF4-FFF2-40B4-BE49-F238E27FC236}">
                <a16:creationId xmlns:a16="http://schemas.microsoft.com/office/drawing/2014/main" xmlns="" id="{D77CE801-E444-4330-8B27-B939CA6742DF}"/>
              </a:ext>
            </a:extLst>
          </p:cNvPr>
          <p:cNvSpPr txBox="1">
            <a:spLocks/>
          </p:cNvSpPr>
          <p:nvPr/>
        </p:nvSpPr>
        <p:spPr>
          <a:xfrm>
            <a:off x="4783105" y="6268044"/>
            <a:ext cx="2625790" cy="763876"/>
          </a:xfrm>
          <a:prstGeom prst="rect">
            <a:avLst/>
          </a:prstGeom>
        </p:spPr>
        <p:txBody>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en-US" dirty="0" err="1">
                <a:highlight>
                  <a:srgbClr val="008000"/>
                </a:highlight>
                <a:latin typeface="Nikosh" panose="02000000000000000000" pitchFamily="2" charset="0"/>
                <a:cs typeface="Nikosh" panose="02000000000000000000" pitchFamily="2" charset="0"/>
              </a:rPr>
              <a:t>বিবাহ</a:t>
            </a:r>
            <a:r>
              <a:rPr lang="en-US" dirty="0">
                <a:highlight>
                  <a:srgbClr val="008000"/>
                </a:highlight>
                <a:latin typeface="Nikosh" panose="02000000000000000000" pitchFamily="2" charset="0"/>
                <a:cs typeface="Nikosh" panose="02000000000000000000" pitchFamily="2" charset="0"/>
              </a:rPr>
              <a:t> </a:t>
            </a:r>
            <a:r>
              <a:rPr lang="en-US" dirty="0" err="1">
                <a:highlight>
                  <a:srgbClr val="008000"/>
                </a:highlight>
                <a:latin typeface="Nikosh" panose="02000000000000000000" pitchFamily="2" charset="0"/>
                <a:cs typeface="Nikosh" panose="02000000000000000000" pitchFamily="2" charset="0"/>
              </a:rPr>
              <a:t>বন্ধন</a:t>
            </a:r>
            <a:endParaRPr lang="en-US" dirty="0">
              <a:highlight>
                <a:srgbClr val="008000"/>
              </a:highlight>
              <a:latin typeface="Nikosh" panose="02000000000000000000" pitchFamily="2" charset="0"/>
              <a:cs typeface="Nikosh" panose="02000000000000000000" pitchFamily="2" charset="0"/>
            </a:endParaRPr>
          </a:p>
        </p:txBody>
      </p:sp>
      <p:sp>
        <p:nvSpPr>
          <p:cNvPr id="5" name="TextBox 4"/>
          <p:cNvSpPr txBox="1"/>
          <p:nvPr/>
        </p:nvSpPr>
        <p:spPr>
          <a:xfrm>
            <a:off x="501804" y="6255306"/>
            <a:ext cx="2109873" cy="584775"/>
          </a:xfrm>
          <a:prstGeom prst="rect">
            <a:avLst/>
          </a:prstGeom>
          <a:noFill/>
        </p:spPr>
        <p:txBody>
          <a:bodyPr wrap="none" rtlCol="0">
            <a:spAutoFit/>
          </a:bodyPr>
          <a:lstStyle/>
          <a:p>
            <a:r>
              <a:rPr lang="en-US" sz="3200" dirty="0" err="1" smtClean="0">
                <a:solidFill>
                  <a:srgbClr val="FF0000"/>
                </a:solidFill>
              </a:rPr>
              <a:t>কিসের</a:t>
            </a:r>
            <a:r>
              <a:rPr lang="en-US" sz="3200" dirty="0" smtClean="0">
                <a:solidFill>
                  <a:srgbClr val="FF0000"/>
                </a:solidFill>
              </a:rPr>
              <a:t> </a:t>
            </a:r>
            <a:r>
              <a:rPr lang="en-US" sz="3200" dirty="0" err="1" smtClean="0">
                <a:solidFill>
                  <a:srgbClr val="FF0000"/>
                </a:solidFill>
              </a:rPr>
              <a:t>ছবি</a:t>
            </a:r>
            <a:endParaRPr lang="en-US" sz="3200" dirty="0">
              <a:solidFill>
                <a:srgbClr val="FF0000"/>
              </a:solidFill>
            </a:endParaRPr>
          </a:p>
        </p:txBody>
      </p:sp>
      <p:sp>
        <p:nvSpPr>
          <p:cNvPr id="6" name="TextBox 5"/>
          <p:cNvSpPr txBox="1"/>
          <p:nvPr/>
        </p:nvSpPr>
        <p:spPr>
          <a:xfrm>
            <a:off x="8731404" y="6363027"/>
            <a:ext cx="3047629" cy="461665"/>
          </a:xfrm>
          <a:prstGeom prst="rect">
            <a:avLst/>
          </a:prstGeom>
          <a:noFill/>
        </p:spPr>
        <p:txBody>
          <a:bodyPr wrap="none" rtlCol="0">
            <a:spAutoFit/>
          </a:bodyPr>
          <a:lstStyle/>
          <a:p>
            <a:r>
              <a:rPr lang="en-US" sz="2400" dirty="0" err="1" smtClean="0">
                <a:solidFill>
                  <a:srgbClr val="FF0000"/>
                </a:solidFill>
              </a:rPr>
              <a:t>তোমাদের</a:t>
            </a:r>
            <a:r>
              <a:rPr lang="en-US" sz="2400" dirty="0" smtClean="0">
                <a:solidFill>
                  <a:srgbClr val="FF0000"/>
                </a:solidFill>
              </a:rPr>
              <a:t> </a:t>
            </a:r>
            <a:r>
              <a:rPr lang="en-US" sz="2400" dirty="0" err="1" smtClean="0">
                <a:solidFill>
                  <a:srgbClr val="FF0000"/>
                </a:solidFill>
              </a:rPr>
              <a:t>উত্তর</a:t>
            </a:r>
            <a:r>
              <a:rPr lang="en-US" sz="2400" dirty="0" smtClean="0">
                <a:solidFill>
                  <a:srgbClr val="FF0000"/>
                </a:solidFill>
              </a:rPr>
              <a:t> </a:t>
            </a:r>
            <a:r>
              <a:rPr lang="en-US" sz="2400" dirty="0" err="1" smtClean="0">
                <a:solidFill>
                  <a:srgbClr val="FF0000"/>
                </a:solidFill>
              </a:rPr>
              <a:t>সঠিক</a:t>
            </a:r>
            <a:endParaRPr lang="en-US" sz="2400" dirty="0">
              <a:solidFill>
                <a:srgbClr val="FF0000"/>
              </a:solidFill>
            </a:endParaRPr>
          </a:p>
        </p:txBody>
      </p:sp>
    </p:spTree>
    <p:extLst>
      <p:ext uri="{BB962C8B-B14F-4D97-AF65-F5344CB8AC3E}">
        <p14:creationId xmlns:p14="http://schemas.microsoft.com/office/powerpoint/2010/main" val="4249242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00100" y="365923"/>
            <a:ext cx="10172700" cy="6311791"/>
          </a:xfrm>
          <a:prstGeom prst="rect">
            <a:avLst/>
          </a:prstGeom>
        </p:spPr>
      </p:pic>
    </p:spTree>
    <p:extLst>
      <p:ext uri="{BB962C8B-B14F-4D97-AF65-F5344CB8AC3E}">
        <p14:creationId xmlns:p14="http://schemas.microsoft.com/office/powerpoint/2010/main" val="884431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7670" y="0"/>
            <a:ext cx="11354937" cy="6986528"/>
          </a:xfrm>
          <a:prstGeom prst="rect">
            <a:avLst/>
          </a:prstGeom>
        </p:spPr>
        <p:txBody>
          <a:bodyPr wrap="square">
            <a:spAutoFit/>
          </a:bodyPr>
          <a:lstStyle/>
          <a:p>
            <a:r>
              <a:rPr lang="as-IN" sz="2800" dirty="0" smtClean="0"/>
              <a:t>বৈশিষ্ট্য</a:t>
            </a:r>
            <a:r>
              <a:rPr lang="en-US" sz="2800" dirty="0" smtClean="0"/>
              <a:t> </a:t>
            </a:r>
            <a:r>
              <a:rPr lang="as-IN" sz="2800" dirty="0" smtClean="0"/>
              <a:t>সমূহ</a:t>
            </a:r>
            <a:r>
              <a:rPr lang="en-US" sz="2800" dirty="0" smtClean="0"/>
              <a:t>:</a:t>
            </a:r>
            <a:br>
              <a:rPr lang="en-US" sz="2800" dirty="0" smtClean="0"/>
            </a:br>
            <a:r>
              <a:rPr lang="as-IN" sz="2800" dirty="0" smtClean="0"/>
              <a:t>বৈশিষ্ট্যআয়নিক </a:t>
            </a:r>
            <a:r>
              <a:rPr lang="as-IN" sz="2800" dirty="0"/>
              <a:t>বন্ধন (</a:t>
            </a:r>
            <a:r>
              <a:rPr lang="en-US" sz="2800" dirty="0"/>
              <a:t>Ionic Bond</a:t>
            </a:r>
            <a:r>
              <a:rPr lang="en-US" sz="2800" dirty="0" smtClean="0"/>
              <a:t>):</a:t>
            </a:r>
            <a:r>
              <a:rPr lang="as-IN" sz="2800" dirty="0"/>
              <a:t>গঠন উপাদান ধাতু ও অধাতুর মধ্যে গঠিত হয়</a:t>
            </a:r>
            <a:r>
              <a:rPr lang="as-IN" sz="2800" dirty="0" smtClean="0"/>
              <a:t>।</a:t>
            </a:r>
            <a:r>
              <a:rPr lang="en-US" sz="2800" dirty="0" smtClean="0"/>
              <a:t/>
            </a:r>
            <a:br>
              <a:rPr lang="en-US" sz="2800" dirty="0" smtClean="0"/>
            </a:br>
            <a:r>
              <a:rPr lang="as-IN" sz="2800" dirty="0" smtClean="0"/>
              <a:t>ইলেকট্রনের </a:t>
            </a:r>
            <a:r>
              <a:rPr lang="as-IN" sz="2800" dirty="0"/>
              <a:t>ভূমিকাইলেকট্রন আদান-প্রদান (দান ও গ্রহণ) হয়</a:t>
            </a:r>
            <a:r>
              <a:rPr lang="as-IN" sz="2800" dirty="0" smtClean="0"/>
              <a:t>।</a:t>
            </a:r>
            <a:r>
              <a:rPr lang="en-US" sz="2800" dirty="0" smtClean="0"/>
              <a:t/>
            </a:r>
            <a:br>
              <a:rPr lang="en-US" sz="2800" dirty="0" smtClean="0"/>
            </a:br>
            <a:r>
              <a:rPr lang="as-IN" sz="2800" dirty="0" smtClean="0"/>
              <a:t>সাধারণ </a:t>
            </a:r>
            <a:r>
              <a:rPr lang="as-IN" sz="2800" dirty="0"/>
              <a:t>তাপমাত্রায় গ্যাসীয়, তরল বা নরম কঠিন হয়।গলনাঙ্ক ও স্ফুটনাঙ্কঅনেক বেশি (কারণ স্থির-তড়িৎ আকর্ষণ বল শক্তিশালী</a:t>
            </a:r>
            <a:r>
              <a:rPr lang="as-IN" sz="2800" dirty="0" smtClean="0"/>
              <a:t>)।</a:t>
            </a:r>
            <a:r>
              <a:rPr lang="en-US" sz="2800" dirty="0" smtClean="0"/>
              <a:t/>
            </a:r>
            <a:br>
              <a:rPr lang="en-US" sz="2800" dirty="0" smtClean="0"/>
            </a:br>
            <a:r>
              <a:rPr lang="en-US" sz="2800" dirty="0" err="1" smtClean="0"/>
              <a:t>পা</a:t>
            </a:r>
            <a:r>
              <a:rPr lang="as-IN" sz="2800" dirty="0" smtClean="0"/>
              <a:t>নিতে </a:t>
            </a:r>
            <a:r>
              <a:rPr lang="as-IN" sz="2800" dirty="0"/>
              <a:t>সহজেই দ্রবীভূত হয়, কিন্তু জৈব দ্রাবকে অদ্রবণীয়</a:t>
            </a:r>
            <a:r>
              <a:rPr lang="as-IN" sz="2800" dirty="0" smtClean="0"/>
              <a:t>।</a:t>
            </a:r>
            <a:r>
              <a:rPr lang="en-US" sz="2800" dirty="0" smtClean="0"/>
              <a:t/>
            </a:r>
            <a:br>
              <a:rPr lang="en-US" sz="2800" dirty="0" smtClean="0"/>
            </a:br>
            <a:r>
              <a:rPr lang="as-IN" sz="2800" dirty="0" smtClean="0"/>
              <a:t>জলীয় </a:t>
            </a:r>
            <a:r>
              <a:rPr lang="as-IN" sz="2800" dirty="0"/>
              <a:t>দ্রবণে বিদ্যুৎ পরিবহন করে।</a:t>
            </a:r>
            <a:r>
              <a:rPr lang="en-US" sz="2800" dirty="0" smtClean="0"/>
              <a:t/>
            </a:r>
            <a:br>
              <a:rPr lang="en-US" sz="2800" dirty="0" smtClean="0"/>
            </a:br>
            <a:r>
              <a:rPr lang="en-US" sz="2800" dirty="0" smtClean="0"/>
              <a:t/>
            </a:r>
            <a:br>
              <a:rPr lang="en-US" sz="2800" dirty="0" smtClean="0"/>
            </a:br>
            <a:r>
              <a:rPr lang="as-IN" sz="2800" dirty="0" smtClean="0"/>
              <a:t>সমযোজী </a:t>
            </a:r>
            <a:r>
              <a:rPr lang="as-IN" sz="2800" dirty="0"/>
              <a:t>বন্ধন (</a:t>
            </a:r>
            <a:r>
              <a:rPr lang="en-US" sz="2800" dirty="0"/>
              <a:t>Covalent Bond</a:t>
            </a:r>
            <a:r>
              <a:rPr lang="en-US" sz="2800" dirty="0" smtClean="0"/>
              <a:t>):</a:t>
            </a:r>
            <a:r>
              <a:rPr lang="as-IN" sz="2800" dirty="0" smtClean="0"/>
              <a:t>কেবল </a:t>
            </a:r>
            <a:r>
              <a:rPr lang="as-IN" sz="2800" dirty="0"/>
              <a:t>অধাতু ও অধাতুর মধ্যে গঠিত হয়</a:t>
            </a:r>
            <a:r>
              <a:rPr lang="as-IN" sz="2800" dirty="0" smtClean="0"/>
              <a:t>।</a:t>
            </a:r>
            <a:r>
              <a:rPr lang="en-US" sz="2800" dirty="0" smtClean="0"/>
              <a:t/>
            </a:r>
            <a:br>
              <a:rPr lang="en-US" sz="2800" dirty="0" smtClean="0"/>
            </a:br>
            <a:r>
              <a:rPr lang="as-IN" sz="2800" dirty="0" smtClean="0"/>
              <a:t>ইলেকট্রন শেয়ার করা হয়।</a:t>
            </a:r>
            <a:r>
              <a:rPr lang="en-US" sz="2800" dirty="0" smtClean="0"/>
              <a:t/>
            </a:r>
            <a:br>
              <a:rPr lang="en-US" sz="2800" dirty="0" smtClean="0"/>
            </a:br>
            <a:r>
              <a:rPr lang="as-IN" sz="2800" dirty="0" smtClean="0"/>
              <a:t>ভৌত </a:t>
            </a:r>
            <a:r>
              <a:rPr lang="as-IN" sz="2800" dirty="0"/>
              <a:t>অবস্থাসাধারণ তাপমাত্রায় কঠিন ও দানাদার হয়</a:t>
            </a:r>
            <a:r>
              <a:rPr lang="as-IN" sz="2800" dirty="0" smtClean="0"/>
              <a:t>।</a:t>
            </a:r>
            <a:r>
              <a:rPr lang="en-US" sz="2800" dirty="0" smtClean="0"/>
              <a:t/>
            </a:r>
            <a:br>
              <a:rPr lang="en-US" sz="2800" dirty="0" smtClean="0"/>
            </a:br>
            <a:r>
              <a:rPr lang="as-IN" sz="2800" dirty="0" smtClean="0"/>
              <a:t>তুলনামূলক </a:t>
            </a:r>
            <a:r>
              <a:rPr lang="as-IN" sz="2800" dirty="0"/>
              <a:t>কম (কারণ দুর্বল আন্তঃআণবিক বল থাকে</a:t>
            </a:r>
            <a:r>
              <a:rPr lang="as-IN" sz="2800" dirty="0" smtClean="0"/>
              <a:t>)।</a:t>
            </a:r>
            <a:r>
              <a:rPr lang="en-US" sz="2800" dirty="0" smtClean="0"/>
              <a:t/>
            </a:r>
            <a:br>
              <a:rPr lang="en-US" sz="2800" dirty="0" smtClean="0"/>
            </a:br>
            <a:r>
              <a:rPr lang="as-IN" sz="2800" dirty="0" smtClean="0"/>
              <a:t>পানিতে </a:t>
            </a:r>
            <a:r>
              <a:rPr lang="as-IN" sz="2800" dirty="0"/>
              <a:t>সাধারণত অদ্রবণীয়, তবে জৈব দ্রাবকে (যেমন: অ্যালকোহল, বেঞ্জিন) দ্রবণীয়।বিদ্যুৎ পরিবাহিতাতগলিত বা </a:t>
            </a:r>
            <a:r>
              <a:rPr lang="as-IN" sz="2800" dirty="0" smtClean="0"/>
              <a:t>বিদ্যুৎ </a:t>
            </a:r>
            <a:r>
              <a:rPr lang="as-IN" sz="2800" dirty="0"/>
              <a:t>পরিবহন করে না (ব্যতিক্রম: গ্রাফাইট)।</a:t>
            </a:r>
            <a:endParaRPr lang="en-US" sz="2800" dirty="0"/>
          </a:p>
        </p:txBody>
      </p:sp>
    </p:spTree>
    <p:extLst>
      <p:ext uri="{BB962C8B-B14F-4D97-AF65-F5344CB8AC3E}">
        <p14:creationId xmlns:p14="http://schemas.microsoft.com/office/powerpoint/2010/main" val="1105898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4716" y="892370"/>
            <a:ext cx="12192000" cy="4031873"/>
          </a:xfrm>
          <a:prstGeom prst="rect">
            <a:avLst/>
          </a:prstGeom>
        </p:spPr>
        <p:txBody>
          <a:bodyPr wrap="square">
            <a:spAutoFit/>
          </a:bodyPr>
          <a:lstStyle/>
          <a:p>
            <a:r>
              <a:rPr lang="as-IN" sz="3200" dirty="0"/>
              <a:t>দ্রাব্যতা (</a:t>
            </a:r>
            <a:r>
              <a:rPr lang="en-US" sz="3200" dirty="0"/>
              <a:t>Solubility)</a:t>
            </a:r>
            <a:r>
              <a:rPr lang="as-IN" sz="3200" dirty="0"/>
              <a:t>দ্রাব্যতা হলো কোনো নির্দিষ্ট তাপমাত্রায় নির্দিষ্ট পরিমাণ দ্রাবকে (সাধারণত ১০০ গ্রাম দ্রাবকে) সর্বাধিক যতটুকু দ্রাব দ্রবীভূত হয়ে একটি সম্পৃক্ত দ্রবণ তৈরি করতে পারে, সেই পরিমাণ</a:t>
            </a:r>
            <a:r>
              <a:rPr lang="as-IN" sz="3200" dirty="0" smtClean="0"/>
              <a:t>।</a:t>
            </a:r>
            <a:r>
              <a:rPr lang="en-US" sz="3200" dirty="0" smtClean="0"/>
              <a:t/>
            </a:r>
            <a:br>
              <a:rPr lang="en-US" sz="3200" dirty="0" smtClean="0"/>
            </a:br>
            <a:r>
              <a:rPr lang="as-IN" sz="3200" dirty="0" smtClean="0"/>
              <a:t>উদাহরণ</a:t>
            </a:r>
            <a:r>
              <a:rPr lang="as-IN" sz="3200" dirty="0"/>
              <a:t>: </a:t>
            </a:r>
            <a:r>
              <a:rPr lang="as-IN" sz="3200" dirty="0" smtClean="0"/>
              <a:t>ধর, </a:t>
            </a:r>
            <a:r>
              <a:rPr lang="as-IN" sz="3200" dirty="0"/>
              <a:t>২৫° সেলসিয়াস তাপমাত্রায় ১০০ গ্রাম পানিতে সর্বাধিক ৩৬ গ্রাম খাবার লবণ (</a:t>
            </a:r>
            <a:r>
              <a:rPr lang="en-US" sz="3200" dirty="0" err="1"/>
              <a:t>NaCl</a:t>
            </a:r>
            <a:r>
              <a:rPr lang="en-US" sz="3200" dirty="0"/>
              <a:t>) </a:t>
            </a:r>
            <a:r>
              <a:rPr lang="as-IN" sz="3200" dirty="0"/>
              <a:t>দ্রবীভূত হতে পারে। তাহলে ওই তাপমাত্রায় পানিতে লবণের দ্রাব্যতা হলো ৩৬।বিশেষ দ্রষ্টব্য: দ্রাব্যতা একটি নির্দিষ্ট গাণিতিক সংখ্যা, সাধারণত এর কোনো একক লেখা হয় না (তবে কখনো কখনো গ্রাম/১০০ গ্রাম দ্রাবক হিসেবে প্রকাশ করা হয়)।</a:t>
            </a:r>
            <a:endParaRPr lang="en-US" sz="3200" dirty="0"/>
          </a:p>
        </p:txBody>
      </p:sp>
    </p:spTree>
    <p:extLst>
      <p:ext uri="{BB962C8B-B14F-4D97-AF65-F5344CB8AC3E}">
        <p14:creationId xmlns:p14="http://schemas.microsoft.com/office/powerpoint/2010/main" val="4079278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76279"/>
            <a:ext cx="12192000" cy="4524315"/>
          </a:xfrm>
          <a:prstGeom prst="rect">
            <a:avLst/>
          </a:prstGeom>
        </p:spPr>
        <p:txBody>
          <a:bodyPr wrap="square">
            <a:spAutoFit/>
          </a:bodyPr>
          <a:lstStyle/>
          <a:p>
            <a:r>
              <a:rPr lang="as-IN" sz="3200" dirty="0"/>
              <a:t>দ্রাবণীয়তা (</a:t>
            </a:r>
            <a:r>
              <a:rPr lang="en-US" sz="3200" dirty="0" err="1"/>
              <a:t>Solubleness</a:t>
            </a:r>
            <a:r>
              <a:rPr lang="en-US" sz="3200" dirty="0"/>
              <a:t> / Capability of </a:t>
            </a:r>
            <a:r>
              <a:rPr lang="en-US" sz="3200" dirty="0" smtClean="0"/>
              <a:t>Dissolving)ঃ</a:t>
            </a:r>
            <a:br>
              <a:rPr lang="en-US" sz="3200" dirty="0" smtClean="0"/>
            </a:br>
            <a:r>
              <a:rPr lang="as-IN" sz="3200" dirty="0" smtClean="0"/>
              <a:t>দ্রাবণীয়তা </a:t>
            </a:r>
            <a:r>
              <a:rPr lang="as-IN" sz="3200" dirty="0"/>
              <a:t>হলো কোনো নির্দিষ্ট দ্রাবকে (যেমন পানিতে) কোনো পদার্থের দ্রবীভূত হওয়ার সাধারণ গুণ, সামর্থ্য বা গুণগত ধর্ম</a:t>
            </a:r>
            <a:r>
              <a:rPr lang="as-IN" sz="3200" dirty="0" smtClean="0"/>
              <a:t>।</a:t>
            </a:r>
            <a:r>
              <a:rPr lang="en-US" sz="3200" dirty="0" smtClean="0"/>
              <a:t/>
            </a:r>
            <a:br>
              <a:rPr lang="en-US" sz="3200" dirty="0" smtClean="0"/>
            </a:br>
            <a:r>
              <a:rPr lang="en-US" sz="3200" dirty="0" smtClean="0"/>
              <a:t/>
            </a:r>
            <a:br>
              <a:rPr lang="en-US" sz="3200" dirty="0" smtClean="0"/>
            </a:br>
            <a:r>
              <a:rPr lang="as-IN" sz="3200" dirty="0" smtClean="0"/>
              <a:t> </a:t>
            </a:r>
            <a:r>
              <a:rPr lang="as-IN" sz="3200" dirty="0"/>
              <a:t>উদাহরণ: চিনি বা লবণ পানিতে দ্রবীভূত হতে পারে, তাই এদের পানিতে দ্রাবণীয়তা আছে (এরা দ্রবণীয়)। কিন্তু বালি বা প্লাস্টিক পানিতে দ্রবীভূত হয় না, তাই এদের পানিতে দ্রাবণীয়তা নেই (এরা অদ্রবণীয়)।বিশেষ দ্রষ্টব্য: এটি কোনো নির্দিষ্ট গাণিতিক পরিমাণ নির্দেশ করে না, বরং কোনো পদার্থ দ্রবীভূত হতে পারে কি না (গুণগত অবস্থা) তা বোঝায়</a:t>
            </a:r>
            <a:endParaRPr lang="en-US" sz="3200" dirty="0"/>
          </a:p>
        </p:txBody>
      </p:sp>
    </p:spTree>
    <p:extLst>
      <p:ext uri="{BB962C8B-B14F-4D97-AF65-F5344CB8AC3E}">
        <p14:creationId xmlns:p14="http://schemas.microsoft.com/office/powerpoint/2010/main" val="2392762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6686" y="1364481"/>
            <a:ext cx="11805314" cy="3416320"/>
          </a:xfrm>
          <a:prstGeom prst="rect">
            <a:avLst/>
          </a:prstGeom>
        </p:spPr>
        <p:txBody>
          <a:bodyPr wrap="square">
            <a:spAutoFit/>
          </a:bodyPr>
          <a:lstStyle/>
          <a:p>
            <a:r>
              <a:rPr lang="as-IN" sz="3600" dirty="0"/>
              <a:t>যেসব সমযোজী যৌগে যুক্ত থাকা দুটি পরমাণুর তড়িৎ ঋণাত্মকতার (</a:t>
            </a:r>
            <a:r>
              <a:rPr lang="en-US" sz="3600" dirty="0"/>
              <a:t>electronegativity) </a:t>
            </a:r>
            <a:r>
              <a:rPr lang="as-IN" sz="3600" dirty="0"/>
              <a:t>পার্থক্যের কারণে শেয়ারকৃত ইলেকট্রন জোড় কোনো একটি পরমাণুর দিকে বেশি হেলে থাকে এবং অণুতে আংশিক ধনাত্মক </a:t>
            </a:r>
            <a:r>
              <a:rPr lang="as-IN" sz="3600" dirty="0" smtClean="0"/>
              <a:t>(</a:t>
            </a:r>
            <a:r>
              <a:rPr lang="en-US" sz="3600" dirty="0" smtClean="0"/>
              <a:t>delta+)∂</a:t>
            </a:r>
            <a:r>
              <a:rPr lang="en-US" sz="3600" baseline="30000" dirty="0" smtClean="0"/>
              <a:t>+</a:t>
            </a:r>
            <a:r>
              <a:rPr lang="en-US" sz="3600" dirty="0" smtClean="0"/>
              <a:t> </a:t>
            </a:r>
            <a:r>
              <a:rPr lang="as-IN" sz="3600" dirty="0"/>
              <a:t>ও আংশিক ঋণাত্মক </a:t>
            </a:r>
            <a:r>
              <a:rPr lang="as-IN" sz="3600" dirty="0" smtClean="0"/>
              <a:t>(</a:t>
            </a:r>
            <a:r>
              <a:rPr lang="en-US" sz="3600" dirty="0" smtClean="0"/>
              <a:t>delta -)∂</a:t>
            </a:r>
            <a:r>
              <a:rPr lang="en-US" sz="3600" baseline="30000" dirty="0" smtClean="0"/>
              <a:t>-</a:t>
            </a:r>
            <a:r>
              <a:rPr lang="en-US" sz="3600" dirty="0" smtClean="0"/>
              <a:t> </a:t>
            </a:r>
            <a:r>
              <a:rPr lang="as-IN" sz="3600" dirty="0"/>
              <a:t>চার্জের বা মেরুর (</a:t>
            </a:r>
            <a:r>
              <a:rPr lang="en-US" sz="3600" dirty="0"/>
              <a:t>pole) </a:t>
            </a:r>
            <a:r>
              <a:rPr lang="as-IN" sz="3600" dirty="0"/>
              <a:t>সৃষ্টি হয়, তাদেরকে পোলার সমযোজী যৌগ বলে।</a:t>
            </a:r>
            <a:endParaRPr lang="en-US" sz="3600" dirty="0"/>
          </a:p>
        </p:txBody>
      </p:sp>
    </p:spTree>
    <p:extLst>
      <p:ext uri="{BB962C8B-B14F-4D97-AF65-F5344CB8AC3E}">
        <p14:creationId xmlns:p14="http://schemas.microsoft.com/office/powerpoint/2010/main" val="1781455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0"/>
            <a:ext cx="12192000" cy="6822142"/>
          </a:xfrm>
          <a:prstGeom prst="rect">
            <a:avLst/>
          </a:prstGeom>
        </p:spPr>
      </p:pic>
    </p:spTree>
    <p:extLst>
      <p:ext uri="{BB962C8B-B14F-4D97-AF65-F5344CB8AC3E}">
        <p14:creationId xmlns:p14="http://schemas.microsoft.com/office/powerpoint/2010/main" val="3225558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4759" y="840828"/>
            <a:ext cx="10677525" cy="5262979"/>
          </a:xfrm>
          <a:prstGeom prst="rect">
            <a:avLst/>
          </a:prstGeom>
        </p:spPr>
        <p:txBody>
          <a:bodyPr wrap="square">
            <a:spAutoFit/>
          </a:bodyPr>
          <a:lstStyle/>
          <a:p>
            <a:r>
              <a:rPr lang="as-IN" sz="4000" dirty="0"/>
              <a:t>কীভাবে এটি ঘটে</a:t>
            </a:r>
            <a:r>
              <a:rPr lang="as-IN" sz="4000" dirty="0" smtClean="0"/>
              <a:t>?</a:t>
            </a:r>
            <a:r>
              <a:rPr lang="en-US" sz="4000" dirty="0" smtClean="0"/>
              <a:t/>
            </a:r>
            <a:br>
              <a:rPr lang="en-US" sz="4000" dirty="0" smtClean="0"/>
            </a:br>
            <a:r>
              <a:rPr lang="as-IN" sz="4000" dirty="0" smtClean="0"/>
              <a:t>১</a:t>
            </a:r>
            <a:r>
              <a:rPr lang="as-IN" sz="3200" dirty="0"/>
              <a:t>. ইলেকট্রন শেয়ারিং: সমযোজী বন্ধনে দুটি পরমাণু ইলেকট্রন শেয়ার করে</a:t>
            </a:r>
            <a:r>
              <a:rPr lang="as-IN" sz="3200" dirty="0" smtClean="0"/>
              <a:t>।</a:t>
            </a:r>
            <a:r>
              <a:rPr lang="en-US" sz="3200" dirty="0" smtClean="0"/>
              <a:t/>
            </a:r>
            <a:br>
              <a:rPr lang="en-US" sz="3200" dirty="0" smtClean="0"/>
            </a:br>
            <a:r>
              <a:rPr lang="as-IN" sz="3200" dirty="0" smtClean="0"/>
              <a:t>২</a:t>
            </a:r>
            <a:r>
              <a:rPr lang="as-IN" sz="3200" dirty="0"/>
              <a:t>. তড়িৎ ঋণাত্মকতার প্রভাব: যদি দুটি পরমাণুর মধ্যে একটির ইলেকট্রন নিজের দিকে টানার ক্ষমতা (তড়িৎ ঋণাত্মকতা) বেশি হয়, তবে সে শেয়ারকৃত ইলেকট্রনগুলোকে নিজের দিকে একটু বেশি টেনে নেয়</a:t>
            </a:r>
            <a:r>
              <a:rPr lang="as-IN" sz="3200" dirty="0" smtClean="0"/>
              <a:t>।</a:t>
            </a:r>
            <a:r>
              <a:rPr lang="en-US" sz="3200" dirty="0" smtClean="0"/>
              <a:t/>
            </a:r>
            <a:br>
              <a:rPr lang="en-US" sz="3200" dirty="0" smtClean="0"/>
            </a:br>
            <a:r>
              <a:rPr lang="as-IN" sz="3200" dirty="0" smtClean="0"/>
              <a:t>৩</a:t>
            </a:r>
            <a:r>
              <a:rPr lang="as-IN" sz="3200" dirty="0"/>
              <a:t>. মেরুকরণ (</a:t>
            </a:r>
            <a:r>
              <a:rPr lang="en-US" sz="3200" dirty="0"/>
              <a:t>Polarity): </a:t>
            </a:r>
            <a:r>
              <a:rPr lang="as-IN" sz="3200" dirty="0"/>
              <a:t>ফলে বেশি ক্ষমতাশীল পরমাণুটি আংশিক ঋণাত্মক </a:t>
            </a:r>
            <a:r>
              <a:rPr lang="as-IN" sz="3200" dirty="0" smtClean="0"/>
              <a:t>(</a:t>
            </a:r>
            <a:r>
              <a:rPr lang="en-US" sz="3200" dirty="0" smtClean="0"/>
              <a:t>delta-)∂</a:t>
            </a:r>
            <a:r>
              <a:rPr lang="en-US" sz="3200" baseline="30000" dirty="0" smtClean="0"/>
              <a:t>-</a:t>
            </a:r>
            <a:r>
              <a:rPr lang="en-US" sz="3200" dirty="0" smtClean="0"/>
              <a:t> </a:t>
            </a:r>
            <a:r>
              <a:rPr lang="as-IN" sz="3200" dirty="0"/>
              <a:t>এবং অপর পরমাণুটি আংশিক ধনাত্মক </a:t>
            </a:r>
            <a:r>
              <a:rPr lang="as-IN" sz="3200" dirty="0" smtClean="0"/>
              <a:t>(</a:t>
            </a:r>
            <a:r>
              <a:rPr lang="en-US" sz="3200" dirty="0" smtClean="0"/>
              <a:t>delta+)∂</a:t>
            </a:r>
            <a:r>
              <a:rPr lang="en-US" sz="3200" baseline="30000" dirty="0" smtClean="0"/>
              <a:t>+</a:t>
            </a:r>
            <a:r>
              <a:rPr lang="en-US" sz="3200" dirty="0" smtClean="0"/>
              <a:t> </a:t>
            </a:r>
            <a:r>
              <a:rPr lang="as-IN" sz="3200" dirty="0"/>
              <a:t>হয়ে পড়ে।</a:t>
            </a:r>
            <a:endParaRPr lang="en-US" sz="3200" dirty="0"/>
          </a:p>
        </p:txBody>
      </p:sp>
    </p:spTree>
    <p:extLst>
      <p:ext uri="{BB962C8B-B14F-4D97-AF65-F5344CB8AC3E}">
        <p14:creationId xmlns:p14="http://schemas.microsoft.com/office/powerpoint/2010/main" val="416748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00" y="1756886"/>
            <a:ext cx="10153650" cy="3416320"/>
          </a:xfrm>
          <a:prstGeom prst="rect">
            <a:avLst/>
          </a:prstGeom>
        </p:spPr>
        <p:txBody>
          <a:bodyPr wrap="square">
            <a:spAutoFit/>
          </a:bodyPr>
          <a:lstStyle/>
          <a:p>
            <a:r>
              <a:rPr lang="as-IN" sz="3600" dirty="0"/>
              <a:t>কোনো পদার্থের মধ্য দিয়ে বিদ্যুৎ বা তড়িৎ কত সহজে প্রবাহিত হতে পারে, তার পরিমাপকে বিদ্যুৎ পরিবাহিতা (</a:t>
            </a:r>
            <a:r>
              <a:rPr lang="en-US" sz="3600" dirty="0"/>
              <a:t>Electrical Conductivity) </a:t>
            </a:r>
            <a:r>
              <a:rPr lang="as-IN" sz="3600" dirty="0"/>
              <a:t>বলে।সহজ কথায়, যে পদার্থের ভেতর দিয়ে বিদ্যুৎ যত সহজে চলাচল করতে পারে, তার বিদ্যুৎ পরিবাহিতা তত বেশি।</a:t>
            </a:r>
            <a:endParaRPr lang="en-US" sz="3600" dirty="0"/>
          </a:p>
        </p:txBody>
      </p:sp>
    </p:spTree>
    <p:extLst>
      <p:ext uri="{BB962C8B-B14F-4D97-AF65-F5344CB8AC3E}">
        <p14:creationId xmlns:p14="http://schemas.microsoft.com/office/powerpoint/2010/main" val="3082963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90575" y="1929110"/>
            <a:ext cx="10334625" cy="2308324"/>
          </a:xfrm>
          <a:prstGeom prst="rect">
            <a:avLst/>
          </a:prstGeom>
        </p:spPr>
        <p:txBody>
          <a:bodyPr wrap="square">
            <a:spAutoFit/>
          </a:bodyPr>
          <a:lstStyle/>
          <a:p>
            <a:r>
              <a:rPr lang="as-IN" sz="3600" dirty="0"/>
              <a:t>ধাতুর বিদ্যুৎ পরিবাহিতা হলো ধাতুর মধ্য দিয়ে সহজে বিদ্যুৎ বা ইলেকট্রন প্রবাহিত হওয়ার ক্ষমতা। প্রায় সব ধাতুই বিদ্যুতের সুপরিবাহী (</a:t>
            </a:r>
            <a:r>
              <a:rPr lang="en-US" sz="3600" dirty="0"/>
              <a:t>Good Conductors of Electricity)।</a:t>
            </a:r>
          </a:p>
        </p:txBody>
      </p:sp>
    </p:spTree>
    <p:extLst>
      <p:ext uri="{BB962C8B-B14F-4D97-AF65-F5344CB8AC3E}">
        <p14:creationId xmlns:p14="http://schemas.microsoft.com/office/powerpoint/2010/main" val="2970786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2475" y="1937861"/>
            <a:ext cx="10496550" cy="2862322"/>
          </a:xfrm>
          <a:prstGeom prst="rect">
            <a:avLst/>
          </a:prstGeom>
        </p:spPr>
        <p:txBody>
          <a:bodyPr wrap="square">
            <a:spAutoFit/>
          </a:bodyPr>
          <a:lstStyle/>
          <a:p>
            <a:r>
              <a:rPr lang="en-US" sz="3600" dirty="0" err="1" smtClean="0"/>
              <a:t>ধা</a:t>
            </a:r>
            <a:r>
              <a:rPr lang="as-IN" sz="3600" dirty="0" smtClean="0"/>
              <a:t>তুর </a:t>
            </a:r>
            <a:r>
              <a:rPr lang="as-IN" sz="3600" dirty="0"/>
              <a:t>তাপ পরিবাহিতা (</a:t>
            </a:r>
            <a:r>
              <a:rPr lang="en-US" sz="3600" dirty="0"/>
              <a:t>Thermal Conductivity) </a:t>
            </a:r>
            <a:r>
              <a:rPr lang="as-IN" sz="3600" dirty="0"/>
              <a:t>বলতে বোঝায় একটি ধাতুর মধ্য দিয়ে কতটা দ্রুত এবং সহজে তাপ এক স্থান থেকে অন্য স্থানে সঞ্চালিত হতে পারে।সহজ কথায়, ধাতুর এক প্রান্ত গরম করলে অপর প্রান্ত কত দ্রুত গরম হয়, সেটাই তার তাপ পরিবাহিতা।</a:t>
            </a:r>
            <a:endParaRPr lang="en-US" sz="3600" dirty="0"/>
          </a:p>
        </p:txBody>
      </p:sp>
    </p:spTree>
    <p:extLst>
      <p:ext uri="{BB962C8B-B14F-4D97-AF65-F5344CB8AC3E}">
        <p14:creationId xmlns:p14="http://schemas.microsoft.com/office/powerpoint/2010/main" val="3407254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5C51D0-EA30-49DA-85C1-E66DE38480CD}"/>
              </a:ext>
            </a:extLst>
          </p:cNvPr>
          <p:cNvSpPr txBox="1">
            <a:spLocks/>
          </p:cNvSpPr>
          <p:nvPr/>
        </p:nvSpPr>
        <p:spPr>
          <a:xfrm>
            <a:off x="568712" y="980945"/>
            <a:ext cx="9322420" cy="1314385"/>
          </a:xfrm>
          <a:prstGeom prst="rect">
            <a:avLst/>
          </a:prstGeom>
          <a:effectLst>
            <a:innerShdw blurRad="63500" dist="50800" dir="13500000">
              <a:prstClr val="black">
                <a:alpha val="50000"/>
              </a:prstClr>
            </a:innerShdw>
          </a:effectLst>
        </p:spPr>
        <p:style>
          <a:lnRef idx="3">
            <a:schemeClr val="lt1"/>
          </a:lnRef>
          <a:fillRef idx="1">
            <a:schemeClr val="accent5"/>
          </a:fillRef>
          <a:effectRef idx="1">
            <a:schemeClr val="accent5"/>
          </a:effectRef>
          <a:fontRef idx="minor">
            <a:schemeClr val="lt1"/>
          </a:fontRef>
        </p:style>
        <p:txBody>
          <a:bodyPr>
            <a:no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600" dirty="0" err="1" smtClean="0">
                <a:ln w="0"/>
                <a:solidFill>
                  <a:schemeClr val="tx1"/>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rPr>
              <a:t>আজ</a:t>
            </a:r>
            <a:r>
              <a:rPr lang="en-US" sz="3600" dirty="0" smtClean="0">
                <a:ln w="0"/>
                <a:solidFill>
                  <a:schemeClr val="tx1"/>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rPr>
              <a:t> </a:t>
            </a:r>
            <a:r>
              <a:rPr lang="en-US" sz="3600" dirty="0" err="1" smtClean="0">
                <a:ln w="0"/>
                <a:solidFill>
                  <a:schemeClr val="tx1"/>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rPr>
              <a:t>আমরা</a:t>
            </a:r>
            <a:r>
              <a:rPr lang="en-US" sz="3600" dirty="0" smtClean="0">
                <a:ln w="0"/>
                <a:solidFill>
                  <a:schemeClr val="tx1"/>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rPr>
              <a:t> </a:t>
            </a:r>
            <a:r>
              <a:rPr lang="en-US" sz="3600" dirty="0" err="1" smtClean="0">
                <a:ln w="0"/>
                <a:solidFill>
                  <a:schemeClr val="tx1"/>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rPr>
              <a:t>যা</a:t>
            </a:r>
            <a:r>
              <a:rPr lang="en-US" sz="3600" dirty="0" smtClean="0">
                <a:ln w="0"/>
                <a:solidFill>
                  <a:schemeClr val="tx1"/>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rPr>
              <a:t> </a:t>
            </a:r>
            <a:r>
              <a:rPr lang="en-US" sz="3600" dirty="0" err="1" smtClean="0">
                <a:ln w="0"/>
                <a:solidFill>
                  <a:schemeClr val="tx1"/>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rPr>
              <a:t>নিয়ে</a:t>
            </a:r>
            <a:r>
              <a:rPr lang="en-US" sz="3600" dirty="0" smtClean="0">
                <a:ln w="0"/>
                <a:solidFill>
                  <a:schemeClr val="tx1"/>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rPr>
              <a:t> </a:t>
            </a:r>
            <a:r>
              <a:rPr lang="en-US" sz="3600" dirty="0" err="1" smtClean="0">
                <a:ln w="0"/>
                <a:solidFill>
                  <a:schemeClr val="tx1"/>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rPr>
              <a:t>আলোচনা</a:t>
            </a:r>
            <a:r>
              <a:rPr lang="en-US" sz="3600" dirty="0" smtClean="0">
                <a:ln w="0"/>
                <a:solidFill>
                  <a:schemeClr val="tx1"/>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rPr>
              <a:t> </a:t>
            </a:r>
            <a:r>
              <a:rPr lang="en-US" sz="3600" dirty="0" err="1" smtClean="0">
                <a:ln w="0"/>
                <a:solidFill>
                  <a:schemeClr val="tx1"/>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rPr>
              <a:t>করবো</a:t>
            </a:r>
            <a:r>
              <a:rPr lang="en-US" sz="3600" dirty="0" smtClean="0">
                <a:ln w="0"/>
                <a:solidFill>
                  <a:schemeClr val="tx1"/>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rPr>
              <a:t> </a:t>
            </a:r>
            <a:r>
              <a:rPr lang="en-US" sz="3600" dirty="0" err="1" smtClean="0">
                <a:ln w="0"/>
                <a:solidFill>
                  <a:schemeClr val="tx1"/>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rPr>
              <a:t>তা</a:t>
            </a:r>
            <a:r>
              <a:rPr lang="en-US" sz="3600" dirty="0" smtClean="0">
                <a:ln w="0"/>
                <a:solidFill>
                  <a:schemeClr val="tx1"/>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rPr>
              <a:t> </a:t>
            </a:r>
            <a:r>
              <a:rPr lang="en-US" sz="3600" dirty="0" err="1" smtClean="0">
                <a:ln w="0"/>
                <a:solidFill>
                  <a:schemeClr val="tx1"/>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rPr>
              <a:t>হলো</a:t>
            </a:r>
            <a:r>
              <a:rPr lang="en-US" sz="3600" dirty="0" smtClean="0">
                <a:ln w="0"/>
                <a:solidFill>
                  <a:schemeClr val="tx1"/>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rPr>
              <a:t> </a:t>
            </a:r>
            <a:endParaRPr lang="en-US" sz="3600" dirty="0">
              <a:ln w="0"/>
              <a:solidFill>
                <a:schemeClr val="tx1"/>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endParaRPr>
          </a:p>
        </p:txBody>
      </p:sp>
      <p:sp>
        <p:nvSpPr>
          <p:cNvPr id="3" name="TextBox 2">
            <a:extLst>
              <a:ext uri="{FF2B5EF4-FFF2-40B4-BE49-F238E27FC236}">
                <a16:creationId xmlns:a16="http://schemas.microsoft.com/office/drawing/2014/main" xmlns="" id="{4C62B8CC-5749-4C01-BD8C-A8C101D5A8CC}"/>
              </a:ext>
            </a:extLst>
          </p:cNvPr>
          <p:cNvSpPr txBox="1"/>
          <p:nvPr/>
        </p:nvSpPr>
        <p:spPr>
          <a:xfrm>
            <a:off x="1682620" y="3069770"/>
            <a:ext cx="8696130" cy="1323439"/>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8000" dirty="0" err="1">
                <a:highlight>
                  <a:srgbClr val="00FFFF"/>
                </a:highlight>
                <a:latin typeface="Nikosh" panose="02000000000000000000" pitchFamily="2" charset="0"/>
                <a:cs typeface="Nikosh" panose="02000000000000000000" pitchFamily="2" charset="0"/>
              </a:rPr>
              <a:t>রাসায়নিক</a:t>
            </a:r>
            <a:r>
              <a:rPr lang="en-US" sz="8000" dirty="0">
                <a:highlight>
                  <a:srgbClr val="00FFFF"/>
                </a:highlight>
                <a:latin typeface="Nikosh" panose="02000000000000000000" pitchFamily="2" charset="0"/>
                <a:cs typeface="Nikosh" panose="02000000000000000000" pitchFamily="2" charset="0"/>
              </a:rPr>
              <a:t> </a:t>
            </a:r>
            <a:r>
              <a:rPr lang="en-US" sz="8000" dirty="0" err="1">
                <a:highlight>
                  <a:srgbClr val="00FFFF"/>
                </a:highlight>
                <a:latin typeface="Nikosh" panose="02000000000000000000" pitchFamily="2" charset="0"/>
                <a:cs typeface="Nikosh" panose="02000000000000000000" pitchFamily="2" charset="0"/>
              </a:rPr>
              <a:t>বন্ধন</a:t>
            </a:r>
            <a:endParaRPr lang="en-US" sz="8000" dirty="0">
              <a:highlight>
                <a:srgbClr val="00FFFF"/>
              </a:highlight>
              <a:latin typeface="Nikosh" panose="02000000000000000000" pitchFamily="2" charset="0"/>
              <a:cs typeface="Nikosh" panose="02000000000000000000" pitchFamily="2" charset="0"/>
            </a:endParaRPr>
          </a:p>
        </p:txBody>
      </p:sp>
    </p:spTree>
    <p:extLst>
      <p:ext uri="{BB962C8B-B14F-4D97-AF65-F5344CB8AC3E}">
        <p14:creationId xmlns:p14="http://schemas.microsoft.com/office/powerpoint/2010/main" val="2305618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B27087-EFA9-4A2C-853B-18E910FCBF8A}"/>
              </a:ext>
            </a:extLst>
          </p:cNvPr>
          <p:cNvSpPr txBox="1">
            <a:spLocks/>
          </p:cNvSpPr>
          <p:nvPr/>
        </p:nvSpPr>
        <p:spPr>
          <a:xfrm>
            <a:off x="3435899" y="1257802"/>
            <a:ext cx="4711814" cy="1211748"/>
          </a:xfrm>
          <a:prstGeom prst="rect">
            <a:avLst/>
          </a:prstGeom>
        </p:spPr>
        <p:txBody>
          <a:bodyP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sz="5400" dirty="0" err="1">
                <a:latin typeface="Nikosh" panose="02000000000000000000" pitchFamily="2" charset="0"/>
                <a:cs typeface="Nikosh" panose="02000000000000000000" pitchFamily="2" charset="0"/>
              </a:rPr>
              <a:t>একক</a:t>
            </a:r>
            <a:r>
              <a:rPr lang="en-US" sz="5400" dirty="0">
                <a:latin typeface="Nikosh" panose="02000000000000000000" pitchFamily="2" charset="0"/>
                <a:cs typeface="Nikosh" panose="02000000000000000000" pitchFamily="2" charset="0"/>
              </a:rPr>
              <a:t> </a:t>
            </a:r>
            <a:r>
              <a:rPr lang="en-US" sz="5400" dirty="0" err="1">
                <a:latin typeface="Nikosh" panose="02000000000000000000" pitchFamily="2" charset="0"/>
                <a:cs typeface="Nikosh" panose="02000000000000000000" pitchFamily="2" charset="0"/>
              </a:rPr>
              <a:t>কাজ</a:t>
            </a:r>
            <a:r>
              <a:rPr lang="en-US" sz="5400" dirty="0">
                <a:latin typeface="Nikosh" panose="02000000000000000000" pitchFamily="2" charset="0"/>
                <a:cs typeface="Nikosh" panose="02000000000000000000" pitchFamily="2" charset="0"/>
              </a:rPr>
              <a:t>:</a:t>
            </a:r>
          </a:p>
        </p:txBody>
      </p:sp>
      <p:sp>
        <p:nvSpPr>
          <p:cNvPr id="3" name="TextBox 2">
            <a:extLst>
              <a:ext uri="{FF2B5EF4-FFF2-40B4-BE49-F238E27FC236}">
                <a16:creationId xmlns:a16="http://schemas.microsoft.com/office/drawing/2014/main" xmlns="" id="{6A75141B-AD66-4161-846C-E85794FEE9E4}"/>
              </a:ext>
            </a:extLst>
          </p:cNvPr>
          <p:cNvSpPr txBox="1"/>
          <p:nvPr/>
        </p:nvSpPr>
        <p:spPr>
          <a:xfrm>
            <a:off x="1938434" y="3429000"/>
            <a:ext cx="7956193" cy="923330"/>
          </a:xfrm>
          <a:prstGeom prst="rect">
            <a:avLst/>
          </a:prstGeom>
          <a:noFill/>
        </p:spPr>
        <p:txBody>
          <a:bodyPr wrap="square" rtlCol="0">
            <a:spAutoFit/>
          </a:bodyPr>
          <a:lstStyle/>
          <a:p>
            <a:r>
              <a:rPr lang="en-US" sz="5400" dirty="0" err="1">
                <a:latin typeface="Nikosh" panose="02000000000000000000" pitchFamily="2" charset="0"/>
                <a:cs typeface="Nikosh" panose="02000000000000000000" pitchFamily="2" charset="0"/>
              </a:rPr>
              <a:t>বন্ধন</a:t>
            </a:r>
            <a:r>
              <a:rPr lang="en-US" sz="5400" dirty="0">
                <a:latin typeface="Nikosh" panose="02000000000000000000" pitchFamily="2" charset="0"/>
                <a:cs typeface="Nikosh" panose="02000000000000000000" pitchFamily="2" charset="0"/>
              </a:rPr>
              <a:t> </a:t>
            </a:r>
            <a:r>
              <a:rPr lang="en-US" sz="5400" dirty="0" err="1">
                <a:latin typeface="Nikosh" panose="02000000000000000000" pitchFamily="2" charset="0"/>
                <a:cs typeface="Nikosh" panose="02000000000000000000" pitchFamily="2" charset="0"/>
              </a:rPr>
              <a:t>শক্তি</a:t>
            </a:r>
            <a:r>
              <a:rPr lang="en-US" sz="5400" dirty="0">
                <a:latin typeface="Nikosh" panose="02000000000000000000" pitchFamily="2" charset="0"/>
                <a:cs typeface="Nikosh" panose="02000000000000000000" pitchFamily="2" charset="0"/>
              </a:rPr>
              <a:t> </a:t>
            </a:r>
            <a:r>
              <a:rPr lang="en-US" sz="5400" dirty="0" err="1">
                <a:latin typeface="Nikosh" panose="02000000000000000000" pitchFamily="2" charset="0"/>
                <a:cs typeface="Nikosh" panose="02000000000000000000" pitchFamily="2" charset="0"/>
              </a:rPr>
              <a:t>কাকে</a:t>
            </a:r>
            <a:r>
              <a:rPr lang="en-US" sz="5400" dirty="0">
                <a:latin typeface="Nikosh" panose="02000000000000000000" pitchFamily="2" charset="0"/>
                <a:cs typeface="Nikosh" panose="02000000000000000000" pitchFamily="2" charset="0"/>
              </a:rPr>
              <a:t> </a:t>
            </a:r>
            <a:r>
              <a:rPr lang="en-US" sz="5400" dirty="0" err="1">
                <a:latin typeface="Nikosh" panose="02000000000000000000" pitchFamily="2" charset="0"/>
                <a:cs typeface="Nikosh" panose="02000000000000000000" pitchFamily="2" charset="0"/>
              </a:rPr>
              <a:t>বলে</a:t>
            </a:r>
            <a:r>
              <a:rPr lang="en-US" sz="5400" dirty="0">
                <a:latin typeface="Nikosh" panose="02000000000000000000" pitchFamily="2" charset="0"/>
                <a:cs typeface="Nikosh" panose="02000000000000000000" pitchFamily="2" charset="0"/>
              </a:rPr>
              <a:t>?</a:t>
            </a:r>
          </a:p>
        </p:txBody>
      </p:sp>
    </p:spTree>
    <p:extLst>
      <p:ext uri="{BB962C8B-B14F-4D97-AF65-F5344CB8AC3E}">
        <p14:creationId xmlns:p14="http://schemas.microsoft.com/office/powerpoint/2010/main" val="2294226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xmlns="" id="{791EA0A0-ACA1-433A-9F2F-CDF633A96C38}"/>
              </a:ext>
            </a:extLst>
          </p:cNvPr>
          <p:cNvSpPr txBox="1">
            <a:spLocks/>
          </p:cNvSpPr>
          <p:nvPr/>
        </p:nvSpPr>
        <p:spPr>
          <a:xfrm>
            <a:off x="4865137" y="1585588"/>
            <a:ext cx="3896726" cy="709743"/>
          </a:xfrm>
          <a:prstGeom prst="rect">
            <a:avLst/>
          </a:prstGeom>
        </p:spPr>
        <p:style>
          <a:lnRef idx="0">
            <a:schemeClr val="accent1"/>
          </a:lnRef>
          <a:fillRef idx="3">
            <a:schemeClr val="accent1"/>
          </a:fillRef>
          <a:effectRef idx="3">
            <a:schemeClr val="accent1"/>
          </a:effectRef>
          <a:fontRef idx="minor">
            <a:schemeClr val="lt1"/>
          </a:fontRef>
        </p:style>
        <p:txBody>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r>
              <a:rPr lang="en-US" sz="4400" dirty="0" err="1">
                <a:latin typeface="Nikosh" panose="02000000000000000000" pitchFamily="2" charset="0"/>
                <a:cs typeface="Nikosh" panose="02000000000000000000" pitchFamily="2" charset="0"/>
              </a:rPr>
              <a:t>জোড়ায়</a:t>
            </a:r>
            <a:r>
              <a:rPr lang="en-US" sz="4400" dirty="0">
                <a:latin typeface="Nikosh" panose="02000000000000000000" pitchFamily="2" charset="0"/>
                <a:cs typeface="Nikosh" panose="02000000000000000000" pitchFamily="2" charset="0"/>
              </a:rPr>
              <a:t> </a:t>
            </a:r>
            <a:r>
              <a:rPr lang="en-US" sz="4400" dirty="0" err="1">
                <a:latin typeface="Nikosh" panose="02000000000000000000" pitchFamily="2" charset="0"/>
                <a:cs typeface="Nikosh" panose="02000000000000000000" pitchFamily="2" charset="0"/>
              </a:rPr>
              <a:t>কাজ</a:t>
            </a:r>
            <a:endParaRPr lang="en-US" sz="4400" dirty="0"/>
          </a:p>
        </p:txBody>
      </p:sp>
      <p:sp>
        <p:nvSpPr>
          <p:cNvPr id="16" name="TextBox 15">
            <a:extLst>
              <a:ext uri="{FF2B5EF4-FFF2-40B4-BE49-F238E27FC236}">
                <a16:creationId xmlns:a16="http://schemas.microsoft.com/office/drawing/2014/main" xmlns="" id="{E7F368AD-F557-448E-B497-677001752796}"/>
              </a:ext>
            </a:extLst>
          </p:cNvPr>
          <p:cNvSpPr txBox="1"/>
          <p:nvPr/>
        </p:nvSpPr>
        <p:spPr>
          <a:xfrm>
            <a:off x="1959428" y="3928188"/>
            <a:ext cx="9635671" cy="172354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sz="4400" dirty="0" err="1">
                <a:latin typeface="Nikosh" panose="02000000000000000000" pitchFamily="2" charset="0"/>
                <a:cs typeface="Nikosh" panose="02000000000000000000" pitchFamily="2" charset="0"/>
              </a:rPr>
              <a:t>আয়নিক</a:t>
            </a:r>
            <a:r>
              <a:rPr lang="en-US" sz="4400" dirty="0">
                <a:latin typeface="Nikosh" panose="02000000000000000000" pitchFamily="2" charset="0"/>
                <a:cs typeface="Nikosh" panose="02000000000000000000" pitchFamily="2" charset="0"/>
              </a:rPr>
              <a:t> ও </a:t>
            </a:r>
            <a:r>
              <a:rPr lang="en-US" sz="4400" dirty="0" err="1">
                <a:latin typeface="Nikosh" panose="02000000000000000000" pitchFamily="2" charset="0"/>
                <a:cs typeface="Nikosh" panose="02000000000000000000" pitchFamily="2" charset="0"/>
              </a:rPr>
              <a:t>সমযোজী</a:t>
            </a:r>
            <a:r>
              <a:rPr lang="en-US" sz="4400" dirty="0">
                <a:latin typeface="Nikosh" panose="02000000000000000000" pitchFamily="2" charset="0"/>
                <a:cs typeface="Nikosh" panose="02000000000000000000" pitchFamily="2" charset="0"/>
              </a:rPr>
              <a:t> </a:t>
            </a:r>
            <a:r>
              <a:rPr lang="en-US" sz="4400" dirty="0" err="1">
                <a:latin typeface="Nikosh" panose="02000000000000000000" pitchFamily="2" charset="0"/>
                <a:cs typeface="Nikosh" panose="02000000000000000000" pitchFamily="2" charset="0"/>
              </a:rPr>
              <a:t>বন্ধনের</a:t>
            </a:r>
            <a:r>
              <a:rPr lang="en-US" sz="4400" dirty="0">
                <a:latin typeface="Nikosh" panose="02000000000000000000" pitchFamily="2" charset="0"/>
                <a:cs typeface="Nikosh" panose="02000000000000000000" pitchFamily="2" charset="0"/>
              </a:rPr>
              <a:t> </a:t>
            </a:r>
            <a:r>
              <a:rPr lang="en-US" sz="4400" dirty="0" err="1">
                <a:latin typeface="Nikosh" panose="02000000000000000000" pitchFamily="2" charset="0"/>
                <a:cs typeface="Nikosh" panose="02000000000000000000" pitchFamily="2" charset="0"/>
              </a:rPr>
              <a:t>পার্থক্য</a:t>
            </a:r>
            <a:r>
              <a:rPr lang="en-US" sz="4400" dirty="0">
                <a:latin typeface="Nikosh" panose="02000000000000000000" pitchFamily="2" charset="0"/>
                <a:cs typeface="Nikosh" panose="02000000000000000000" pitchFamily="2" charset="0"/>
              </a:rPr>
              <a:t> </a:t>
            </a:r>
            <a:r>
              <a:rPr lang="en-US" sz="4400" dirty="0" err="1">
                <a:latin typeface="Nikosh" panose="02000000000000000000" pitchFamily="2" charset="0"/>
                <a:cs typeface="Nikosh" panose="02000000000000000000" pitchFamily="2" charset="0"/>
              </a:rPr>
              <a:t>নিরুপন</a:t>
            </a:r>
            <a:r>
              <a:rPr lang="en-US" sz="4400" dirty="0">
                <a:latin typeface="Nikosh" panose="02000000000000000000" pitchFamily="2" charset="0"/>
                <a:cs typeface="Nikosh" panose="02000000000000000000" pitchFamily="2" charset="0"/>
              </a:rPr>
              <a:t> </a:t>
            </a:r>
            <a:r>
              <a:rPr lang="en-US" sz="4400" dirty="0" err="1" smtClean="0">
                <a:latin typeface="Nikosh" panose="02000000000000000000" pitchFamily="2" charset="0"/>
                <a:cs typeface="Nikosh" panose="02000000000000000000" pitchFamily="2" charset="0"/>
              </a:rPr>
              <a:t>কর</a:t>
            </a:r>
            <a:r>
              <a:rPr lang="en-US" sz="4400" dirty="0" smtClean="0">
                <a:latin typeface="Nikosh" panose="02000000000000000000" pitchFamily="2" charset="0"/>
                <a:cs typeface="Nikosh" panose="02000000000000000000" pitchFamily="2" charset="0"/>
              </a:rPr>
              <a:t>।</a:t>
            </a:r>
            <a:endParaRPr lang="en-US" sz="4400" dirty="0">
              <a:latin typeface="Nikosh" panose="02000000000000000000" pitchFamily="2" charset="0"/>
              <a:cs typeface="Nikosh" panose="02000000000000000000" pitchFamily="2" charset="0"/>
            </a:endParaRPr>
          </a:p>
          <a:p>
            <a:endParaRPr lang="en-US" dirty="0"/>
          </a:p>
        </p:txBody>
      </p:sp>
    </p:spTree>
    <p:extLst>
      <p:ext uri="{BB962C8B-B14F-4D97-AF65-F5344CB8AC3E}">
        <p14:creationId xmlns:p14="http://schemas.microsoft.com/office/powerpoint/2010/main" val="1532022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45CBFD-113F-4622-9DD9-4BA2C7EC534C}"/>
              </a:ext>
            </a:extLst>
          </p:cNvPr>
          <p:cNvSpPr txBox="1">
            <a:spLocks/>
          </p:cNvSpPr>
          <p:nvPr/>
        </p:nvSpPr>
        <p:spPr>
          <a:xfrm>
            <a:off x="4145123" y="449102"/>
            <a:ext cx="4131129" cy="74521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normAutofit fontScale="92500"/>
          </a:bodyPr>
          <a:lstStyle>
            <a:lvl1pPr algn="r" defTabSz="914400" rtl="0" eaLnBrk="1" latinLnBrk="0" hangingPunct="1">
              <a:lnSpc>
                <a:spcPct val="90000"/>
              </a:lnSpc>
              <a:spcBef>
                <a:spcPct val="0"/>
              </a:spcBef>
              <a:buNone/>
              <a:defRPr sz="3400" b="0" i="0" kern="1200" cap="none">
                <a:solidFill>
                  <a:schemeClr val="lt1"/>
                </a:solidFill>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err="1">
                <a:ln w="0"/>
                <a:solidFill>
                  <a:schemeClr val="tx1"/>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rPr>
              <a:t>উত্তরগুলি</a:t>
            </a:r>
            <a:r>
              <a:rPr lang="en-US" dirty="0">
                <a:ln w="0"/>
                <a:solidFill>
                  <a:schemeClr val="tx1"/>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rPr>
              <a:t> </a:t>
            </a:r>
            <a:r>
              <a:rPr lang="en-US" dirty="0" err="1">
                <a:ln w="0"/>
                <a:solidFill>
                  <a:schemeClr val="tx1"/>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rPr>
              <a:t>মিলিয়ে</a:t>
            </a:r>
            <a:r>
              <a:rPr lang="en-US" dirty="0">
                <a:ln w="0"/>
                <a:solidFill>
                  <a:schemeClr val="tx1"/>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rPr>
              <a:t> </a:t>
            </a:r>
            <a:r>
              <a:rPr lang="en-US" dirty="0" err="1">
                <a:ln w="0"/>
                <a:solidFill>
                  <a:schemeClr val="tx1"/>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rPr>
              <a:t>নাও</a:t>
            </a:r>
            <a:endParaRPr lang="en-US" dirty="0">
              <a:ln w="0"/>
              <a:solidFill>
                <a:schemeClr val="tx1"/>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endParaRPr>
          </a:p>
        </p:txBody>
      </p:sp>
      <p:graphicFrame>
        <p:nvGraphicFramePr>
          <p:cNvPr id="3" name="Table 5">
            <a:extLst>
              <a:ext uri="{FF2B5EF4-FFF2-40B4-BE49-F238E27FC236}">
                <a16:creationId xmlns:a16="http://schemas.microsoft.com/office/drawing/2014/main" xmlns="" id="{322222D2-761D-4C1C-A786-F57DAE2AC903}"/>
              </a:ext>
            </a:extLst>
          </p:cNvPr>
          <p:cNvGraphicFramePr>
            <a:graphicFrameLocks noGrp="1"/>
          </p:cNvGraphicFramePr>
          <p:nvPr>
            <p:extLst>
              <p:ext uri="{D42A27DB-BD31-4B8C-83A1-F6EECF244321}">
                <p14:modId xmlns:p14="http://schemas.microsoft.com/office/powerpoint/2010/main" val="1671623746"/>
              </p:ext>
            </p:extLst>
          </p:nvPr>
        </p:nvGraphicFramePr>
        <p:xfrm>
          <a:off x="1770743" y="1616614"/>
          <a:ext cx="8828832" cy="4232713"/>
        </p:xfrm>
        <a:graphic>
          <a:graphicData uri="http://schemas.openxmlformats.org/drawingml/2006/table">
            <a:tbl>
              <a:tblPr firstRow="1" bandRow="1">
                <a:tableStyleId>{5C22544A-7EE6-4342-B048-85BDC9FD1C3A}</a:tableStyleId>
              </a:tblPr>
              <a:tblGrid>
                <a:gridCol w="2942944">
                  <a:extLst>
                    <a:ext uri="{9D8B030D-6E8A-4147-A177-3AD203B41FA5}">
                      <a16:colId xmlns:a16="http://schemas.microsoft.com/office/drawing/2014/main" xmlns="" val="2838593550"/>
                    </a:ext>
                  </a:extLst>
                </a:gridCol>
                <a:gridCol w="2942944">
                  <a:extLst>
                    <a:ext uri="{9D8B030D-6E8A-4147-A177-3AD203B41FA5}">
                      <a16:colId xmlns:a16="http://schemas.microsoft.com/office/drawing/2014/main" xmlns="" val="4024618383"/>
                    </a:ext>
                  </a:extLst>
                </a:gridCol>
                <a:gridCol w="2942944">
                  <a:extLst>
                    <a:ext uri="{9D8B030D-6E8A-4147-A177-3AD203B41FA5}">
                      <a16:colId xmlns:a16="http://schemas.microsoft.com/office/drawing/2014/main" xmlns="" val="3238690303"/>
                    </a:ext>
                  </a:extLst>
                </a:gridCol>
              </a:tblGrid>
              <a:tr h="678666">
                <a:tc>
                  <a:txBody>
                    <a:bodyPr/>
                    <a:lstStyle/>
                    <a:p>
                      <a:endParaRPr lang="en-US" sz="2800" dirty="0">
                        <a:latin typeface="Nikosh" panose="02000000000000000000" pitchFamily="2" charset="0"/>
                        <a:cs typeface="Nikosh" panose="02000000000000000000" pitchFamily="2" charset="0"/>
                      </a:endParaRPr>
                    </a:p>
                  </a:txBody>
                  <a:tcPr/>
                </a:tc>
                <a:tc>
                  <a:txBody>
                    <a:bodyPr/>
                    <a:lstStyle/>
                    <a:p>
                      <a:r>
                        <a:rPr lang="en-US" sz="2800">
                          <a:latin typeface="Nikosh" panose="02000000000000000000" pitchFamily="2" charset="0"/>
                          <a:cs typeface="Nikosh" panose="02000000000000000000" pitchFamily="2" charset="0"/>
                        </a:rPr>
                        <a:t>আয়নিক যৌগ</a:t>
                      </a:r>
                      <a:endParaRPr lang="en-US" sz="2800" dirty="0">
                        <a:latin typeface="Nikosh" panose="02000000000000000000" pitchFamily="2" charset="0"/>
                        <a:cs typeface="Nikosh" panose="02000000000000000000" pitchFamily="2" charset="0"/>
                      </a:endParaRPr>
                    </a:p>
                  </a:txBody>
                  <a:tcPr/>
                </a:tc>
                <a:tc>
                  <a:txBody>
                    <a:bodyPr/>
                    <a:lstStyle/>
                    <a:p>
                      <a:r>
                        <a:rPr lang="en-US" sz="2800">
                          <a:latin typeface="Nikosh" panose="02000000000000000000" pitchFamily="2" charset="0"/>
                          <a:cs typeface="Nikosh" panose="02000000000000000000" pitchFamily="2" charset="0"/>
                        </a:rPr>
                        <a:t>সমযোজী যৌগ</a:t>
                      </a:r>
                      <a:endParaRPr lang="en-US" sz="2800" dirty="0">
                        <a:latin typeface="Nikosh" panose="02000000000000000000" pitchFamily="2" charset="0"/>
                        <a:cs typeface="Nikosh" panose="02000000000000000000" pitchFamily="2" charset="0"/>
                      </a:endParaRPr>
                    </a:p>
                  </a:txBody>
                  <a:tcPr/>
                </a:tc>
                <a:extLst>
                  <a:ext uri="{0D108BD9-81ED-4DB2-BD59-A6C34878D82A}">
                    <a16:rowId xmlns:a16="http://schemas.microsoft.com/office/drawing/2014/main" xmlns="" val="2222205003"/>
                  </a:ext>
                </a:extLst>
              </a:tr>
              <a:tr h="1237567">
                <a:tc>
                  <a:txBody>
                    <a:bodyPr/>
                    <a:lstStyle/>
                    <a:p>
                      <a:r>
                        <a:rPr lang="en-US" sz="2800" dirty="0">
                          <a:latin typeface="Nikosh" panose="02000000000000000000" pitchFamily="2" charset="0"/>
                          <a:cs typeface="Nikosh" panose="02000000000000000000" pitchFamily="2" charset="0"/>
                        </a:rPr>
                        <a:t>১। </a:t>
                      </a:r>
                      <a:r>
                        <a:rPr lang="en-US" sz="2800" dirty="0" err="1">
                          <a:latin typeface="Nikosh" panose="02000000000000000000" pitchFamily="2" charset="0"/>
                          <a:cs typeface="Nikosh" panose="02000000000000000000" pitchFamily="2" charset="0"/>
                        </a:rPr>
                        <a:t>দ্রাব্যতা</a:t>
                      </a:r>
                      <a:endParaRPr lang="en-US" sz="2800" dirty="0">
                        <a:latin typeface="Nikosh" panose="02000000000000000000" pitchFamily="2" charset="0"/>
                        <a:cs typeface="Nikosh" panose="02000000000000000000" pitchFamily="2" charset="0"/>
                      </a:endParaRPr>
                    </a:p>
                  </a:txBody>
                  <a:tcPr/>
                </a:tc>
                <a:tc>
                  <a:txBody>
                    <a:bodyPr/>
                    <a:lstStyle/>
                    <a:p>
                      <a:r>
                        <a:rPr lang="en-US" sz="2800">
                          <a:latin typeface="Nikosh" panose="02000000000000000000" pitchFamily="2" charset="0"/>
                          <a:cs typeface="Nikosh" panose="02000000000000000000" pitchFamily="2" charset="0"/>
                        </a:rPr>
                        <a:t>পানিতে প্রায় সকল আয়নিক যৌগ দ্রবীভূত</a:t>
                      </a:r>
                      <a:endParaRPr lang="en-US" sz="2800" dirty="0">
                        <a:latin typeface="Nikosh" panose="02000000000000000000" pitchFamily="2" charset="0"/>
                        <a:cs typeface="Nikosh" panose="02000000000000000000" pitchFamily="2" charset="0"/>
                      </a:endParaRPr>
                    </a:p>
                  </a:txBody>
                  <a:tcPr/>
                </a:tc>
                <a:tc>
                  <a:txBody>
                    <a:bodyPr/>
                    <a:lstStyle/>
                    <a:p>
                      <a:r>
                        <a:rPr lang="en-US" sz="2800">
                          <a:latin typeface="Nikosh" panose="02000000000000000000" pitchFamily="2" charset="0"/>
                          <a:cs typeface="Nikosh" panose="02000000000000000000" pitchFamily="2" charset="0"/>
                        </a:rPr>
                        <a:t>বেশিরভাগ সমযোজী পানিতে দ্রবীভূত হয়</a:t>
                      </a:r>
                      <a:endParaRPr lang="en-US" sz="2800" dirty="0">
                        <a:latin typeface="Nikosh" panose="02000000000000000000" pitchFamily="2" charset="0"/>
                        <a:cs typeface="Nikosh" panose="02000000000000000000" pitchFamily="2" charset="0"/>
                      </a:endParaRPr>
                    </a:p>
                  </a:txBody>
                  <a:tcPr/>
                </a:tc>
                <a:extLst>
                  <a:ext uri="{0D108BD9-81ED-4DB2-BD59-A6C34878D82A}">
                    <a16:rowId xmlns:a16="http://schemas.microsoft.com/office/drawing/2014/main" xmlns="" val="2226911075"/>
                  </a:ext>
                </a:extLst>
              </a:tr>
              <a:tr h="1237567">
                <a:tc>
                  <a:txBody>
                    <a:bodyPr/>
                    <a:lstStyle/>
                    <a:p>
                      <a:r>
                        <a:rPr lang="en-US" sz="2800">
                          <a:latin typeface="Nikosh" panose="02000000000000000000" pitchFamily="2" charset="0"/>
                          <a:cs typeface="Nikosh" panose="02000000000000000000" pitchFamily="2" charset="0"/>
                        </a:rPr>
                        <a:t>২। গলনাংক ও স্ফুটনাংক</a:t>
                      </a:r>
                      <a:endParaRPr lang="en-US" sz="2800" dirty="0">
                        <a:latin typeface="Nikosh" panose="02000000000000000000" pitchFamily="2" charset="0"/>
                        <a:cs typeface="Nikosh" panose="02000000000000000000" pitchFamily="2" charset="0"/>
                      </a:endParaRPr>
                    </a:p>
                  </a:txBody>
                  <a:tcPr/>
                </a:tc>
                <a:tc>
                  <a:txBody>
                    <a:bodyPr/>
                    <a:lstStyle/>
                    <a:p>
                      <a:r>
                        <a:rPr lang="en-US" sz="2800">
                          <a:latin typeface="Nikosh" panose="02000000000000000000" pitchFamily="2" charset="0"/>
                          <a:cs typeface="Nikosh" panose="02000000000000000000" pitchFamily="2" charset="0"/>
                        </a:rPr>
                        <a:t>বেশি</a:t>
                      </a:r>
                      <a:endParaRPr lang="en-US" sz="2800" dirty="0">
                        <a:latin typeface="Nikosh" panose="02000000000000000000" pitchFamily="2" charset="0"/>
                        <a:cs typeface="Nikosh" panose="02000000000000000000" pitchFamily="2" charset="0"/>
                      </a:endParaRPr>
                    </a:p>
                  </a:txBody>
                  <a:tcPr/>
                </a:tc>
                <a:tc>
                  <a:txBody>
                    <a:bodyPr/>
                    <a:lstStyle/>
                    <a:p>
                      <a:r>
                        <a:rPr lang="en-US" sz="2800">
                          <a:latin typeface="Nikosh" panose="02000000000000000000" pitchFamily="2" charset="0"/>
                          <a:cs typeface="Nikosh" panose="02000000000000000000" pitchFamily="2" charset="0"/>
                        </a:rPr>
                        <a:t>কম</a:t>
                      </a:r>
                      <a:endParaRPr lang="en-US" sz="2800" dirty="0">
                        <a:latin typeface="Nikosh" panose="02000000000000000000" pitchFamily="2" charset="0"/>
                        <a:cs typeface="Nikosh" panose="02000000000000000000" pitchFamily="2" charset="0"/>
                      </a:endParaRPr>
                    </a:p>
                  </a:txBody>
                  <a:tcPr/>
                </a:tc>
                <a:extLst>
                  <a:ext uri="{0D108BD9-81ED-4DB2-BD59-A6C34878D82A}">
                    <a16:rowId xmlns:a16="http://schemas.microsoft.com/office/drawing/2014/main" xmlns="" val="1867337158"/>
                  </a:ext>
                </a:extLst>
              </a:tr>
              <a:tr h="678666">
                <a:tc>
                  <a:txBody>
                    <a:bodyPr/>
                    <a:lstStyle/>
                    <a:p>
                      <a:r>
                        <a:rPr lang="en-US" sz="2800">
                          <a:latin typeface="Nikosh" panose="02000000000000000000" pitchFamily="2" charset="0"/>
                          <a:cs typeface="Nikosh" panose="02000000000000000000" pitchFamily="2" charset="0"/>
                        </a:rPr>
                        <a:t>৩। তড়িৎ পরিবাহিতা</a:t>
                      </a:r>
                      <a:endParaRPr lang="en-US" sz="2800" dirty="0">
                        <a:latin typeface="Nikosh" panose="02000000000000000000" pitchFamily="2" charset="0"/>
                        <a:cs typeface="Nikosh" panose="02000000000000000000" pitchFamily="2" charset="0"/>
                      </a:endParaRPr>
                    </a:p>
                  </a:txBody>
                  <a:tcPr/>
                </a:tc>
                <a:tc>
                  <a:txBody>
                    <a:bodyPr/>
                    <a:lstStyle/>
                    <a:p>
                      <a:r>
                        <a:rPr lang="en-US" sz="2800">
                          <a:latin typeface="Nikosh" panose="02000000000000000000" pitchFamily="2" charset="0"/>
                          <a:cs typeface="Nikosh" panose="02000000000000000000" pitchFamily="2" charset="0"/>
                        </a:rPr>
                        <a:t>পরিবাহী</a:t>
                      </a:r>
                      <a:endParaRPr lang="en-US" sz="2800" dirty="0">
                        <a:latin typeface="Nikosh" panose="02000000000000000000" pitchFamily="2" charset="0"/>
                        <a:cs typeface="Nikosh" panose="02000000000000000000" pitchFamily="2" charset="0"/>
                      </a:endParaRPr>
                    </a:p>
                  </a:txBody>
                  <a:tcPr/>
                </a:tc>
                <a:tc>
                  <a:txBody>
                    <a:bodyPr/>
                    <a:lstStyle/>
                    <a:p>
                      <a:r>
                        <a:rPr lang="en-US" sz="2800" dirty="0" err="1">
                          <a:latin typeface="Nikosh" panose="02000000000000000000" pitchFamily="2" charset="0"/>
                          <a:cs typeface="Nikosh" panose="02000000000000000000" pitchFamily="2" charset="0"/>
                        </a:rPr>
                        <a:t>সাধারনত</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অপরিবাহী</a:t>
                      </a:r>
                      <a:endParaRPr lang="en-US" sz="2800" dirty="0">
                        <a:latin typeface="Nikosh" panose="02000000000000000000" pitchFamily="2" charset="0"/>
                        <a:cs typeface="Nikosh" panose="02000000000000000000" pitchFamily="2" charset="0"/>
                      </a:endParaRPr>
                    </a:p>
                  </a:txBody>
                  <a:tcPr/>
                </a:tc>
                <a:extLst>
                  <a:ext uri="{0D108BD9-81ED-4DB2-BD59-A6C34878D82A}">
                    <a16:rowId xmlns:a16="http://schemas.microsoft.com/office/drawing/2014/main" xmlns="" val="1925055013"/>
                  </a:ext>
                </a:extLst>
              </a:tr>
            </a:tbl>
          </a:graphicData>
        </a:graphic>
      </p:graphicFrame>
    </p:spTree>
    <p:extLst>
      <p:ext uri="{BB962C8B-B14F-4D97-AF65-F5344CB8AC3E}">
        <p14:creationId xmlns:p14="http://schemas.microsoft.com/office/powerpoint/2010/main" val="1454347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EDBC06-AD0B-468F-8F61-9806C2428DF7}"/>
              </a:ext>
            </a:extLst>
          </p:cNvPr>
          <p:cNvSpPr txBox="1">
            <a:spLocks/>
          </p:cNvSpPr>
          <p:nvPr/>
        </p:nvSpPr>
        <p:spPr>
          <a:xfrm>
            <a:off x="4900904" y="1078301"/>
            <a:ext cx="2390192" cy="689234"/>
          </a:xfrm>
          <a:prstGeom prst="rect">
            <a:avLst/>
          </a:prstGeom>
          <a:ln w="15875" cap="flat" cmpd="sng" algn="ctr">
            <a:noFill/>
            <a:prstDash val="solid"/>
          </a:ln>
          <a:scene3d>
            <a:camera prst="orthographicFront">
              <a:rot lat="0" lon="0" rev="0"/>
            </a:camera>
            <a:lightRig rig="glow" dir="t">
              <a:rot lat="0" lon="0" rev="14100000"/>
            </a:lightRig>
          </a:scene3d>
          <a:sp3d prstMaterial="softEdge">
            <a:bevelT w="127000" prst="artDeco"/>
          </a:sp3d>
        </p:spPr>
        <p:style>
          <a:lnRef idx="2">
            <a:schemeClr val="accent6">
              <a:shade val="50000"/>
            </a:schemeClr>
          </a:lnRef>
          <a:fillRef idx="1">
            <a:schemeClr val="accent6"/>
          </a:fillRef>
          <a:effectRef idx="0">
            <a:schemeClr val="accent6"/>
          </a:effectRef>
          <a:fontRef idx="minor">
            <a:schemeClr val="lt1"/>
          </a:fontRef>
        </p:style>
        <p:txBody>
          <a:bodyPr>
            <a:normAutofit fontScale="75000" lnSpcReduction="20000"/>
            <a:scene3d>
              <a:camera prst="orthographicFront"/>
              <a:lightRig rig="soft" dir="t">
                <a:rot lat="0" lon="0" rev="15600000"/>
              </a:lightRig>
            </a:scene3d>
            <a:sp3d extrusionH="57150" prstMaterial="softEdge">
              <a:bevelT w="25400" h="38100"/>
            </a:sp3d>
          </a:bodyPr>
          <a:lstStyle>
            <a:lvl1pPr algn="ctr" defTabSz="457200" rtl="0" eaLnBrk="1" latinLnBrk="0" hangingPunct="1">
              <a:spcBef>
                <a:spcPct val="0"/>
              </a:spcBef>
              <a:buNone/>
              <a:defRPr sz="4400" kern="1200" cap="none">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en-US" b="1" dirty="0" err="1">
                <a:ln/>
                <a:solidFill>
                  <a:schemeClr val="accent4"/>
                </a:solidFill>
                <a:latin typeface="Nikosh" panose="02000000000000000000" pitchFamily="2" charset="0"/>
                <a:cs typeface="Nikosh" panose="02000000000000000000" pitchFamily="2" charset="0"/>
              </a:rPr>
              <a:t>দলীয়</a:t>
            </a:r>
            <a:r>
              <a:rPr lang="en-US" b="1" dirty="0">
                <a:ln/>
                <a:solidFill>
                  <a:schemeClr val="accent4"/>
                </a:solidFill>
                <a:latin typeface="Nikosh" panose="02000000000000000000" pitchFamily="2" charset="0"/>
                <a:cs typeface="Nikosh" panose="02000000000000000000" pitchFamily="2" charset="0"/>
              </a:rPr>
              <a:t> </a:t>
            </a:r>
            <a:r>
              <a:rPr lang="en-US" b="1" dirty="0" err="1">
                <a:ln/>
                <a:solidFill>
                  <a:schemeClr val="accent4"/>
                </a:solidFill>
                <a:latin typeface="Nikosh" panose="02000000000000000000" pitchFamily="2" charset="0"/>
                <a:cs typeface="Nikosh" panose="02000000000000000000" pitchFamily="2" charset="0"/>
              </a:rPr>
              <a:t>কাজ</a:t>
            </a:r>
            <a:endParaRPr lang="en-US" b="1" dirty="0">
              <a:ln/>
              <a:solidFill>
                <a:schemeClr val="accent4"/>
              </a:solidFill>
              <a:latin typeface="Nikosh" panose="02000000000000000000" pitchFamily="2" charset="0"/>
              <a:cs typeface="Nikosh" panose="02000000000000000000" pitchFamily="2" charset="0"/>
            </a:endParaRPr>
          </a:p>
        </p:txBody>
      </p:sp>
      <p:sp>
        <p:nvSpPr>
          <p:cNvPr id="3" name="TextBox 2">
            <a:extLst>
              <a:ext uri="{FF2B5EF4-FFF2-40B4-BE49-F238E27FC236}">
                <a16:creationId xmlns:a16="http://schemas.microsoft.com/office/drawing/2014/main" xmlns="" id="{21A0BAFE-54FB-4E7C-9E66-2DC2E437A53B}"/>
              </a:ext>
            </a:extLst>
          </p:cNvPr>
          <p:cNvSpPr txBox="1"/>
          <p:nvPr/>
        </p:nvSpPr>
        <p:spPr>
          <a:xfrm>
            <a:off x="1688841" y="2967335"/>
            <a:ext cx="9969759" cy="1754326"/>
          </a:xfrm>
          <a:prstGeom prst="rect">
            <a:avLst/>
          </a:prstGeom>
          <a:noFill/>
        </p:spPr>
        <p:txBody>
          <a:bodyPr wrap="square" rtlCol="0">
            <a:spAutoFit/>
          </a:bodyPr>
          <a:lstStyle/>
          <a:p>
            <a:pPr algn="ctr"/>
            <a:r>
              <a:rPr lang="en-US" sz="5400" dirty="0" err="1"/>
              <a:t>KCl</a:t>
            </a:r>
            <a:r>
              <a:rPr lang="en-US" sz="5400" dirty="0"/>
              <a:t> </a:t>
            </a:r>
            <a:r>
              <a:rPr lang="en-US" sz="5400" dirty="0" err="1">
                <a:latin typeface="Nikosh" panose="02000000000000000000" pitchFamily="2" charset="0"/>
                <a:cs typeface="Nikosh" panose="02000000000000000000" pitchFamily="2" charset="0"/>
              </a:rPr>
              <a:t>এর</a:t>
            </a:r>
            <a:r>
              <a:rPr lang="en-US" sz="5400" dirty="0">
                <a:latin typeface="Nikosh" panose="02000000000000000000" pitchFamily="2" charset="0"/>
                <a:cs typeface="Nikosh" panose="02000000000000000000" pitchFamily="2" charset="0"/>
              </a:rPr>
              <a:t> </a:t>
            </a:r>
            <a:r>
              <a:rPr lang="en-US" sz="5400" dirty="0" err="1">
                <a:latin typeface="Nikosh" panose="02000000000000000000" pitchFamily="2" charset="0"/>
                <a:cs typeface="Nikosh" panose="02000000000000000000" pitchFamily="2" charset="0"/>
              </a:rPr>
              <a:t>গঠন</a:t>
            </a:r>
            <a:r>
              <a:rPr lang="en-US" sz="5400" dirty="0">
                <a:latin typeface="Nikosh" panose="02000000000000000000" pitchFamily="2" charset="0"/>
                <a:cs typeface="Nikosh" panose="02000000000000000000" pitchFamily="2" charset="0"/>
              </a:rPr>
              <a:t> </a:t>
            </a:r>
            <a:r>
              <a:rPr lang="en-US" sz="5400" dirty="0" err="1">
                <a:latin typeface="Nikosh" panose="02000000000000000000" pitchFamily="2" charset="0"/>
                <a:cs typeface="Nikosh" panose="02000000000000000000" pitchFamily="2" charset="0"/>
              </a:rPr>
              <a:t>প্রক্রিয়া</a:t>
            </a:r>
            <a:r>
              <a:rPr lang="en-US" sz="5400" dirty="0">
                <a:latin typeface="Nikosh" panose="02000000000000000000" pitchFamily="2" charset="0"/>
                <a:cs typeface="Nikosh" panose="02000000000000000000" pitchFamily="2" charset="0"/>
              </a:rPr>
              <a:t> </a:t>
            </a:r>
            <a:r>
              <a:rPr lang="en-US" sz="5400" dirty="0" err="1">
                <a:latin typeface="Nikosh" panose="02000000000000000000" pitchFamily="2" charset="0"/>
                <a:cs typeface="Nikosh" panose="02000000000000000000" pitchFamily="2" charset="0"/>
              </a:rPr>
              <a:t>আলোচনা</a:t>
            </a:r>
            <a:r>
              <a:rPr lang="en-US" sz="5400" dirty="0">
                <a:latin typeface="Nikosh" panose="02000000000000000000" pitchFamily="2" charset="0"/>
                <a:cs typeface="Nikosh" panose="02000000000000000000" pitchFamily="2" charset="0"/>
              </a:rPr>
              <a:t> </a:t>
            </a:r>
            <a:r>
              <a:rPr lang="en-US" sz="5400" dirty="0" err="1">
                <a:latin typeface="Nikosh" panose="02000000000000000000" pitchFamily="2" charset="0"/>
                <a:cs typeface="Nikosh" panose="02000000000000000000" pitchFamily="2" charset="0"/>
              </a:rPr>
              <a:t>কর</a:t>
            </a:r>
            <a:r>
              <a:rPr lang="en-US" sz="5400" dirty="0">
                <a:latin typeface="Nikosh" panose="02000000000000000000" pitchFamily="2" charset="0"/>
                <a:cs typeface="Nikosh" panose="02000000000000000000" pitchFamily="2" charset="0"/>
              </a:rPr>
              <a:t>।</a:t>
            </a:r>
            <a:endParaRPr lang="en-US" sz="5400" dirty="0"/>
          </a:p>
        </p:txBody>
      </p:sp>
    </p:spTree>
    <p:extLst>
      <p:ext uri="{BB962C8B-B14F-4D97-AF65-F5344CB8AC3E}">
        <p14:creationId xmlns:p14="http://schemas.microsoft.com/office/powerpoint/2010/main" val="1930602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xmlns="" id="{B7A34792-84BD-48A4-A3D6-41BD7F9A868C}"/>
              </a:ext>
            </a:extLst>
          </p:cNvPr>
          <p:cNvSpPr/>
          <p:nvPr/>
        </p:nvSpPr>
        <p:spPr>
          <a:xfrm>
            <a:off x="4693298" y="83172"/>
            <a:ext cx="2209604" cy="128893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603648F8-9532-4117-B854-CCD0C665F5F7}"/>
              </a:ext>
            </a:extLst>
          </p:cNvPr>
          <p:cNvSpPr txBox="1"/>
          <p:nvPr/>
        </p:nvSpPr>
        <p:spPr>
          <a:xfrm>
            <a:off x="4815761" y="404471"/>
            <a:ext cx="1798476" cy="646331"/>
          </a:xfrm>
          <a:prstGeom prst="rect">
            <a:avLst/>
          </a:prstGeom>
          <a:noFill/>
        </p:spPr>
        <p:txBody>
          <a:bodyPr wrap="square" rtlCol="0">
            <a:spAutoFit/>
          </a:bodyPr>
          <a:lstStyle/>
          <a:p>
            <a:r>
              <a:rPr lang="en-US" sz="3600" dirty="0" err="1">
                <a:solidFill>
                  <a:schemeClr val="accent1"/>
                </a:solidFill>
                <a:latin typeface="Nikosh" panose="02000000000000000000" pitchFamily="2" charset="0"/>
                <a:cs typeface="Nikosh" panose="02000000000000000000" pitchFamily="2" charset="0"/>
              </a:rPr>
              <a:t>মূল্যায়ন</a:t>
            </a:r>
            <a:endParaRPr lang="en-US" sz="3600" dirty="0">
              <a:solidFill>
                <a:schemeClr val="accent1"/>
              </a:solidFill>
              <a:latin typeface="Nikosh" panose="02000000000000000000" pitchFamily="2" charset="0"/>
              <a:cs typeface="Nikosh" panose="02000000000000000000" pitchFamily="2" charset="0"/>
            </a:endParaRPr>
          </a:p>
        </p:txBody>
      </p:sp>
      <p:grpSp>
        <p:nvGrpSpPr>
          <p:cNvPr id="4" name="Group 3">
            <a:extLst>
              <a:ext uri="{FF2B5EF4-FFF2-40B4-BE49-F238E27FC236}">
                <a16:creationId xmlns:a16="http://schemas.microsoft.com/office/drawing/2014/main" xmlns="" id="{E38EB89A-524C-4CD8-B20E-D7FD0E33EEB4}"/>
              </a:ext>
            </a:extLst>
          </p:cNvPr>
          <p:cNvGrpSpPr/>
          <p:nvPr/>
        </p:nvGrpSpPr>
        <p:grpSpPr>
          <a:xfrm>
            <a:off x="1572207" y="949678"/>
            <a:ext cx="1912776" cy="1856792"/>
            <a:chOff x="1446245" y="578499"/>
            <a:chExt cx="1912776" cy="1856792"/>
          </a:xfrm>
        </p:grpSpPr>
        <p:sp>
          <p:nvSpPr>
            <p:cNvPr id="5" name="Oval 4">
              <a:extLst>
                <a:ext uri="{FF2B5EF4-FFF2-40B4-BE49-F238E27FC236}">
                  <a16:creationId xmlns:a16="http://schemas.microsoft.com/office/drawing/2014/main" xmlns="" id="{52206CFC-87EC-4C34-942F-9B1C58845D8D}"/>
                </a:ext>
              </a:extLst>
            </p:cNvPr>
            <p:cNvSpPr/>
            <p:nvPr/>
          </p:nvSpPr>
          <p:spPr>
            <a:xfrm>
              <a:off x="1446245" y="578499"/>
              <a:ext cx="1912776" cy="185679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xmlns="" id="{E2E9A50D-45C3-4879-ADF3-CB570EC0D1D1}"/>
                </a:ext>
              </a:extLst>
            </p:cNvPr>
            <p:cNvSpPr/>
            <p:nvPr/>
          </p:nvSpPr>
          <p:spPr>
            <a:xfrm>
              <a:off x="1670179" y="760446"/>
              <a:ext cx="1483568" cy="146024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xmlns="" id="{7E4277A8-BC30-4E81-B98B-49A14D1C66AE}"/>
                </a:ext>
              </a:extLst>
            </p:cNvPr>
            <p:cNvSpPr/>
            <p:nvPr/>
          </p:nvSpPr>
          <p:spPr>
            <a:xfrm>
              <a:off x="1926770" y="952889"/>
              <a:ext cx="1003042" cy="105319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7961577C-4959-4FD7-920A-0106845B651F}"/>
                </a:ext>
              </a:extLst>
            </p:cNvPr>
            <p:cNvSpPr/>
            <p:nvPr/>
          </p:nvSpPr>
          <p:spPr>
            <a:xfrm>
              <a:off x="2195026" y="1244470"/>
              <a:ext cx="415214" cy="47002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4E6069E8-E3DD-4120-B58E-848B3A06C56A}"/>
                </a:ext>
              </a:extLst>
            </p:cNvPr>
            <p:cNvSpPr/>
            <p:nvPr/>
          </p:nvSpPr>
          <p:spPr>
            <a:xfrm>
              <a:off x="2343150" y="889322"/>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7B63CDE9-4BB2-49D6-B528-8CFCD8EBB1A8}"/>
                </a:ext>
              </a:extLst>
            </p:cNvPr>
            <p:cNvSpPr/>
            <p:nvPr/>
          </p:nvSpPr>
          <p:spPr>
            <a:xfrm>
              <a:off x="3095430" y="1427001"/>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xmlns="" id="{C896066C-08AE-4DEF-8338-FFF328B06A99}"/>
                </a:ext>
              </a:extLst>
            </p:cNvPr>
            <p:cNvSpPr/>
            <p:nvPr/>
          </p:nvSpPr>
          <p:spPr>
            <a:xfrm>
              <a:off x="3077935" y="1587370"/>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xmlns="" id="{A56AC5A6-4AC7-4911-BDBB-6BB6F00DD739}"/>
                </a:ext>
              </a:extLst>
            </p:cNvPr>
            <p:cNvSpPr/>
            <p:nvPr/>
          </p:nvSpPr>
          <p:spPr>
            <a:xfrm>
              <a:off x="1643352" y="1244470"/>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xmlns="" id="{65517907-CAFE-4812-BC72-F48CBB960F8A}"/>
                </a:ext>
              </a:extLst>
            </p:cNvPr>
            <p:cNvSpPr/>
            <p:nvPr/>
          </p:nvSpPr>
          <p:spPr>
            <a:xfrm>
              <a:off x="1622358" y="1427001"/>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C2B7A46C-31B8-4B21-B168-316AF8ED945D}"/>
                </a:ext>
              </a:extLst>
            </p:cNvPr>
            <p:cNvSpPr/>
            <p:nvPr/>
          </p:nvSpPr>
          <p:spPr>
            <a:xfrm>
              <a:off x="2313989" y="2144002"/>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xmlns="" id="{41E9975C-9727-4940-AC8B-EF2F0F08C7FD}"/>
                </a:ext>
              </a:extLst>
            </p:cNvPr>
            <p:cNvSpPr/>
            <p:nvPr/>
          </p:nvSpPr>
          <p:spPr>
            <a:xfrm>
              <a:off x="2476109" y="2134960"/>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xmlns="" id="{B141333B-80CD-4FFE-99F6-B0AEF8AE346C}"/>
                </a:ext>
              </a:extLst>
            </p:cNvPr>
            <p:cNvSpPr/>
            <p:nvPr/>
          </p:nvSpPr>
          <p:spPr>
            <a:xfrm>
              <a:off x="2195026" y="710001"/>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xmlns="" id="{6771B06B-C765-4D41-B8F5-AE0C1FC1AB08}"/>
                </a:ext>
              </a:extLst>
            </p:cNvPr>
            <p:cNvSpPr/>
            <p:nvPr/>
          </p:nvSpPr>
          <p:spPr>
            <a:xfrm>
              <a:off x="2373472" y="691046"/>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4BD592B1-773D-4343-807B-91D8035493A8}"/>
                </a:ext>
              </a:extLst>
            </p:cNvPr>
            <p:cNvSpPr/>
            <p:nvPr/>
          </p:nvSpPr>
          <p:spPr>
            <a:xfrm>
              <a:off x="2352480" y="1929397"/>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xmlns="" id="{3C6B3340-DF3A-4BE2-AC74-364AC9F3068D}"/>
                </a:ext>
              </a:extLst>
            </p:cNvPr>
            <p:cNvSpPr/>
            <p:nvPr/>
          </p:nvSpPr>
          <p:spPr>
            <a:xfrm>
              <a:off x="2928646" y="708250"/>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a:extLst>
              <a:ext uri="{FF2B5EF4-FFF2-40B4-BE49-F238E27FC236}">
                <a16:creationId xmlns:a16="http://schemas.microsoft.com/office/drawing/2014/main" xmlns="" id="{CAC5FED0-2A31-4584-A1C3-D4A819859905}"/>
              </a:ext>
            </a:extLst>
          </p:cNvPr>
          <p:cNvSpPr txBox="1"/>
          <p:nvPr/>
        </p:nvSpPr>
        <p:spPr>
          <a:xfrm>
            <a:off x="2203190" y="2998047"/>
            <a:ext cx="1119673" cy="369332"/>
          </a:xfrm>
          <a:prstGeom prst="rect">
            <a:avLst/>
          </a:prstGeom>
          <a:noFill/>
        </p:spPr>
        <p:txBody>
          <a:bodyPr wrap="square" rtlCol="0">
            <a:spAutoFit/>
          </a:bodyPr>
          <a:lstStyle/>
          <a:p>
            <a:r>
              <a:rPr lang="en-US" dirty="0" err="1">
                <a:latin typeface="Nikosh" panose="02000000000000000000" pitchFamily="2" charset="0"/>
                <a:cs typeface="Nikosh" panose="02000000000000000000" pitchFamily="2" charset="0"/>
              </a:rPr>
              <a:t>চিত্র</a:t>
            </a:r>
            <a:r>
              <a:rPr lang="en-US" dirty="0">
                <a:latin typeface="Nikosh" panose="02000000000000000000" pitchFamily="2" charset="0"/>
                <a:cs typeface="Nikosh" panose="02000000000000000000" pitchFamily="2" charset="0"/>
              </a:rPr>
              <a:t>-ক</a:t>
            </a:r>
          </a:p>
        </p:txBody>
      </p:sp>
      <p:grpSp>
        <p:nvGrpSpPr>
          <p:cNvPr id="21" name="Group 20">
            <a:extLst>
              <a:ext uri="{FF2B5EF4-FFF2-40B4-BE49-F238E27FC236}">
                <a16:creationId xmlns:a16="http://schemas.microsoft.com/office/drawing/2014/main" xmlns="" id="{3F9A95EF-9544-45CA-AB35-1C9AF1FDFA28}"/>
              </a:ext>
            </a:extLst>
          </p:cNvPr>
          <p:cNvGrpSpPr/>
          <p:nvPr/>
        </p:nvGrpSpPr>
        <p:grpSpPr>
          <a:xfrm>
            <a:off x="7668595" y="614199"/>
            <a:ext cx="2031160" cy="1988884"/>
            <a:chOff x="6259673" y="589138"/>
            <a:chExt cx="2031160" cy="1988884"/>
          </a:xfrm>
        </p:grpSpPr>
        <p:sp>
          <p:nvSpPr>
            <p:cNvPr id="22" name="Oval 21">
              <a:extLst>
                <a:ext uri="{FF2B5EF4-FFF2-40B4-BE49-F238E27FC236}">
                  <a16:creationId xmlns:a16="http://schemas.microsoft.com/office/drawing/2014/main" xmlns="" id="{DEDB8D8A-1C01-4FB5-A089-3218A6C0FC6A}"/>
                </a:ext>
              </a:extLst>
            </p:cNvPr>
            <p:cNvSpPr/>
            <p:nvPr/>
          </p:nvSpPr>
          <p:spPr>
            <a:xfrm>
              <a:off x="6326155" y="662475"/>
              <a:ext cx="1912776" cy="185679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xmlns="" id="{40FA2818-6825-46C1-8B8C-A741E4EBBE52}"/>
                </a:ext>
              </a:extLst>
            </p:cNvPr>
            <p:cNvSpPr/>
            <p:nvPr/>
          </p:nvSpPr>
          <p:spPr>
            <a:xfrm>
              <a:off x="6550089" y="844422"/>
              <a:ext cx="1483568" cy="146024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xmlns="" id="{B9A2F848-B1A7-4E88-B8DB-9FC4C6A500DA}"/>
                </a:ext>
              </a:extLst>
            </p:cNvPr>
            <p:cNvSpPr/>
            <p:nvPr/>
          </p:nvSpPr>
          <p:spPr>
            <a:xfrm>
              <a:off x="6806680" y="1036865"/>
              <a:ext cx="1003042" cy="105319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xmlns="" id="{533A66EB-988B-4684-9BC2-ACB444E2971F}"/>
                </a:ext>
              </a:extLst>
            </p:cNvPr>
            <p:cNvSpPr/>
            <p:nvPr/>
          </p:nvSpPr>
          <p:spPr>
            <a:xfrm>
              <a:off x="7074936" y="1328446"/>
              <a:ext cx="415214" cy="47002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xmlns="" id="{8C8CA307-8475-4F14-8D8F-0094404BE084}"/>
                </a:ext>
              </a:extLst>
            </p:cNvPr>
            <p:cNvSpPr/>
            <p:nvPr/>
          </p:nvSpPr>
          <p:spPr>
            <a:xfrm>
              <a:off x="7223060" y="973298"/>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xmlns="" id="{F7203391-3631-445D-839D-7BE584FA23DF}"/>
                </a:ext>
              </a:extLst>
            </p:cNvPr>
            <p:cNvSpPr/>
            <p:nvPr/>
          </p:nvSpPr>
          <p:spPr>
            <a:xfrm>
              <a:off x="7975340" y="1510977"/>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xmlns="" id="{F3553B9A-5C3B-4115-B687-F0E64DB572DF}"/>
                </a:ext>
              </a:extLst>
            </p:cNvPr>
            <p:cNvSpPr/>
            <p:nvPr/>
          </p:nvSpPr>
          <p:spPr>
            <a:xfrm>
              <a:off x="7957845" y="1671346"/>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xmlns="" id="{F3AFADBE-A4FC-4F83-8F65-D58B54D074AC}"/>
                </a:ext>
              </a:extLst>
            </p:cNvPr>
            <p:cNvSpPr/>
            <p:nvPr/>
          </p:nvSpPr>
          <p:spPr>
            <a:xfrm>
              <a:off x="6523262" y="1328446"/>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xmlns="" id="{FAF9915F-DA07-46C2-A189-52D8E8C7DC90}"/>
                </a:ext>
              </a:extLst>
            </p:cNvPr>
            <p:cNvSpPr/>
            <p:nvPr/>
          </p:nvSpPr>
          <p:spPr>
            <a:xfrm>
              <a:off x="6502268" y="1510977"/>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xmlns="" id="{79893E1F-7C9A-4DEE-AA12-01506729C02F}"/>
                </a:ext>
              </a:extLst>
            </p:cNvPr>
            <p:cNvSpPr/>
            <p:nvPr/>
          </p:nvSpPr>
          <p:spPr>
            <a:xfrm>
              <a:off x="7193899" y="2227978"/>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xmlns="" id="{BAD4923F-61F6-4725-BF70-94918FC29DE8}"/>
                </a:ext>
              </a:extLst>
            </p:cNvPr>
            <p:cNvSpPr/>
            <p:nvPr/>
          </p:nvSpPr>
          <p:spPr>
            <a:xfrm>
              <a:off x="7356019" y="2218936"/>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xmlns="" id="{78CA64D3-6B5E-46F0-8086-14650C8AE3E5}"/>
                </a:ext>
              </a:extLst>
            </p:cNvPr>
            <p:cNvSpPr/>
            <p:nvPr/>
          </p:nvSpPr>
          <p:spPr>
            <a:xfrm>
              <a:off x="7074936" y="793977"/>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xmlns="" id="{8EDF5631-6786-4F11-BCDC-78B23F5F00BE}"/>
                </a:ext>
              </a:extLst>
            </p:cNvPr>
            <p:cNvSpPr/>
            <p:nvPr/>
          </p:nvSpPr>
          <p:spPr>
            <a:xfrm>
              <a:off x="7253382" y="775022"/>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xmlns="" id="{02523079-491B-473C-9952-5668E6D271D5}"/>
                </a:ext>
              </a:extLst>
            </p:cNvPr>
            <p:cNvSpPr/>
            <p:nvPr/>
          </p:nvSpPr>
          <p:spPr>
            <a:xfrm>
              <a:off x="7232390" y="2013373"/>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xmlns="" id="{47D1ABFE-4B25-40CD-A94A-5FB6B00331AA}"/>
                </a:ext>
              </a:extLst>
            </p:cNvPr>
            <p:cNvSpPr/>
            <p:nvPr/>
          </p:nvSpPr>
          <p:spPr>
            <a:xfrm>
              <a:off x="8171867" y="1523805"/>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xmlns="" id="{709B1294-D7D9-410A-8C2E-48AA2DE309D6}"/>
                </a:ext>
              </a:extLst>
            </p:cNvPr>
            <p:cNvSpPr/>
            <p:nvPr/>
          </p:nvSpPr>
          <p:spPr>
            <a:xfrm>
              <a:off x="7170574" y="589138"/>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xmlns="" id="{96F4E269-E78D-4A82-B947-10B20DE6FFBC}"/>
                </a:ext>
              </a:extLst>
            </p:cNvPr>
            <p:cNvSpPr/>
            <p:nvPr/>
          </p:nvSpPr>
          <p:spPr>
            <a:xfrm>
              <a:off x="6289414" y="1299872"/>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xmlns="" id="{F2136BED-C9A2-4B47-ADD2-A164AF69B1F8}"/>
                </a:ext>
              </a:extLst>
            </p:cNvPr>
            <p:cNvSpPr/>
            <p:nvPr/>
          </p:nvSpPr>
          <p:spPr>
            <a:xfrm>
              <a:off x="6259673" y="1499895"/>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xmlns="" id="{BEFD56C2-56AB-4C50-B9B6-EDCA9D8E9BDF}"/>
                </a:ext>
              </a:extLst>
            </p:cNvPr>
            <p:cNvSpPr/>
            <p:nvPr/>
          </p:nvSpPr>
          <p:spPr>
            <a:xfrm>
              <a:off x="7232390" y="2450893"/>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xmlns="" id="{AA06A3F4-5C86-45DC-9B71-620A78142C84}"/>
                </a:ext>
              </a:extLst>
            </p:cNvPr>
            <p:cNvSpPr/>
            <p:nvPr/>
          </p:nvSpPr>
          <p:spPr>
            <a:xfrm>
              <a:off x="7409668" y="2421515"/>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xmlns="" id="{8E38C693-9F82-423D-83D1-E71E56D31087}"/>
                </a:ext>
              </a:extLst>
            </p:cNvPr>
            <p:cNvSpPr/>
            <p:nvPr/>
          </p:nvSpPr>
          <p:spPr>
            <a:xfrm>
              <a:off x="7388672" y="612465"/>
              <a:ext cx="118966" cy="127129"/>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 name="TextBox 42">
            <a:extLst>
              <a:ext uri="{FF2B5EF4-FFF2-40B4-BE49-F238E27FC236}">
                <a16:creationId xmlns:a16="http://schemas.microsoft.com/office/drawing/2014/main" xmlns="" id="{30A5D9CB-B5E0-40F2-8CE4-406D8938DEEF}"/>
              </a:ext>
            </a:extLst>
          </p:cNvPr>
          <p:cNvSpPr txBox="1"/>
          <p:nvPr/>
        </p:nvSpPr>
        <p:spPr>
          <a:xfrm>
            <a:off x="8297248" y="2891016"/>
            <a:ext cx="914992" cy="369332"/>
          </a:xfrm>
          <a:prstGeom prst="rect">
            <a:avLst/>
          </a:prstGeom>
          <a:noFill/>
        </p:spPr>
        <p:txBody>
          <a:bodyPr wrap="square" rtlCol="0">
            <a:spAutoFit/>
          </a:bodyPr>
          <a:lstStyle/>
          <a:p>
            <a:r>
              <a:rPr lang="en-US" dirty="0" err="1">
                <a:latin typeface="Nikosh" panose="02000000000000000000" pitchFamily="2" charset="0"/>
                <a:cs typeface="Nikosh" panose="02000000000000000000" pitchFamily="2" charset="0"/>
              </a:rPr>
              <a:t>চিত্র</a:t>
            </a:r>
            <a:r>
              <a:rPr lang="en-US" dirty="0">
                <a:latin typeface="Nikosh" panose="02000000000000000000" pitchFamily="2" charset="0"/>
                <a:cs typeface="Nikosh" panose="02000000000000000000" pitchFamily="2" charset="0"/>
              </a:rPr>
              <a:t>-খ</a:t>
            </a:r>
          </a:p>
        </p:txBody>
      </p:sp>
      <p:sp>
        <p:nvSpPr>
          <p:cNvPr id="44" name="TextBox 43">
            <a:extLst>
              <a:ext uri="{FF2B5EF4-FFF2-40B4-BE49-F238E27FC236}">
                <a16:creationId xmlns:a16="http://schemas.microsoft.com/office/drawing/2014/main" xmlns="" id="{9C07A1B0-8EDF-465D-BA27-97CF9EA7231C}"/>
              </a:ext>
            </a:extLst>
          </p:cNvPr>
          <p:cNvSpPr txBox="1"/>
          <p:nvPr/>
        </p:nvSpPr>
        <p:spPr>
          <a:xfrm>
            <a:off x="1325225" y="3472441"/>
            <a:ext cx="9489233" cy="1815882"/>
          </a:xfrm>
          <a:prstGeom prst="rect">
            <a:avLst/>
          </a:prstGeom>
          <a:noFill/>
        </p:spPr>
        <p:txBody>
          <a:bodyPr wrap="square" rtlCol="0">
            <a:spAutoFit/>
          </a:bodyPr>
          <a:lstStyle/>
          <a:p>
            <a:pPr marL="285750" indent="-285750">
              <a:buFont typeface="Wingdings" panose="05000000000000000000" pitchFamily="2" charset="2"/>
              <a:buChar char="Ø"/>
            </a:pPr>
            <a:r>
              <a:rPr lang="en-US" sz="2800" dirty="0">
                <a:latin typeface="Nikosh" panose="02000000000000000000" pitchFamily="2" charset="0"/>
                <a:cs typeface="Nikosh" panose="02000000000000000000" pitchFamily="2" charset="0"/>
              </a:rPr>
              <a:t>ক -</a:t>
            </a:r>
            <a:r>
              <a:rPr lang="en-US" sz="2800" dirty="0" err="1">
                <a:latin typeface="Nikosh" panose="02000000000000000000" pitchFamily="2" charset="0"/>
                <a:cs typeface="Nikosh" panose="02000000000000000000" pitchFamily="2" charset="0"/>
              </a:rPr>
              <a:t>চিত্রের</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মৌলটির</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নাম</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কি</a:t>
            </a:r>
            <a:r>
              <a:rPr lang="en-US" sz="2800" dirty="0">
                <a:latin typeface="Nikosh" panose="02000000000000000000" pitchFamily="2" charset="0"/>
                <a:cs typeface="Nikosh" panose="02000000000000000000" pitchFamily="2" charset="0"/>
              </a:rPr>
              <a:t>?</a:t>
            </a:r>
          </a:p>
          <a:p>
            <a:pPr marL="285750" indent="-285750">
              <a:buFont typeface="Wingdings" panose="05000000000000000000" pitchFamily="2" charset="2"/>
              <a:buChar char="Ø"/>
            </a:pPr>
            <a:r>
              <a:rPr lang="en-US" sz="2800" dirty="0">
                <a:latin typeface="Nikosh" panose="02000000000000000000" pitchFamily="2" charset="0"/>
                <a:cs typeface="Nikosh" panose="02000000000000000000" pitchFamily="2" charset="0"/>
              </a:rPr>
              <a:t>ক-</a:t>
            </a:r>
            <a:r>
              <a:rPr lang="en-US" sz="2800" dirty="0" err="1">
                <a:latin typeface="Nikosh" panose="02000000000000000000" pitchFamily="2" charset="0"/>
                <a:cs typeface="Nikosh" panose="02000000000000000000" pitchFamily="2" charset="0"/>
              </a:rPr>
              <a:t>চিত্রের</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মৌলটি</a:t>
            </a:r>
            <a:r>
              <a:rPr lang="en-US" sz="2800" dirty="0">
                <a:latin typeface="Nikosh" panose="02000000000000000000" pitchFamily="2" charset="0"/>
                <a:cs typeface="Nikosh" panose="02000000000000000000" pitchFamily="2" charset="0"/>
              </a:rPr>
              <a:t> খ-</a:t>
            </a:r>
            <a:r>
              <a:rPr lang="en-US" sz="2800" dirty="0" err="1">
                <a:latin typeface="Nikosh" panose="02000000000000000000" pitchFamily="2" charset="0"/>
                <a:cs typeface="Nikosh" panose="02000000000000000000" pitchFamily="2" charset="0"/>
              </a:rPr>
              <a:t>চিত্রের</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মৌলটির</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সাথে</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কোন</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ধরণের</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যৌগ</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গঠন</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করে</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এবং</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কেন</a:t>
            </a:r>
            <a:r>
              <a:rPr lang="en-US" sz="2800" dirty="0">
                <a:latin typeface="Nikosh" panose="02000000000000000000" pitchFamily="2" charset="0"/>
                <a:cs typeface="Nikosh" panose="02000000000000000000" pitchFamily="2" charset="0"/>
              </a:rPr>
              <a:t>?</a:t>
            </a:r>
          </a:p>
          <a:p>
            <a:pPr marL="285750" indent="-285750">
              <a:buFont typeface="Wingdings" panose="05000000000000000000" pitchFamily="2" charset="2"/>
              <a:buChar char="Ø"/>
            </a:pPr>
            <a:r>
              <a:rPr lang="en-US" sz="2800" dirty="0" err="1">
                <a:latin typeface="Nikosh" panose="02000000000000000000" pitchFamily="2" charset="0"/>
                <a:cs typeface="Nikosh" panose="02000000000000000000" pitchFamily="2" charset="0"/>
              </a:rPr>
              <a:t>চিত্র</a:t>
            </a:r>
            <a:r>
              <a:rPr lang="en-US" sz="2800" dirty="0">
                <a:latin typeface="Nikosh" panose="02000000000000000000" pitchFamily="2" charset="0"/>
                <a:cs typeface="Nikosh" panose="02000000000000000000" pitchFamily="2" charset="0"/>
              </a:rPr>
              <a:t>-ক ও </a:t>
            </a:r>
            <a:r>
              <a:rPr lang="en-US" sz="2800" dirty="0" err="1">
                <a:latin typeface="Nikosh" panose="02000000000000000000" pitchFamily="2" charset="0"/>
                <a:cs typeface="Nikosh" panose="02000000000000000000" pitchFamily="2" charset="0"/>
              </a:rPr>
              <a:t>চিত্র</a:t>
            </a:r>
            <a:r>
              <a:rPr lang="en-US" sz="2800" dirty="0">
                <a:latin typeface="Nikosh" panose="02000000000000000000" pitchFamily="2" charset="0"/>
                <a:cs typeface="Nikosh" panose="02000000000000000000" pitchFamily="2" charset="0"/>
              </a:rPr>
              <a:t>-খ </a:t>
            </a:r>
            <a:r>
              <a:rPr lang="en-US" sz="2800" dirty="0" err="1">
                <a:latin typeface="Nikosh" panose="02000000000000000000" pitchFamily="2" charset="0"/>
                <a:cs typeface="Nikosh" panose="02000000000000000000" pitchFamily="2" charset="0"/>
              </a:rPr>
              <a:t>এর</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মাধ্যমে</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যে</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যৌগ</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গঠিত</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হয়</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তার</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গঠন</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প্রক্রিয়া</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বর্ণনা</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কর</a:t>
            </a:r>
            <a:r>
              <a:rPr lang="en-US" sz="2800" dirty="0">
                <a:latin typeface="Nikosh" panose="02000000000000000000" pitchFamily="2" charset="0"/>
                <a:cs typeface="Nikosh" panose="02000000000000000000" pitchFamily="2" charset="0"/>
              </a:rPr>
              <a:t>।</a:t>
            </a:r>
          </a:p>
          <a:p>
            <a:pPr marL="285750" indent="-285750">
              <a:buFont typeface="Wingdings" panose="05000000000000000000" pitchFamily="2" charset="2"/>
              <a:buChar char="Ø"/>
            </a:pPr>
            <a:r>
              <a:rPr lang="en-US" sz="2800" dirty="0" err="1">
                <a:latin typeface="Nikosh" panose="02000000000000000000" pitchFamily="2" charset="0"/>
                <a:cs typeface="Nikosh" panose="02000000000000000000" pitchFamily="2" charset="0"/>
              </a:rPr>
              <a:t>চিত্র</a:t>
            </a:r>
            <a:r>
              <a:rPr lang="en-US" sz="2800" dirty="0">
                <a:latin typeface="Nikosh" panose="02000000000000000000" pitchFamily="2" charset="0"/>
                <a:cs typeface="Nikosh" panose="02000000000000000000" pitchFamily="2" charset="0"/>
              </a:rPr>
              <a:t>-ক ও </a:t>
            </a:r>
            <a:r>
              <a:rPr lang="en-US" sz="2800" dirty="0" err="1">
                <a:latin typeface="Nikosh" panose="02000000000000000000" pitchFamily="2" charset="0"/>
                <a:cs typeface="Nikosh" panose="02000000000000000000" pitchFamily="2" charset="0"/>
              </a:rPr>
              <a:t>চিত্র</a:t>
            </a:r>
            <a:r>
              <a:rPr lang="en-US" sz="2800" dirty="0">
                <a:latin typeface="Nikosh" panose="02000000000000000000" pitchFamily="2" charset="0"/>
                <a:cs typeface="Nikosh" panose="02000000000000000000" pitchFamily="2" charset="0"/>
              </a:rPr>
              <a:t>-খ </a:t>
            </a:r>
            <a:r>
              <a:rPr lang="en-US" sz="2800" dirty="0" err="1">
                <a:latin typeface="Nikosh" panose="02000000000000000000" pitchFamily="2" charset="0"/>
                <a:cs typeface="Nikosh" panose="02000000000000000000" pitchFamily="2" charset="0"/>
              </a:rPr>
              <a:t>এর</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মাধ্যমে</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গঠিত</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যৌগটির</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বৈশিষ্ঠ্য</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সমুহ</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আলোচনা</a:t>
            </a:r>
            <a:r>
              <a:rPr lang="en-US" sz="2800" dirty="0">
                <a:latin typeface="Nikosh" panose="02000000000000000000" pitchFamily="2" charset="0"/>
                <a:cs typeface="Nikosh" panose="02000000000000000000" pitchFamily="2" charset="0"/>
              </a:rPr>
              <a:t> </a:t>
            </a:r>
            <a:r>
              <a:rPr lang="en-US" sz="2800" dirty="0" err="1">
                <a:latin typeface="Nikosh" panose="02000000000000000000" pitchFamily="2" charset="0"/>
                <a:cs typeface="Nikosh" panose="02000000000000000000" pitchFamily="2" charset="0"/>
              </a:rPr>
              <a:t>কর</a:t>
            </a:r>
            <a:r>
              <a:rPr lang="en-US" sz="2800" dirty="0">
                <a:latin typeface="Nikosh" panose="02000000000000000000" pitchFamily="2" charset="0"/>
                <a:cs typeface="Nikosh" panose="02000000000000000000" pitchFamily="2" charset="0"/>
              </a:rPr>
              <a:t>।</a:t>
            </a:r>
          </a:p>
        </p:txBody>
      </p:sp>
    </p:spTree>
    <p:extLst>
      <p:ext uri="{BB962C8B-B14F-4D97-AF65-F5344CB8AC3E}">
        <p14:creationId xmlns:p14="http://schemas.microsoft.com/office/powerpoint/2010/main" val="1633569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1000"/>
                                        <p:tgtEl>
                                          <p:spTgt spid="21"/>
                                        </p:tgtEl>
                                      </p:cBhvr>
                                    </p:animEffect>
                                    <p:anim calcmode="lin" valueType="num">
                                      <p:cBhvr>
                                        <p:cTn id="36" dur="1000" fill="hold"/>
                                        <p:tgtEl>
                                          <p:spTgt spid="21"/>
                                        </p:tgtEl>
                                        <p:attrNameLst>
                                          <p:attrName>ppt_x</p:attrName>
                                        </p:attrNameLst>
                                      </p:cBhvr>
                                      <p:tavLst>
                                        <p:tav tm="0">
                                          <p:val>
                                            <p:strVal val="#ppt_x"/>
                                          </p:val>
                                        </p:tav>
                                        <p:tav tm="100000">
                                          <p:val>
                                            <p:strVal val="#ppt_x"/>
                                          </p:val>
                                        </p:tav>
                                      </p:tavLst>
                                    </p:anim>
                                    <p:anim calcmode="lin" valueType="num">
                                      <p:cBhvr>
                                        <p:cTn id="3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43"/>
                                        </p:tgtEl>
                                        <p:attrNameLst>
                                          <p:attrName>style.visibility</p:attrName>
                                        </p:attrNameLst>
                                      </p:cBhvr>
                                      <p:to>
                                        <p:strVal val="visible"/>
                                      </p:to>
                                    </p:set>
                                    <p:animEffect transition="in" filter="fade">
                                      <p:cBhvr>
                                        <p:cTn id="42" dur="1000"/>
                                        <p:tgtEl>
                                          <p:spTgt spid="43"/>
                                        </p:tgtEl>
                                      </p:cBhvr>
                                    </p:animEffect>
                                    <p:anim calcmode="lin" valueType="num">
                                      <p:cBhvr>
                                        <p:cTn id="43" dur="1000" fill="hold"/>
                                        <p:tgtEl>
                                          <p:spTgt spid="43"/>
                                        </p:tgtEl>
                                        <p:attrNameLst>
                                          <p:attrName>ppt_x</p:attrName>
                                        </p:attrNameLst>
                                      </p:cBhvr>
                                      <p:tavLst>
                                        <p:tav tm="0">
                                          <p:val>
                                            <p:strVal val="#ppt_x"/>
                                          </p:val>
                                        </p:tav>
                                        <p:tav tm="100000">
                                          <p:val>
                                            <p:strVal val="#ppt_x"/>
                                          </p:val>
                                        </p:tav>
                                      </p:tavLst>
                                    </p:anim>
                                    <p:anim calcmode="lin" valueType="num">
                                      <p:cBhvr>
                                        <p:cTn id="44"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44"/>
                                        </p:tgtEl>
                                        <p:attrNameLst>
                                          <p:attrName>style.visibility</p:attrName>
                                        </p:attrNameLst>
                                      </p:cBhvr>
                                      <p:to>
                                        <p:strVal val="visible"/>
                                      </p:to>
                                    </p:set>
                                    <p:animEffect transition="in" filter="fade">
                                      <p:cBhvr>
                                        <p:cTn id="49" dur="1000"/>
                                        <p:tgtEl>
                                          <p:spTgt spid="44"/>
                                        </p:tgtEl>
                                      </p:cBhvr>
                                    </p:animEffect>
                                    <p:anim calcmode="lin" valueType="num">
                                      <p:cBhvr>
                                        <p:cTn id="50" dur="1000" fill="hold"/>
                                        <p:tgtEl>
                                          <p:spTgt spid="44"/>
                                        </p:tgtEl>
                                        <p:attrNameLst>
                                          <p:attrName>ppt_x</p:attrName>
                                        </p:attrNameLst>
                                      </p:cBhvr>
                                      <p:tavLst>
                                        <p:tav tm="0">
                                          <p:val>
                                            <p:strVal val="#ppt_x"/>
                                          </p:val>
                                        </p:tav>
                                        <p:tav tm="100000">
                                          <p:val>
                                            <p:strVal val="#ppt_x"/>
                                          </p:val>
                                        </p:tav>
                                      </p:tavLst>
                                    </p:anim>
                                    <p:anim calcmode="lin" valueType="num">
                                      <p:cBhvr>
                                        <p:cTn id="51"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20" grpId="0"/>
      <p:bldP spid="43" grpId="0"/>
      <p:bldP spid="4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ACACC3AB-7306-48B0-853C-0D22C03FA9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3347" y="690466"/>
            <a:ext cx="6622011" cy="3788229"/>
          </a:xfrm>
          <a:prstGeom prst="rect">
            <a:avLst/>
          </a:prstGeom>
        </p:spPr>
      </p:pic>
      <p:sp>
        <p:nvSpPr>
          <p:cNvPr id="3" name="TextBox 2">
            <a:extLst>
              <a:ext uri="{FF2B5EF4-FFF2-40B4-BE49-F238E27FC236}">
                <a16:creationId xmlns:a16="http://schemas.microsoft.com/office/drawing/2014/main" xmlns="" id="{27D8EEDA-F678-4401-8DC1-C3B70FF98818}"/>
              </a:ext>
            </a:extLst>
          </p:cNvPr>
          <p:cNvSpPr txBox="1"/>
          <p:nvPr/>
        </p:nvSpPr>
        <p:spPr>
          <a:xfrm>
            <a:off x="774441" y="4648810"/>
            <a:ext cx="10674220" cy="1446550"/>
          </a:xfrm>
          <a:prstGeom prst="rect">
            <a:avLst/>
          </a:prstGeom>
          <a:noFill/>
        </p:spPr>
        <p:txBody>
          <a:bodyPr wrap="square" rtlCol="0">
            <a:spAutoFit/>
          </a:bodyPr>
          <a:lstStyle/>
          <a:p>
            <a:r>
              <a:rPr lang="en-US" sz="4400" dirty="0" err="1">
                <a:latin typeface="Nikosh" panose="02000000000000000000" pitchFamily="2" charset="0"/>
                <a:cs typeface="Nikosh" panose="02000000000000000000" pitchFamily="2" charset="0"/>
              </a:rPr>
              <a:t>আয়নিক</a:t>
            </a:r>
            <a:r>
              <a:rPr lang="en-US" sz="4400" dirty="0">
                <a:latin typeface="Nikosh" panose="02000000000000000000" pitchFamily="2" charset="0"/>
                <a:cs typeface="Nikosh" panose="02000000000000000000" pitchFamily="2" charset="0"/>
              </a:rPr>
              <a:t> ও </a:t>
            </a:r>
            <a:r>
              <a:rPr lang="en-US" sz="4400" dirty="0" err="1">
                <a:latin typeface="Nikosh" panose="02000000000000000000" pitchFamily="2" charset="0"/>
                <a:cs typeface="Nikosh" panose="02000000000000000000" pitchFamily="2" charset="0"/>
              </a:rPr>
              <a:t>সমযোজী</a:t>
            </a:r>
            <a:r>
              <a:rPr lang="en-US" sz="4400" dirty="0">
                <a:latin typeface="Nikosh" panose="02000000000000000000" pitchFamily="2" charset="0"/>
                <a:cs typeface="Nikosh" panose="02000000000000000000" pitchFamily="2" charset="0"/>
              </a:rPr>
              <a:t> </a:t>
            </a:r>
            <a:r>
              <a:rPr lang="en-US" sz="4400" dirty="0" err="1">
                <a:latin typeface="Nikosh" panose="02000000000000000000" pitchFamily="2" charset="0"/>
                <a:cs typeface="Nikosh" panose="02000000000000000000" pitchFamily="2" charset="0"/>
              </a:rPr>
              <a:t>যৌগের</a:t>
            </a:r>
            <a:r>
              <a:rPr lang="en-US" sz="4400" dirty="0">
                <a:latin typeface="Nikosh" panose="02000000000000000000" pitchFamily="2" charset="0"/>
                <a:cs typeface="Nikosh" panose="02000000000000000000" pitchFamily="2" charset="0"/>
              </a:rPr>
              <a:t> ১০ </a:t>
            </a:r>
            <a:r>
              <a:rPr lang="en-US" sz="4400" dirty="0" err="1">
                <a:latin typeface="Nikosh" panose="02000000000000000000" pitchFamily="2" charset="0"/>
                <a:cs typeface="Nikosh" panose="02000000000000000000" pitchFamily="2" charset="0"/>
              </a:rPr>
              <a:t>টি</a:t>
            </a:r>
            <a:r>
              <a:rPr lang="en-US" sz="4400" dirty="0">
                <a:latin typeface="Nikosh" panose="02000000000000000000" pitchFamily="2" charset="0"/>
                <a:cs typeface="Nikosh" panose="02000000000000000000" pitchFamily="2" charset="0"/>
              </a:rPr>
              <a:t> </a:t>
            </a:r>
            <a:r>
              <a:rPr lang="en-US" sz="4400" dirty="0" err="1">
                <a:latin typeface="Nikosh" panose="02000000000000000000" pitchFamily="2" charset="0"/>
                <a:cs typeface="Nikosh" panose="02000000000000000000" pitchFamily="2" charset="0"/>
              </a:rPr>
              <a:t>করে</a:t>
            </a:r>
            <a:r>
              <a:rPr lang="en-US" sz="4400" dirty="0">
                <a:latin typeface="Nikosh" panose="02000000000000000000" pitchFamily="2" charset="0"/>
                <a:cs typeface="Nikosh" panose="02000000000000000000" pitchFamily="2" charset="0"/>
              </a:rPr>
              <a:t> </a:t>
            </a:r>
            <a:r>
              <a:rPr lang="en-US" sz="4400" dirty="0" err="1">
                <a:latin typeface="Nikosh" panose="02000000000000000000" pitchFamily="2" charset="0"/>
                <a:cs typeface="Nikosh" panose="02000000000000000000" pitchFamily="2" charset="0"/>
              </a:rPr>
              <a:t>যৌগের</a:t>
            </a:r>
            <a:r>
              <a:rPr lang="en-US" sz="4400" dirty="0">
                <a:latin typeface="Nikosh" panose="02000000000000000000" pitchFamily="2" charset="0"/>
                <a:cs typeface="Nikosh" panose="02000000000000000000" pitchFamily="2" charset="0"/>
              </a:rPr>
              <a:t> </a:t>
            </a:r>
            <a:r>
              <a:rPr lang="en-US" sz="4400" dirty="0" err="1">
                <a:latin typeface="Nikosh" panose="02000000000000000000" pitchFamily="2" charset="0"/>
                <a:cs typeface="Nikosh" panose="02000000000000000000" pitchFamily="2" charset="0"/>
              </a:rPr>
              <a:t>নাম</a:t>
            </a:r>
            <a:r>
              <a:rPr lang="en-US" sz="4400" dirty="0">
                <a:latin typeface="Nikosh" panose="02000000000000000000" pitchFamily="2" charset="0"/>
                <a:cs typeface="Nikosh" panose="02000000000000000000" pitchFamily="2" charset="0"/>
              </a:rPr>
              <a:t> </a:t>
            </a:r>
            <a:r>
              <a:rPr lang="en-US" sz="4400" dirty="0" err="1">
                <a:latin typeface="Nikosh" panose="02000000000000000000" pitchFamily="2" charset="0"/>
                <a:cs typeface="Nikosh" panose="02000000000000000000" pitchFamily="2" charset="0"/>
              </a:rPr>
              <a:t>লিখে</a:t>
            </a:r>
            <a:r>
              <a:rPr lang="en-US" sz="4400" dirty="0">
                <a:latin typeface="Nikosh" panose="02000000000000000000" pitchFamily="2" charset="0"/>
                <a:cs typeface="Nikosh" panose="02000000000000000000" pitchFamily="2" charset="0"/>
              </a:rPr>
              <a:t> </a:t>
            </a:r>
            <a:r>
              <a:rPr lang="en-US" sz="4400" dirty="0" err="1">
                <a:latin typeface="Nikosh" panose="02000000000000000000" pitchFamily="2" charset="0"/>
                <a:cs typeface="Nikosh" panose="02000000000000000000" pitchFamily="2" charset="0"/>
              </a:rPr>
              <a:t>আনবে</a:t>
            </a:r>
            <a:r>
              <a:rPr lang="en-US" sz="4400" dirty="0">
                <a:latin typeface="Nikosh" panose="02000000000000000000" pitchFamily="2" charset="0"/>
                <a:cs typeface="Nikosh" panose="02000000000000000000" pitchFamily="2" charset="0"/>
              </a:rPr>
              <a:t>।</a:t>
            </a:r>
          </a:p>
        </p:txBody>
      </p:sp>
    </p:spTree>
    <p:extLst>
      <p:ext uri="{BB962C8B-B14F-4D97-AF65-F5344CB8AC3E}">
        <p14:creationId xmlns:p14="http://schemas.microsoft.com/office/powerpoint/2010/main" val="368406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heel(1)">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116A67D0-D0AB-4D49-8F3A-C1D6AD22D40C}"/>
              </a:ext>
            </a:extLst>
          </p:cNvPr>
          <p:cNvSpPr txBox="1"/>
          <p:nvPr/>
        </p:nvSpPr>
        <p:spPr>
          <a:xfrm>
            <a:off x="1115121" y="2241396"/>
            <a:ext cx="9969190" cy="1569660"/>
          </a:xfrm>
          <a:prstGeom prst="rect">
            <a:avLst/>
          </a:prstGeom>
          <a:noFill/>
        </p:spPr>
        <p:txBody>
          <a:bodyPr wrap="square" rtlCol="0">
            <a:spAutoFit/>
          </a:bodyPr>
          <a:lstStyle/>
          <a:p>
            <a:pPr algn="ctr"/>
            <a:r>
              <a:rPr lang="en-US" sz="9600" dirty="0" err="1">
                <a:solidFill>
                  <a:srgbClr val="0070C0"/>
                </a:solidFill>
                <a:latin typeface="Nikosh" panose="02000000000000000000" pitchFamily="2" charset="0"/>
                <a:cs typeface="Nikosh" panose="02000000000000000000" pitchFamily="2" charset="0"/>
              </a:rPr>
              <a:t>ধন্যবাদ</a:t>
            </a:r>
            <a:endParaRPr lang="en-US" sz="9600" dirty="0">
              <a:solidFill>
                <a:srgbClr val="0070C0"/>
              </a:solidFill>
              <a:latin typeface="Nikosh" panose="02000000000000000000" pitchFamily="2" charset="0"/>
              <a:cs typeface="Nikosh" panose="02000000000000000000" pitchFamily="2" charset="0"/>
            </a:endParaRPr>
          </a:p>
        </p:txBody>
      </p:sp>
    </p:spTree>
    <p:extLst>
      <p:ext uri="{BB962C8B-B14F-4D97-AF65-F5344CB8AC3E}">
        <p14:creationId xmlns:p14="http://schemas.microsoft.com/office/powerpoint/2010/main" val="1095054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274838"/>
            <a:ext cx="6096000" cy="3046988"/>
          </a:xfrm>
          <a:prstGeom prst="rect">
            <a:avLst/>
          </a:prstGeom>
        </p:spPr>
        <p:txBody>
          <a:bodyPr>
            <a:spAutoFit/>
          </a:bodyPr>
          <a:lstStyle/>
          <a:p>
            <a:r>
              <a:rPr lang="as-IN" sz="2400" dirty="0"/>
              <a:t>এই পাঠ থেকে শিক্ষার্থীরা,</a:t>
            </a:r>
          </a:p>
          <a:p>
            <a:endParaRPr lang="as-IN" sz="2400" dirty="0"/>
          </a:p>
          <a:p>
            <a:r>
              <a:rPr lang="as-IN" sz="2400" dirty="0"/>
              <a:t>১। যোজ্যতা ইলেকট্রন, নিষ্ক্রিয় গ্যাস ও রাসায়নিক বন্ধন কি,তা ব্যাখ্যা করতে পারবে।</a:t>
            </a:r>
          </a:p>
          <a:p>
            <a:r>
              <a:rPr lang="as-IN" sz="2400" dirty="0"/>
              <a:t>২। বিভিন্ন প্রকার বন্ধন এবং আয়নিক ও সমযোজী বন্ধনের পার্থক্য লিখতে পারবে।</a:t>
            </a:r>
          </a:p>
          <a:p>
            <a:r>
              <a:rPr lang="as-IN" sz="2400" dirty="0"/>
              <a:t>৩। আয়নিক ও সমযোজী বন্ধন গঠনের প্রক্রিয়া বর্ণনা করতে পারবে।</a:t>
            </a:r>
          </a:p>
        </p:txBody>
      </p:sp>
      <p:sp>
        <p:nvSpPr>
          <p:cNvPr id="3" name="TextBox 2"/>
          <p:cNvSpPr txBox="1"/>
          <p:nvPr/>
        </p:nvSpPr>
        <p:spPr>
          <a:xfrm>
            <a:off x="4560849" y="892098"/>
            <a:ext cx="2388795" cy="707886"/>
          </a:xfrm>
          <a:prstGeom prst="rect">
            <a:avLst/>
          </a:prstGeom>
          <a:noFill/>
        </p:spPr>
        <p:txBody>
          <a:bodyPr wrap="none" rtlCol="0">
            <a:spAutoFit/>
          </a:bodyPr>
          <a:lstStyle/>
          <a:p>
            <a:r>
              <a:rPr lang="en-US" sz="4000" dirty="0" err="1" smtClean="0"/>
              <a:t>শিখন</a:t>
            </a:r>
            <a:r>
              <a:rPr lang="en-US" sz="4000" dirty="0" smtClean="0"/>
              <a:t> </a:t>
            </a:r>
            <a:r>
              <a:rPr lang="en-US" sz="4000" dirty="0" err="1" smtClean="0"/>
              <a:t>ফল</a:t>
            </a:r>
            <a:endParaRPr lang="en-US" sz="4000" dirty="0"/>
          </a:p>
        </p:txBody>
      </p:sp>
    </p:spTree>
    <p:extLst>
      <p:ext uri="{BB962C8B-B14F-4D97-AF65-F5344CB8AC3E}">
        <p14:creationId xmlns:p14="http://schemas.microsoft.com/office/powerpoint/2010/main" val="2018721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7680" y="1153954"/>
            <a:ext cx="10226040" cy="5355312"/>
          </a:xfrm>
          <a:prstGeom prst="rect">
            <a:avLst/>
          </a:prstGeom>
        </p:spPr>
        <p:txBody>
          <a:bodyPr wrap="square">
            <a:spAutoFit/>
          </a:bodyPr>
          <a:lstStyle/>
          <a:p>
            <a:r>
              <a:rPr lang="as-IN" sz="3600" dirty="0"/>
              <a:t>কোনো মৌলের পরমাণুর **সর্বশেষ শক্তিস্তরে (বা কক্ষপথে)** যে কয়টি ইলেকট্রন থাকে, সেই সংখ্যাকে ওই মৌলের **যোজ্যতা ইলেকট্রন** (</a:t>
            </a:r>
            <a:r>
              <a:rPr lang="en-US" sz="3600" dirty="0"/>
              <a:t>Valence Electron) </a:t>
            </a:r>
            <a:r>
              <a:rPr lang="as-IN" sz="3600" dirty="0"/>
              <a:t>বলা হয়।</a:t>
            </a:r>
          </a:p>
          <a:p>
            <a:endParaRPr lang="as-IN" sz="3600" dirty="0"/>
          </a:p>
          <a:p>
            <a:r>
              <a:rPr lang="as-IN" sz="3600" dirty="0"/>
              <a:t>সহজ কথায়, একটি পরমাণুর একদম বাইরের খোলসে বা শক্তিস্তরে থাকা মোট ইলেকট্রন সংখ্যাই হলো তার যোজ্যতা ইলেকট্রন।</a:t>
            </a:r>
          </a:p>
          <a:p>
            <a:endParaRPr lang="as-IN" dirty="0"/>
          </a:p>
          <a:p>
            <a:r>
              <a:rPr lang="as-IN" dirty="0"/>
              <a:t>---</a:t>
            </a:r>
          </a:p>
          <a:p>
            <a:endParaRPr lang="as-IN" dirty="0"/>
          </a:p>
        </p:txBody>
      </p:sp>
    </p:spTree>
    <p:extLst>
      <p:ext uri="{BB962C8B-B14F-4D97-AF65-F5344CB8AC3E}">
        <p14:creationId xmlns:p14="http://schemas.microsoft.com/office/powerpoint/2010/main" val="3041859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8120" y="1705450"/>
            <a:ext cx="10424160" cy="5509200"/>
          </a:xfrm>
          <a:prstGeom prst="rect">
            <a:avLst/>
          </a:prstGeom>
        </p:spPr>
        <p:txBody>
          <a:bodyPr wrap="square">
            <a:spAutoFit/>
          </a:bodyPr>
          <a:lstStyle/>
          <a:p>
            <a:r>
              <a:rPr lang="as-IN" sz="3200" dirty="0" smtClean="0"/>
              <a:t>সহজ </a:t>
            </a:r>
            <a:r>
              <a:rPr lang="as-IN" sz="3200" dirty="0"/>
              <a:t>উদাহরণ:সোডিয়াম </a:t>
            </a:r>
            <a:r>
              <a:rPr lang="en-US" sz="3200" dirty="0" smtClean="0"/>
              <a:t>Na-</a:t>
            </a:r>
            <a:r>
              <a:rPr lang="as-IN" sz="3200" dirty="0" smtClean="0"/>
              <a:t>এর </a:t>
            </a:r>
            <a:r>
              <a:rPr lang="as-IN" sz="3200" dirty="0"/>
              <a:t>ক্ষেত্রে</a:t>
            </a:r>
            <a:r>
              <a:rPr lang="as-IN" sz="3200" dirty="0" smtClean="0"/>
              <a:t>:</a:t>
            </a:r>
            <a:r>
              <a:rPr lang="en-US" sz="3200" dirty="0" smtClean="0"/>
              <a:t/>
            </a:r>
            <a:br>
              <a:rPr lang="en-US" sz="3200" dirty="0" smtClean="0"/>
            </a:br>
            <a:r>
              <a:rPr lang="as-IN" sz="3200" dirty="0" smtClean="0"/>
              <a:t>পারমাণবিক </a:t>
            </a:r>
            <a:r>
              <a:rPr lang="as-IN" sz="3200" dirty="0"/>
              <a:t>সংখ্যা = </a:t>
            </a:r>
            <a:r>
              <a:rPr lang="as-IN" sz="3200" dirty="0" smtClean="0"/>
              <a:t>11</a:t>
            </a:r>
            <a:r>
              <a:rPr lang="en-US" sz="3200" dirty="0" smtClean="0"/>
              <a:t>,</a:t>
            </a:r>
            <a:r>
              <a:rPr lang="as-IN" sz="3200" dirty="0" smtClean="0"/>
              <a:t>ইলেকট্রন </a:t>
            </a:r>
            <a:r>
              <a:rPr lang="as-IN" sz="3200" dirty="0"/>
              <a:t>বিন্যাস = 2, 8, </a:t>
            </a:r>
            <a:r>
              <a:rPr lang="as-IN" sz="3200" dirty="0" smtClean="0"/>
              <a:t>1</a:t>
            </a:r>
            <a:r>
              <a:rPr lang="en-US" sz="3200" dirty="0" smtClean="0"/>
              <a:t>।</a:t>
            </a:r>
            <a:r>
              <a:rPr lang="en-US" sz="3200" dirty="0"/>
              <a:t/>
            </a:r>
            <a:br>
              <a:rPr lang="en-US" sz="3200" dirty="0"/>
            </a:br>
            <a:r>
              <a:rPr lang="as-IN" sz="3200" dirty="0"/>
              <a:t>এখানে সোডিয়ামের প্রথম শক্তিস্তরে 2টি, দ্বিতীয় শক্তিস্তরে 8টি এবং সর্বশেষ শক্তিস্তরে 1 টি ইলেকট্রন রয়েছে।তাই সোডিয়ামের যোজ্যতা ইলেকট্রন হলো 1</a:t>
            </a:r>
            <a:r>
              <a:rPr lang="as-IN" sz="3200" dirty="0" smtClean="0"/>
              <a:t>।</a:t>
            </a:r>
            <a:r>
              <a:rPr lang="en-US" sz="3200" dirty="0" smtClean="0"/>
              <a:t/>
            </a:r>
            <a:br>
              <a:rPr lang="en-US" sz="3200" dirty="0" smtClean="0"/>
            </a:br>
            <a:r>
              <a:rPr lang="en-US" sz="3200" dirty="0" smtClean="0"/>
              <a:t>ক্লোরিন </a:t>
            </a:r>
            <a:r>
              <a:rPr lang="en-US" sz="3200" dirty="0" err="1" smtClean="0"/>
              <a:t>Cl</a:t>
            </a:r>
            <a:r>
              <a:rPr lang="en-US" sz="3200" dirty="0" smtClean="0"/>
              <a:t> -</a:t>
            </a:r>
            <a:r>
              <a:rPr lang="as-IN" sz="3200" dirty="0"/>
              <a:t>এর ক্ষেত্রে:</a:t>
            </a:r>
            <a:br>
              <a:rPr lang="as-IN" sz="3200" dirty="0"/>
            </a:br>
            <a:r>
              <a:rPr lang="as-IN" sz="3200" dirty="0"/>
              <a:t>পারমাণবিক সংখ্যা = </a:t>
            </a:r>
            <a:r>
              <a:rPr lang="as-IN" sz="3200" dirty="0" smtClean="0"/>
              <a:t>1</a:t>
            </a:r>
            <a:r>
              <a:rPr lang="en-US" sz="3200" dirty="0" smtClean="0"/>
              <a:t>7</a:t>
            </a:r>
            <a:r>
              <a:rPr lang="as-IN" sz="3200" dirty="0" smtClean="0"/>
              <a:t>,ইলেকট্রন </a:t>
            </a:r>
            <a:r>
              <a:rPr lang="as-IN" sz="3200" dirty="0"/>
              <a:t>বিন্যাস = 2, 8, </a:t>
            </a:r>
            <a:r>
              <a:rPr lang="en-US" sz="3200" dirty="0" smtClean="0"/>
              <a:t>7</a:t>
            </a:r>
            <a:r>
              <a:rPr lang="as-IN" sz="3200" dirty="0" smtClean="0"/>
              <a:t>।</a:t>
            </a:r>
            <a:r>
              <a:rPr lang="as-IN" sz="3200" dirty="0"/>
              <a:t/>
            </a:r>
            <a:br>
              <a:rPr lang="as-IN" sz="3200" dirty="0"/>
            </a:br>
            <a:r>
              <a:rPr lang="as-IN" sz="3200" dirty="0"/>
              <a:t>এখানে ক্লোরিন </a:t>
            </a:r>
            <a:r>
              <a:rPr lang="en-US" sz="3200" dirty="0"/>
              <a:t>এ</a:t>
            </a:r>
            <a:r>
              <a:rPr lang="as-IN" sz="3200" dirty="0" smtClean="0"/>
              <a:t>র </a:t>
            </a:r>
            <a:r>
              <a:rPr lang="as-IN" sz="3200" dirty="0"/>
              <a:t>প্রথম শক্তিস্তরে 2টি, দ্বিতীয় শক্তিস্তরে 8টি এবং সর্বশেষ শক্তিস্তরে </a:t>
            </a:r>
            <a:r>
              <a:rPr lang="en-US" sz="3200" dirty="0" smtClean="0"/>
              <a:t>7</a:t>
            </a:r>
            <a:r>
              <a:rPr lang="as-IN" sz="3200" dirty="0" smtClean="0"/>
              <a:t> </a:t>
            </a:r>
            <a:r>
              <a:rPr lang="as-IN" sz="3200" dirty="0"/>
              <a:t>টি ইলেকট্রন রয়েছে।তাই ক্লোরিন এর  যোজ্যতা ইলেকট্রন হলো </a:t>
            </a:r>
            <a:r>
              <a:rPr lang="en-US" sz="3200" dirty="0" smtClean="0"/>
              <a:t>7</a:t>
            </a:r>
            <a:r>
              <a:rPr lang="as-IN" sz="3200" dirty="0" smtClean="0"/>
              <a:t>।</a:t>
            </a:r>
            <a:endParaRPr lang="as-IN" sz="3200" dirty="0"/>
          </a:p>
          <a:p>
            <a:endParaRPr lang="en-US" sz="3200" dirty="0"/>
          </a:p>
        </p:txBody>
      </p:sp>
    </p:spTree>
    <p:extLst>
      <p:ext uri="{BB962C8B-B14F-4D97-AF65-F5344CB8AC3E}">
        <p14:creationId xmlns:p14="http://schemas.microsoft.com/office/powerpoint/2010/main" val="790218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9120" y="2018437"/>
            <a:ext cx="9921240" cy="3416320"/>
          </a:xfrm>
          <a:prstGeom prst="rect">
            <a:avLst/>
          </a:prstGeom>
        </p:spPr>
        <p:txBody>
          <a:bodyPr wrap="square">
            <a:spAutoFit/>
          </a:bodyPr>
          <a:lstStyle/>
          <a:p>
            <a:r>
              <a:rPr lang="as-IN" sz="3600" dirty="0" smtClean="0"/>
              <a:t>যোজনী </a:t>
            </a:r>
            <a:r>
              <a:rPr lang="as-IN" sz="3600" dirty="0"/>
              <a:t>(</a:t>
            </a:r>
            <a:r>
              <a:rPr lang="en-US" sz="3600" dirty="0" err="1"/>
              <a:t>Valency</a:t>
            </a:r>
            <a:r>
              <a:rPr lang="en-US" sz="3600" dirty="0"/>
              <a:t>) </a:t>
            </a:r>
            <a:r>
              <a:rPr lang="as-IN" sz="3600" dirty="0"/>
              <a:t>বলতে কোনো একটি মৌলের পরমাণুর অন্য কোনো মৌলের পরমাণুর সাথে যুক্ত হওয়ার ক্ষমতা বা সামর্থ্যকে বোঝায়</a:t>
            </a:r>
            <a:r>
              <a:rPr lang="as-IN" sz="3600" dirty="0" smtClean="0"/>
              <a:t>।</a:t>
            </a:r>
            <a:r>
              <a:rPr lang="en-US" sz="3600" dirty="0" smtClean="0"/>
              <a:t/>
            </a:r>
            <a:br>
              <a:rPr lang="en-US" sz="3600" dirty="0" smtClean="0"/>
            </a:br>
            <a:r>
              <a:rPr lang="as-IN" sz="3600" dirty="0" smtClean="0"/>
              <a:t>সাধারণ </a:t>
            </a:r>
            <a:r>
              <a:rPr lang="as-IN" sz="3600" dirty="0"/>
              <a:t>ভাষায়, একটি মৌলের একটি পরমাণু অন্য কোনো মৌলের বা নিজের কতগুলো পরমাণুর সাথে যুক্ত হতে পারে, সেই সংখ্যাটিই হলো তার যোজনী।</a:t>
            </a:r>
            <a:endParaRPr lang="en-US" sz="3600" dirty="0"/>
          </a:p>
        </p:txBody>
      </p:sp>
    </p:spTree>
    <p:extLst>
      <p:ext uri="{BB962C8B-B14F-4D97-AF65-F5344CB8AC3E}">
        <p14:creationId xmlns:p14="http://schemas.microsoft.com/office/powerpoint/2010/main" val="1805068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2440" y="1577816"/>
            <a:ext cx="10363200" cy="3416320"/>
          </a:xfrm>
          <a:prstGeom prst="rect">
            <a:avLst/>
          </a:prstGeom>
        </p:spPr>
        <p:txBody>
          <a:bodyPr wrap="square">
            <a:spAutoFit/>
          </a:bodyPr>
          <a:lstStyle/>
          <a:p>
            <a:r>
              <a:rPr lang="as-IN" sz="3600" dirty="0"/>
              <a:t>ইলেকট্রন বিন্যাসের </a:t>
            </a:r>
            <a:r>
              <a:rPr lang="as-IN" sz="3600" dirty="0" smtClean="0"/>
              <a:t>নি</a:t>
            </a:r>
            <a:r>
              <a:rPr lang="en-US" sz="3600" dirty="0" err="1" smtClean="0"/>
              <a:t>য়মে</a:t>
            </a:r>
            <a:r>
              <a:rPr lang="as-IN" sz="3600" dirty="0" smtClean="0"/>
              <a:t> </a:t>
            </a:r>
            <a:r>
              <a:rPr lang="as-IN" sz="3600" dirty="0"/>
              <a:t>যোজনী</a:t>
            </a:r>
            <a:r>
              <a:rPr lang="as-IN" sz="3600" dirty="0" smtClean="0"/>
              <a:t>:</a:t>
            </a:r>
            <a:r>
              <a:rPr lang="en-US" sz="3600" dirty="0" smtClean="0"/>
              <a:t/>
            </a:r>
            <a:br>
              <a:rPr lang="en-US" sz="3600" dirty="0" smtClean="0"/>
            </a:br>
            <a:r>
              <a:rPr lang="as-IN" sz="3600" dirty="0" smtClean="0"/>
              <a:t>কোনো </a:t>
            </a:r>
            <a:r>
              <a:rPr lang="as-IN" sz="3600" dirty="0"/>
              <a:t>মৌলের পরমাণুর সর্ববহিঃস্থ (সবচেয়ে বাইরের) শক্তিস্তরে স্থায়ী বা নিষ্ক্রিয় গ্যাসীয় ইলেকট্রন বিন্যাস </a:t>
            </a:r>
            <a:r>
              <a:rPr lang="en-US" sz="3600" dirty="0" smtClean="0"/>
              <a:t> </a:t>
            </a:r>
            <a:r>
              <a:rPr lang="as-IN" sz="3600" dirty="0"/>
              <a:t>অর্জনের জন্য যতগুলো ইলেকট্রন গ্রহণ, বর্জন বা শেয়ার (ভাগাভাগি) করতে হয়, সেই সংখ্যাকেই ওই মৌলের যোজনী বলা হয়।</a:t>
            </a:r>
            <a:endParaRPr lang="en-US" sz="3600" dirty="0"/>
          </a:p>
        </p:txBody>
      </p:sp>
    </p:spTree>
    <p:extLst>
      <p:ext uri="{BB962C8B-B14F-4D97-AF65-F5344CB8AC3E}">
        <p14:creationId xmlns:p14="http://schemas.microsoft.com/office/powerpoint/2010/main" val="2112794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3.xml.rels><?xml version="1.0" encoding="UTF-8" standalone="yes"?>
<Relationships xmlns="http://schemas.openxmlformats.org/package/2006/relationships"><Relationship Id="rId1" Type="http://schemas.openxmlformats.org/officeDocument/2006/relationships/image" Target="../media/image5.jpeg"/></Relationships>
</file>

<file path=ppt/theme/_rels/theme4.xml.rels><?xml version="1.0" encoding="UTF-8" standalone="yes"?>
<Relationships xmlns="http://schemas.openxmlformats.org/package/2006/relationships"><Relationship Id="rId1" Type="http://schemas.openxmlformats.org/officeDocument/2006/relationships/image" Target="../media/image8.jpeg"/></Relationships>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3.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ppt/theme/theme4.xml><?xml version="1.0" encoding="utf-8"?>
<a:theme xmlns:a="http://schemas.openxmlformats.org/drawingml/2006/main" name="Circuit">
  <a:themeElements>
    <a:clrScheme name="Circuit">
      <a:dk1>
        <a:sysClr val="windowText" lastClr="000000"/>
      </a:dk1>
      <a:lt1>
        <a:sysClr val="window" lastClr="FFFFFF"/>
      </a:lt1>
      <a:dk2>
        <a:srgbClr val="8D1E14"/>
      </a:dk2>
      <a:lt2>
        <a:srgbClr val="FF744E"/>
      </a:lt2>
      <a:accent1>
        <a:srgbClr val="E9B758"/>
      </a:accent1>
      <a:accent2>
        <a:srgbClr val="FE8943"/>
      </a:accent2>
      <a:accent3>
        <a:srgbClr val="AEA27C"/>
      </a:accent3>
      <a:accent4>
        <a:srgbClr val="90B46E"/>
      </a:accent4>
      <a:accent5>
        <a:srgbClr val="71AEC1"/>
      </a:accent5>
      <a:accent6>
        <a:srgbClr val="C98DE7"/>
      </a:accent6>
      <a:hlink>
        <a:srgbClr val="FF7A22"/>
      </a:hlink>
      <a:folHlink>
        <a:srgbClr val="FDCD86"/>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88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2000"/>
                <a:satMod val="150000"/>
                <a:lumMod val="15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971C58-AB76-4A2A-B231-5F8CA03CF491}"/>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482</TotalTime>
  <Words>1324</Words>
  <Application>Microsoft Office PowerPoint</Application>
  <PresentationFormat>Widescreen</PresentationFormat>
  <Paragraphs>102</Paragraphs>
  <Slides>46</Slides>
  <Notes>2</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46</vt:i4>
      </vt:variant>
    </vt:vector>
  </HeadingPairs>
  <TitlesOfParts>
    <vt:vector size="61" baseType="lpstr">
      <vt:lpstr>Arial</vt:lpstr>
      <vt:lpstr>Calibri</vt:lpstr>
      <vt:lpstr>Gill Sans MT</vt:lpstr>
      <vt:lpstr>MS Shell Dlg 2</vt:lpstr>
      <vt:lpstr>Nikosh</vt:lpstr>
      <vt:lpstr>NikoshBAN</vt:lpstr>
      <vt:lpstr>Trebuchet MS</vt:lpstr>
      <vt:lpstr>Tw Cen MT</vt:lpstr>
      <vt:lpstr>Vrinda</vt:lpstr>
      <vt:lpstr>Wingdings</vt:lpstr>
      <vt:lpstr>Wingdings 3</vt:lpstr>
      <vt:lpstr>Gallery</vt:lpstr>
      <vt:lpstr>Berlin</vt:lpstr>
      <vt:lpstr>Madison</vt:lpstr>
      <vt:lpstr>Circuit</vt:lpstr>
      <vt:lpstr>PowerPoint Presentation</vt:lpstr>
      <vt:lpstr>পরিচিতি</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talha</dc:creator>
  <cp:lastModifiedBy>user</cp:lastModifiedBy>
  <cp:revision>51</cp:revision>
  <dcterms:created xsi:type="dcterms:W3CDTF">2026-01-12T16:24:06Z</dcterms:created>
  <dcterms:modified xsi:type="dcterms:W3CDTF">2026-08-03T14:59:54Z</dcterms:modified>
</cp:coreProperties>
</file>