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0" r:id="rId3"/>
    <p:sldId id="269" r:id="rId4"/>
    <p:sldId id="257" r:id="rId5"/>
    <p:sldId id="270" r:id="rId6"/>
    <p:sldId id="271" r:id="rId7"/>
    <p:sldId id="259" r:id="rId8"/>
    <p:sldId id="260" r:id="rId9"/>
    <p:sldId id="272" r:id="rId10"/>
    <p:sldId id="273" r:id="rId11"/>
    <p:sldId id="275" r:id="rId12"/>
    <p:sldId id="276" r:id="rId13"/>
    <p:sldId id="284" r:id="rId14"/>
    <p:sldId id="285" r:id="rId15"/>
    <p:sldId id="286" r:id="rId16"/>
    <p:sldId id="283" r:id="rId17"/>
    <p:sldId id="287" r:id="rId18"/>
    <p:sldId id="288" r:id="rId19"/>
    <p:sldId id="263" r:id="rId20"/>
    <p:sldId id="289" r:id="rId21"/>
    <p:sldId id="264" r:id="rId22"/>
    <p:sldId id="265" r:id="rId23"/>
    <p:sldId id="266" r:id="rId24"/>
    <p:sldId id="267" r:id="rId25"/>
    <p:sldId id="26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01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2" y="162815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/>
              <a:t>Class: 5</a:t>
            </a:r>
          </a:p>
          <a:p>
            <a:r>
              <a:rPr lang="en-US" sz="4000" b="1" dirty="0"/>
              <a:t>Subject: English</a:t>
            </a:r>
          </a:p>
          <a:p>
            <a:r>
              <a:rPr lang="en-US" sz="4000" b="1" dirty="0"/>
              <a:t>Unit 12: Eating Healthy</a:t>
            </a:r>
          </a:p>
          <a:p>
            <a:r>
              <a:rPr lang="en-US" sz="4000" b="1" dirty="0"/>
              <a:t>Pages: 61–62</a:t>
            </a:r>
          </a:p>
          <a:p>
            <a:r>
              <a:rPr lang="en-US" sz="4000" b="1" dirty="0"/>
              <a:t>Activities: 1.1, 1.2 &amp; 2.1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36947" y="1184842"/>
            <a:ext cx="12099331" cy="509588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31273" y="1200735"/>
            <a:ext cx="104923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Shihab</a:t>
            </a:r>
            <a:r>
              <a:rPr lang="en-US" sz="2800" b="1" dirty="0"/>
              <a:t>:</a:t>
            </a:r>
          </a:p>
          <a:p>
            <a:r>
              <a:rPr lang="en-US" sz="2800" b="1" dirty="0"/>
              <a:t>It's tiffin time. Let's eat together.</a:t>
            </a:r>
            <a:endParaRPr lang="en-US" sz="2800" dirty="0"/>
          </a:p>
          <a:p>
            <a:r>
              <a:rPr lang="as-IN" sz="2800" dirty="0" smtClean="0"/>
              <a:t>এখন </a:t>
            </a:r>
            <a:r>
              <a:rPr lang="as-IN" sz="2800" dirty="0"/>
              <a:t>টিফিনের সময়। চলো আমরা একসাথে খাই।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036" y="2549249"/>
            <a:ext cx="104555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Sarah:</a:t>
            </a:r>
          </a:p>
          <a:p>
            <a:r>
              <a:rPr lang="en-US" sz="2800" b="1" dirty="0"/>
              <a:t>Sure. Who </a:t>
            </a:r>
            <a:r>
              <a:rPr lang="en-US" sz="2800" b="1" dirty="0" smtClean="0"/>
              <a:t>else </a:t>
            </a:r>
            <a:r>
              <a:rPr lang="en-US" sz="2800" b="1" dirty="0"/>
              <a:t>like to join us?</a:t>
            </a:r>
            <a:endParaRPr lang="en-US" sz="2800" dirty="0"/>
          </a:p>
          <a:p>
            <a:r>
              <a:rPr lang="as-IN" sz="2800" dirty="0" smtClean="0"/>
              <a:t>বাংলা</a:t>
            </a:r>
            <a:endParaRPr lang="en-US" sz="2800" dirty="0" smtClean="0"/>
          </a:p>
          <a:p>
            <a:r>
              <a:rPr lang="as-IN" sz="2800" dirty="0" smtClean="0"/>
              <a:t>অবশ্যই</a:t>
            </a:r>
            <a:r>
              <a:rPr lang="as-IN" sz="2800" dirty="0"/>
              <a:t>। আর কে কে আমাদের সাথে যোগ দিতে চান?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8981" y="4359569"/>
            <a:ext cx="10460163" cy="1832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Mong</a:t>
            </a:r>
            <a:r>
              <a:rPr lang="en-US" sz="2800" b="1" dirty="0"/>
              <a:t>:</a:t>
            </a:r>
          </a:p>
          <a:p>
            <a:r>
              <a:rPr lang="en-US" sz="2800" b="1" dirty="0"/>
              <a:t>Let's sit over there to enjoy our tiffin.</a:t>
            </a:r>
            <a:endParaRPr lang="en-US" sz="2800" dirty="0"/>
          </a:p>
          <a:p>
            <a:r>
              <a:rPr lang="as-IN" sz="2800" dirty="0"/>
              <a:t>বাংলা</a:t>
            </a:r>
          </a:p>
          <a:p>
            <a:r>
              <a:rPr lang="as-IN" sz="2800" dirty="0"/>
              <a:t>চলো ওখানে বসে টিফিন খাই।</a:t>
            </a:r>
          </a:p>
        </p:txBody>
      </p:sp>
    </p:spTree>
    <p:extLst>
      <p:ext uri="{BB962C8B-B14F-4D97-AF65-F5344CB8AC3E}">
        <p14:creationId xmlns:p14="http://schemas.microsoft.com/office/powerpoint/2010/main" val="27967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4612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32330" y="1000119"/>
            <a:ext cx="12113185" cy="530924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68065" y="2750445"/>
            <a:ext cx="104555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Mong</a:t>
            </a:r>
            <a:r>
              <a:rPr lang="en-US" sz="2800" b="1" dirty="0"/>
              <a:t>:</a:t>
            </a:r>
          </a:p>
          <a:p>
            <a:r>
              <a:rPr lang="en-US" sz="2800" b="1" dirty="0"/>
              <a:t>If you eat them regularly, you'll get fat and sick.</a:t>
            </a:r>
            <a:endParaRPr lang="en-US" sz="2800" dirty="0"/>
          </a:p>
          <a:p>
            <a:r>
              <a:rPr lang="as-IN" sz="2800" dirty="0"/>
              <a:t>বাংলা</a:t>
            </a:r>
          </a:p>
          <a:p>
            <a:r>
              <a:rPr lang="as-IN" sz="2800" dirty="0"/>
              <a:t>তুমি যদি এগুলো নিয়মিত খাও, তাহলে মোটা ও অসুস্থ হয়ে যাবে।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808030" y="4482256"/>
            <a:ext cx="104555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Shihab</a:t>
            </a:r>
            <a:r>
              <a:rPr lang="en-US" sz="2800" b="1" dirty="0"/>
              <a:t>:</a:t>
            </a:r>
          </a:p>
          <a:p>
            <a:r>
              <a:rPr lang="en-US" sz="2800" b="1" dirty="0" err="1"/>
              <a:t>Mong</a:t>
            </a:r>
            <a:r>
              <a:rPr lang="en-US" sz="2800" b="1" dirty="0"/>
              <a:t> is quite reasonable</a:t>
            </a:r>
            <a:r>
              <a:rPr lang="en-US" sz="2800" b="1" dirty="0" smtClean="0"/>
              <a:t>. You </a:t>
            </a:r>
            <a:r>
              <a:rPr lang="en-US" sz="2800" b="1" dirty="0"/>
              <a:t>shouldn't eat them too often, Sarah.</a:t>
            </a:r>
            <a:endParaRPr lang="en-US" sz="2800" dirty="0"/>
          </a:p>
          <a:p>
            <a:r>
              <a:rPr lang="as-IN" sz="2800" dirty="0"/>
              <a:t>বাংলা</a:t>
            </a:r>
          </a:p>
          <a:p>
            <a:r>
              <a:rPr lang="as-IN" sz="2800" dirty="0"/>
              <a:t>মং বেশ যুক্তিসঙ্গত</a:t>
            </a:r>
            <a:r>
              <a:rPr lang="as-IN" sz="2800" dirty="0" smtClean="0"/>
              <a:t>।</a:t>
            </a:r>
            <a:r>
              <a:rPr lang="en-US" sz="2800" dirty="0" smtClean="0"/>
              <a:t> </a:t>
            </a:r>
            <a:r>
              <a:rPr lang="as-IN" sz="2800" dirty="0" smtClean="0"/>
              <a:t>সারা</a:t>
            </a:r>
            <a:r>
              <a:rPr lang="as-IN" sz="2800" dirty="0"/>
              <a:t>, তোমার এগুলো বেশি খাওয়া উচিত নয়।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3564" y="1025246"/>
            <a:ext cx="10460029" cy="1809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Sarah:</a:t>
            </a:r>
          </a:p>
          <a:p>
            <a:r>
              <a:rPr lang="en-US" sz="2800" b="1" dirty="0"/>
              <a:t>Noodles again! I wish to have a chicken </a:t>
            </a:r>
            <a:r>
              <a:rPr lang="en-US" sz="2800" b="1" dirty="0" smtClean="0"/>
              <a:t>burger for tiffin </a:t>
            </a:r>
            <a:r>
              <a:rPr lang="en-US" sz="2800" b="1" dirty="0"/>
              <a:t>every day.</a:t>
            </a:r>
            <a:endParaRPr lang="en-US" sz="2800" dirty="0"/>
          </a:p>
          <a:p>
            <a:r>
              <a:rPr lang="as-IN" sz="2800" dirty="0"/>
              <a:t>বাংলা</a:t>
            </a:r>
          </a:p>
          <a:p>
            <a:r>
              <a:rPr lang="as-IN" sz="2800" dirty="0"/>
              <a:t>আবার নুডলস! আমার ইচ্ছে </a:t>
            </a:r>
            <a:r>
              <a:rPr lang="en-US" sz="2800" dirty="0" err="1" smtClean="0"/>
              <a:t>করে</a:t>
            </a:r>
            <a:r>
              <a:rPr lang="en-US" sz="2800" dirty="0" smtClean="0"/>
              <a:t> </a:t>
            </a:r>
            <a:r>
              <a:rPr lang="as-IN" sz="2800" dirty="0" smtClean="0"/>
              <a:t>প্রতিদিন </a:t>
            </a:r>
            <a:r>
              <a:rPr lang="en-US" sz="2800" dirty="0" err="1" smtClean="0"/>
              <a:t>টিফিনে</a:t>
            </a:r>
            <a:r>
              <a:rPr lang="en-US" sz="2800" dirty="0" smtClean="0"/>
              <a:t> </a:t>
            </a:r>
            <a:r>
              <a:rPr lang="as-IN" sz="2800" dirty="0" smtClean="0"/>
              <a:t>চিকেন </a:t>
            </a:r>
            <a:r>
              <a:rPr lang="as-IN" sz="2800" dirty="0"/>
              <a:t>বার্গার খাই।</a:t>
            </a:r>
          </a:p>
        </p:txBody>
      </p:sp>
    </p:spTree>
    <p:extLst>
      <p:ext uri="{BB962C8B-B14F-4D97-AF65-F5344CB8AC3E}">
        <p14:creationId xmlns:p14="http://schemas.microsoft.com/office/powerpoint/2010/main" val="206342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258623" y="1129426"/>
            <a:ext cx="11665528" cy="511528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en-US" dirty="0" smtClean="0"/>
              <a:t>]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83343" y="1171043"/>
            <a:ext cx="109175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Mong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I have bread and banana today. My mother sometimes prepares new items for me</a:t>
            </a:r>
            <a:r>
              <a:rPr lang="en-US" sz="2400" b="1" dirty="0" smtClean="0"/>
              <a:t>.</a:t>
            </a:r>
            <a:endParaRPr lang="as-IN" sz="2400" dirty="0"/>
          </a:p>
          <a:p>
            <a:r>
              <a:rPr lang="as-IN" sz="2400" dirty="0"/>
              <a:t>আজ আমার টিফিনে রুটি ও কলা আছে</a:t>
            </a:r>
            <a:r>
              <a:rPr lang="as-IN" sz="2400" dirty="0" smtClean="0"/>
              <a:t>।</a:t>
            </a:r>
            <a:r>
              <a:rPr lang="en-US" sz="2400" dirty="0" smtClean="0"/>
              <a:t> </a:t>
            </a:r>
            <a:r>
              <a:rPr lang="as-IN" sz="2400" dirty="0"/>
              <a:t>আমার মা মাঝে মাঝে আমার জন্য নতুন নতুন জিনিস তৈরি করেন।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831274" y="2697032"/>
            <a:ext cx="10478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Sarah:</a:t>
            </a:r>
          </a:p>
          <a:p>
            <a:r>
              <a:rPr lang="en-US" sz="2400" b="1" dirty="0" smtClean="0"/>
              <a:t>Oh! This </a:t>
            </a:r>
            <a:r>
              <a:rPr lang="en-US" sz="2400" b="1" dirty="0"/>
              <a:t>banana looks fresh. It has vitamins to give you energy</a:t>
            </a:r>
            <a:r>
              <a:rPr lang="en-US" sz="2400" b="1" dirty="0" smtClean="0"/>
              <a:t>.</a:t>
            </a:r>
            <a:endParaRPr lang="as-IN" sz="2400" dirty="0"/>
          </a:p>
          <a:p>
            <a:r>
              <a:rPr lang="as-IN" sz="2400" dirty="0"/>
              <a:t>ওহ</a:t>
            </a:r>
            <a:r>
              <a:rPr lang="as-IN" sz="2400" dirty="0" smtClean="0"/>
              <a:t>!</a:t>
            </a:r>
            <a:r>
              <a:rPr lang="en-US" sz="2400" dirty="0" smtClean="0"/>
              <a:t> </a:t>
            </a:r>
            <a:r>
              <a:rPr lang="as-IN" sz="2400" dirty="0" smtClean="0"/>
              <a:t>এই </a:t>
            </a:r>
            <a:r>
              <a:rPr lang="as-IN" sz="2400" dirty="0"/>
              <a:t>কলাটি দেখতে টাটকা। এতে ভিটামিন আছে, যা তোমাকে শক্তি দেয়।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8065" y="3877309"/>
            <a:ext cx="109841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Mong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That's right. By the way</a:t>
            </a:r>
            <a:r>
              <a:rPr lang="en-US" sz="2400" b="1" dirty="0" smtClean="0"/>
              <a:t>, Your </a:t>
            </a:r>
            <a:r>
              <a:rPr lang="en-US" sz="2400" b="1" dirty="0"/>
              <a:t>noodles with sliced eggs and green vegetables look delicious.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ঠিক তাই</a:t>
            </a:r>
            <a:r>
              <a:rPr lang="as-IN" sz="2400" dirty="0" smtClean="0"/>
              <a:t>।</a:t>
            </a:r>
            <a:r>
              <a:rPr lang="en-US" sz="2400" dirty="0" smtClean="0"/>
              <a:t> </a:t>
            </a:r>
            <a:r>
              <a:rPr lang="as-IN" sz="2400" dirty="0"/>
              <a:t>যাইহোক</a:t>
            </a:r>
            <a:r>
              <a:rPr lang="as-IN" sz="2400" dirty="0" smtClean="0"/>
              <a:t>,</a:t>
            </a:r>
            <a:r>
              <a:rPr lang="en-US" sz="2400" dirty="0" smtClean="0"/>
              <a:t> </a:t>
            </a:r>
            <a:r>
              <a:rPr lang="as-IN" sz="2400" dirty="0" smtClean="0"/>
              <a:t>ডিমের </a:t>
            </a:r>
            <a:r>
              <a:rPr lang="as-IN" sz="2400" dirty="0"/>
              <a:t>টুকরা ও সবুজ শাকসবজি দিয়ে তোমার নুডলস খুব সুস্বাদু দেখাচ্ছে।</a:t>
            </a:r>
          </a:p>
        </p:txBody>
      </p:sp>
    </p:spTree>
    <p:extLst>
      <p:ext uri="{BB962C8B-B14F-4D97-AF65-F5344CB8AC3E}">
        <p14:creationId xmlns:p14="http://schemas.microsoft.com/office/powerpoint/2010/main" val="57928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258623" y="1129426"/>
            <a:ext cx="11665528" cy="511528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en-US" dirty="0" smtClean="0"/>
              <a:t>]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57231" y="1235695"/>
            <a:ext cx="109175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Shihab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Look! I have sweet cake and juice for my tiffin.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দেখো!</a:t>
            </a:r>
            <a:r>
              <a:rPr lang="en-US" sz="2400" dirty="0"/>
              <a:t> </a:t>
            </a:r>
            <a:r>
              <a:rPr lang="as-IN" sz="2400" dirty="0"/>
              <a:t>আমার টিফিনে মিষ্টি কেক ও জুস আছে।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831274" y="2817101"/>
            <a:ext cx="104785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Sarah:</a:t>
            </a:r>
          </a:p>
          <a:p>
            <a:r>
              <a:rPr lang="en-US" sz="2400" b="1" dirty="0"/>
              <a:t>Don't you think those sugary foods are harmful for our health?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তুমি কি মনে করো না, এসব চিনিযুক্ত খাবার আমাদের স্বাস্থ্যের জন্য ক্ষতিকর?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593" y="4440720"/>
            <a:ext cx="109841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Mong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Yes, I usually avoid junk food. You also should try.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হ্যাঁ,</a:t>
            </a:r>
            <a:r>
              <a:rPr lang="en-US" sz="2400" dirty="0"/>
              <a:t> </a:t>
            </a:r>
            <a:r>
              <a:rPr lang="as-IN" sz="2400" dirty="0"/>
              <a:t>আমি সাধারণত জাঙ্ক ফুড এড়িয়ে চলি।</a:t>
            </a:r>
            <a:r>
              <a:rPr lang="en-US" sz="2400" dirty="0"/>
              <a:t> </a:t>
            </a:r>
            <a:r>
              <a:rPr lang="en-US" sz="2400" dirty="0" err="1"/>
              <a:t>তোমা</a:t>
            </a:r>
            <a:r>
              <a:rPr lang="as-IN" sz="2400" dirty="0"/>
              <a:t>রও চেষ্টা করা উচিত।</a:t>
            </a:r>
          </a:p>
        </p:txBody>
      </p:sp>
    </p:spTree>
    <p:extLst>
      <p:ext uri="{BB962C8B-B14F-4D97-AF65-F5344CB8AC3E}">
        <p14:creationId xmlns:p14="http://schemas.microsoft.com/office/powerpoint/2010/main" val="39488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258623" y="1129426"/>
            <a:ext cx="11665528" cy="511528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en-US" dirty="0" smtClean="0"/>
              <a:t>]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57231" y="1235695"/>
            <a:ext cx="109175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Shihab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I know. But healthy foods are not always tasty.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আমি জানি। কিন্তু</a:t>
            </a:r>
            <a:r>
              <a:rPr lang="en-US" sz="2400" dirty="0"/>
              <a:t> </a:t>
            </a:r>
            <a:r>
              <a:rPr lang="as-IN" sz="2400" dirty="0"/>
              <a:t>স্বাস্থ্যকর খাবার সব সময় সুস্বাদু হয় না।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831274" y="2817101"/>
            <a:ext cx="110025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Mong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Really? I find fruits and vegetables tasty. You can also try them regularly.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সত্যিই?</a:t>
            </a:r>
            <a:r>
              <a:rPr lang="en-US" sz="2400" dirty="0"/>
              <a:t> </a:t>
            </a:r>
            <a:r>
              <a:rPr lang="as-IN" sz="2400" dirty="0"/>
              <a:t>আমার কাছে ফল ও শাকসবজি সুস্বাদু লাগে।</a:t>
            </a:r>
            <a:r>
              <a:rPr lang="en-US" sz="2400" dirty="0"/>
              <a:t> </a:t>
            </a:r>
            <a:r>
              <a:rPr lang="en-US" sz="2400" dirty="0" err="1"/>
              <a:t>তুমিও</a:t>
            </a:r>
            <a:r>
              <a:rPr lang="as-IN" sz="2400" dirty="0"/>
              <a:t> এগুলো নিয়মিত চেষ্টা করে দেখতে পা</a:t>
            </a:r>
            <a:r>
              <a:rPr lang="en-US" sz="2400" dirty="0"/>
              <a:t>র</a:t>
            </a:r>
            <a:r>
              <a:rPr lang="as-IN" sz="2400" dirty="0"/>
              <a:t>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593" y="4440720"/>
            <a:ext cx="109841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Sarah:</a:t>
            </a:r>
          </a:p>
          <a:p>
            <a:r>
              <a:rPr lang="en-US" sz="2400" b="1" dirty="0"/>
              <a:t>Yes, Besides, We must wash foods properly before cooking.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হ্যাঁ</a:t>
            </a:r>
            <a:r>
              <a:rPr lang="en-US" sz="2400" dirty="0"/>
              <a:t>,</a:t>
            </a:r>
            <a:r>
              <a:rPr lang="as-IN" sz="2400" dirty="0"/>
              <a:t> তাছাড়া,</a:t>
            </a:r>
            <a:r>
              <a:rPr lang="en-US" sz="2400" dirty="0"/>
              <a:t> </a:t>
            </a:r>
            <a:r>
              <a:rPr lang="as-IN" sz="2400" dirty="0"/>
              <a:t>রান্নার আগে খাবার ভালোভাবে ধুতে হবে।</a:t>
            </a:r>
          </a:p>
        </p:txBody>
      </p:sp>
    </p:spTree>
    <p:extLst>
      <p:ext uri="{BB962C8B-B14F-4D97-AF65-F5344CB8AC3E}">
        <p14:creationId xmlns:p14="http://schemas.microsoft.com/office/powerpoint/2010/main" val="135059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258623" y="1129426"/>
            <a:ext cx="11665528" cy="511528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en-US" dirty="0" smtClean="0"/>
              <a:t>]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57231" y="1235695"/>
            <a:ext cx="109175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Mong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Oh, our tiffin break will be over soon. Let's eat quickly.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ওহ, আমাদের টিফিনের বিরতি শীঘ্রই শেষ হয়ে যাবে।</a:t>
            </a:r>
            <a:r>
              <a:rPr lang="en-US" sz="2400" dirty="0"/>
              <a:t> </a:t>
            </a:r>
            <a:r>
              <a:rPr lang="as-IN" sz="2400" dirty="0"/>
              <a:t>চলো দ্রুত খাই।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831274" y="2817101"/>
            <a:ext cx="110025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Shihab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No, </a:t>
            </a:r>
            <a:r>
              <a:rPr lang="en-US" sz="2400" b="1" dirty="0" err="1"/>
              <a:t>Mong</a:t>
            </a:r>
            <a:r>
              <a:rPr lang="en-US" sz="2400" b="1" dirty="0"/>
              <a:t>, my mom says that eating hastily can cause digestion problems.</a:t>
            </a:r>
            <a:endParaRPr lang="en-US" sz="2400" dirty="0"/>
          </a:p>
          <a:p>
            <a:r>
              <a:rPr lang="as-IN" sz="2400" dirty="0"/>
              <a:t>বাংলা</a:t>
            </a:r>
            <a:endParaRPr lang="en-US" sz="2400" dirty="0"/>
          </a:p>
          <a:p>
            <a:r>
              <a:rPr lang="as-IN" sz="2400" dirty="0"/>
              <a:t>না, মং, আমার মা বলেন যে তাড়াহুড়ো করে খেলে হজমের সমস্যা হতে পারে।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9593" y="4440720"/>
            <a:ext cx="109841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Mong</a:t>
            </a:r>
            <a:r>
              <a:rPr lang="en-US" sz="2400" b="1" dirty="0"/>
              <a:t>:</a:t>
            </a:r>
          </a:p>
          <a:p>
            <a:r>
              <a:rPr lang="en-US" sz="2400" b="1" dirty="0"/>
              <a:t>Yes, you are right. We should take time and eat slowly.</a:t>
            </a:r>
            <a:endParaRPr lang="en-US" sz="2400" dirty="0"/>
          </a:p>
          <a:p>
            <a:r>
              <a:rPr lang="as-IN" sz="2400" dirty="0"/>
              <a:t>বাংলা</a:t>
            </a:r>
          </a:p>
          <a:p>
            <a:r>
              <a:rPr lang="as-IN" sz="2400" dirty="0"/>
              <a:t>হ্যাঁ, তুমি ঠিক বলেছ।</a:t>
            </a:r>
            <a:r>
              <a:rPr lang="en-US" sz="2400" dirty="0"/>
              <a:t> </a:t>
            </a:r>
            <a:r>
              <a:rPr lang="as-IN" sz="2400" dirty="0"/>
              <a:t>আমাদের সময় নিয়ে ধীরে ধীরে খাওয়া উচিত।</a:t>
            </a:r>
          </a:p>
        </p:txBody>
      </p:sp>
    </p:spTree>
    <p:extLst>
      <p:ext uri="{BB962C8B-B14F-4D97-AF65-F5344CB8AC3E}">
        <p14:creationId xmlns:p14="http://schemas.microsoft.com/office/powerpoint/2010/main" val="237234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434158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68065" y="1605149"/>
            <a:ext cx="104555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Sarah:</a:t>
            </a:r>
          </a:p>
          <a:p>
            <a:r>
              <a:rPr lang="en-US" sz="2800" b="1" dirty="0"/>
              <a:t>Let's finish and go back to the class.</a:t>
            </a:r>
            <a:endParaRPr lang="en-US" sz="2800" dirty="0"/>
          </a:p>
          <a:p>
            <a:r>
              <a:rPr lang="as-IN" sz="2800" dirty="0"/>
              <a:t>বাংলা</a:t>
            </a:r>
          </a:p>
          <a:p>
            <a:r>
              <a:rPr lang="as-IN" sz="2800" dirty="0"/>
              <a:t>চলো খাওয়া শেষ করে ক্লাসে ফিরে যাই।</a:t>
            </a:r>
          </a:p>
        </p:txBody>
      </p:sp>
    </p:spTree>
    <p:extLst>
      <p:ext uri="{BB962C8B-B14F-4D97-AF65-F5344CB8AC3E}">
        <p14:creationId xmlns:p14="http://schemas.microsoft.com/office/powerpoint/2010/main" val="200507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2.1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64655" y="1188719"/>
            <a:ext cx="12053454" cy="512064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09"/>
          <a:stretch/>
        </p:blipFill>
        <p:spPr>
          <a:xfrm>
            <a:off x="464715" y="1194077"/>
            <a:ext cx="8910187" cy="500352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40150" y="2911835"/>
            <a:ext cx="782982" cy="376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Bread</a:t>
            </a:r>
          </a:p>
        </p:txBody>
      </p:sp>
      <p:sp>
        <p:nvSpPr>
          <p:cNvPr id="8" name="Rectangle 7"/>
          <p:cNvSpPr/>
          <p:nvPr/>
        </p:nvSpPr>
        <p:spPr>
          <a:xfrm>
            <a:off x="1817065" y="3193538"/>
            <a:ext cx="9815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Banana</a:t>
            </a:r>
          </a:p>
        </p:txBody>
      </p:sp>
      <p:sp>
        <p:nvSpPr>
          <p:cNvPr id="9" name="Rectangle 8"/>
          <p:cNvSpPr/>
          <p:nvPr/>
        </p:nvSpPr>
        <p:spPr>
          <a:xfrm>
            <a:off x="1849389" y="3493718"/>
            <a:ext cx="995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Fruits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52410" y="3812367"/>
            <a:ext cx="1277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Vegetables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2447" y="4121789"/>
            <a:ext cx="1078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Eggs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90311" y="3073462"/>
            <a:ext cx="1766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Chicken burger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04159" y="3401353"/>
            <a:ext cx="1766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Sweet cake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90309" y="3683054"/>
            <a:ext cx="1766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Sugary foods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1115" y="4001708"/>
            <a:ext cx="1766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Junk food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34181" y="4482054"/>
            <a:ext cx="6483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Ans</a:t>
            </a:r>
            <a:r>
              <a:rPr lang="en-US" b="1" i="1" dirty="0" smtClean="0"/>
              <a:t>: Because </a:t>
            </a:r>
            <a:r>
              <a:rPr lang="en-US" b="1" i="1" dirty="0"/>
              <a:t>they contain vitamins and nutrients that help us stay healthy and give us energy.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36400" y="5128550"/>
            <a:ext cx="6307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Ans</a:t>
            </a:r>
            <a:r>
              <a:rPr lang="en-US" b="1" i="1" dirty="0" smtClean="0"/>
              <a:t>: Because </a:t>
            </a:r>
            <a:r>
              <a:rPr lang="en-US" b="1" i="1" dirty="0"/>
              <a:t>eating them too often can make us fat and sick.</a:t>
            </a:r>
          </a:p>
        </p:txBody>
      </p:sp>
    </p:spTree>
    <p:extLst>
      <p:ext uri="{BB962C8B-B14F-4D97-AF65-F5344CB8AC3E}">
        <p14:creationId xmlns:p14="http://schemas.microsoft.com/office/powerpoint/2010/main" val="166004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2.1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64655" y="1188719"/>
            <a:ext cx="12053454" cy="512064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46908" y="2486998"/>
            <a:ext cx="1066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/>
              <a:t>Ans</a:t>
            </a:r>
            <a:r>
              <a:rPr lang="en-US" sz="2400" b="1" i="1" dirty="0" smtClean="0"/>
              <a:t>: Because </a:t>
            </a:r>
            <a:r>
              <a:rPr lang="en-US" sz="2400" b="1" i="1" dirty="0"/>
              <a:t>they contain vitamins and nutrients that help us stay healthy and give us energy</a:t>
            </a:r>
            <a:r>
              <a:rPr lang="en-US" sz="2400" b="1" i="1" dirty="0" smtClean="0"/>
              <a:t>.</a:t>
            </a:r>
          </a:p>
          <a:p>
            <a:r>
              <a:rPr lang="as-IN" sz="2400" b="1" dirty="0"/>
              <a:t>বাংলা:</a:t>
            </a:r>
            <a:r>
              <a:rPr lang="as-IN" sz="2400" dirty="0"/>
              <a:t/>
            </a:r>
            <a:br>
              <a:rPr lang="as-IN" sz="2400" dirty="0"/>
            </a:br>
            <a:r>
              <a:rPr lang="as-IN" sz="2400" dirty="0"/>
              <a:t>কারণ এসব খাবারে ভিটামিন ও পুষ্টি থাকে, যা আমাদের সুস্থ রাখে এবং শক্তি দেয়</a:t>
            </a:r>
            <a:r>
              <a:rPr lang="as-IN" sz="2400" dirty="0" smtClean="0"/>
              <a:t>।</a:t>
            </a:r>
            <a:endParaRPr lang="as-IN" sz="2400" dirty="0"/>
          </a:p>
        </p:txBody>
      </p:sp>
      <p:sp>
        <p:nvSpPr>
          <p:cNvPr id="17" name="Rectangle 16"/>
          <p:cNvSpPr/>
          <p:nvPr/>
        </p:nvSpPr>
        <p:spPr>
          <a:xfrm>
            <a:off x="1246908" y="4731456"/>
            <a:ext cx="102431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 smtClean="0"/>
              <a:t>Ans</a:t>
            </a:r>
            <a:r>
              <a:rPr lang="en-US" sz="2400" b="1" i="1" dirty="0" smtClean="0"/>
              <a:t>: Because </a:t>
            </a:r>
            <a:r>
              <a:rPr lang="en-US" sz="2400" b="1" i="1" dirty="0"/>
              <a:t>eating them too often can make us fat and sick</a:t>
            </a:r>
            <a:r>
              <a:rPr lang="en-US" sz="2400" b="1" i="1" dirty="0" smtClean="0"/>
              <a:t>.</a:t>
            </a:r>
          </a:p>
          <a:p>
            <a:r>
              <a:rPr lang="as-IN" sz="2400" b="1" dirty="0"/>
              <a:t>বাংলা:</a:t>
            </a:r>
            <a:r>
              <a:rPr lang="as-IN" sz="2400" dirty="0"/>
              <a:t/>
            </a:r>
            <a:br>
              <a:rPr lang="as-IN" sz="2400" dirty="0"/>
            </a:br>
            <a:r>
              <a:rPr lang="as-IN" sz="2400" dirty="0"/>
              <a:t>কারণ এগুলো বেশি খেলে আমরা মোটা ও অসুস্থ হতে পারি।</a:t>
            </a:r>
            <a:endParaRPr lang="en-US" sz="2400" b="1" i="1" dirty="0"/>
          </a:p>
        </p:txBody>
      </p:sp>
      <p:sp>
        <p:nvSpPr>
          <p:cNvPr id="18" name="Rectangle 17"/>
          <p:cNvSpPr/>
          <p:nvPr/>
        </p:nvSpPr>
        <p:spPr>
          <a:xfrm>
            <a:off x="3530140" y="1276986"/>
            <a:ext cx="3003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Answer the Questions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36256" y="1803461"/>
            <a:ext cx="4297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a) Why are these foods healthy?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58206" y="4180487"/>
            <a:ext cx="464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b) Why are these foods unhealthy?</a:t>
            </a:r>
          </a:p>
        </p:txBody>
      </p:sp>
    </p:spTree>
    <p:extLst>
      <p:ext uri="{BB962C8B-B14F-4D97-AF65-F5344CB8AC3E}">
        <p14:creationId xmlns:p14="http://schemas.microsoft.com/office/powerpoint/2010/main" val="347889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1480" y="1136247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3" y="1544891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Student A:</a:t>
            </a:r>
          </a:p>
          <a:p>
            <a:r>
              <a:rPr lang="en-US" sz="3600" b="1" dirty="0"/>
              <a:t>What do you eat for tiffin?</a:t>
            </a:r>
          </a:p>
        </p:txBody>
      </p:sp>
      <p:sp>
        <p:nvSpPr>
          <p:cNvPr id="7" name="Rectangle 6"/>
          <p:cNvSpPr/>
          <p:nvPr/>
        </p:nvSpPr>
        <p:spPr>
          <a:xfrm>
            <a:off x="1168402" y="305504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/>
              <a:t>Student B:</a:t>
            </a:r>
          </a:p>
          <a:p>
            <a:r>
              <a:rPr lang="en-US" sz="3600" b="1" dirty="0"/>
              <a:t>I eat bread and banana.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56433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Greeting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smtClean="0"/>
              <a:t>Add your lesson content here...</a:t>
            </a: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2" y="162815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/>
              <a:t>Good morning, students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1233053" y="330455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/>
              <a:t>How are you today?</a:t>
            </a:r>
          </a:p>
        </p:txBody>
      </p:sp>
    </p:spTree>
    <p:extLst>
      <p:ext uri="{BB962C8B-B14F-4D97-AF65-F5344CB8AC3E}">
        <p14:creationId xmlns:p14="http://schemas.microsoft.com/office/powerpoint/2010/main" val="304785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1480" y="1136247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37673" y="1544891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Student A:</a:t>
            </a:r>
          </a:p>
          <a:p>
            <a:r>
              <a:rPr lang="en-US" sz="3600" b="1" dirty="0"/>
              <a:t>Is burger healthy?</a:t>
            </a:r>
          </a:p>
        </p:txBody>
      </p:sp>
      <p:sp>
        <p:nvSpPr>
          <p:cNvPr id="7" name="Rectangle 6"/>
          <p:cNvSpPr/>
          <p:nvPr/>
        </p:nvSpPr>
        <p:spPr>
          <a:xfrm>
            <a:off x="1168402" y="305504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/>
              <a:t>Student B:</a:t>
            </a:r>
          </a:p>
          <a:p>
            <a:r>
              <a:rPr lang="en-US" sz="3600" b="1" dirty="0"/>
              <a:t>No, it isn't.</a:t>
            </a:r>
          </a:p>
        </p:txBody>
      </p:sp>
    </p:spTree>
    <p:extLst>
      <p:ext uri="{BB962C8B-B14F-4D97-AF65-F5344CB8AC3E}">
        <p14:creationId xmlns:p14="http://schemas.microsoft.com/office/powerpoint/2010/main" val="40773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953993" y="2329934"/>
            <a:ext cx="4790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1. Write </a:t>
            </a:r>
            <a:r>
              <a:rPr lang="en-US" sz="3200" b="1" dirty="0"/>
              <a:t>five healthy foods.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30903" y="2971855"/>
            <a:ext cx="52293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2. Write </a:t>
            </a:r>
            <a:r>
              <a:rPr lang="en-US" sz="3200" b="1" dirty="0"/>
              <a:t>five unhealthy foods.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98578" y="3650723"/>
            <a:ext cx="83353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3. </a:t>
            </a:r>
            <a:r>
              <a:rPr lang="en-US" sz="3200" b="1" dirty="0"/>
              <a:t>Make a list of your </a:t>
            </a:r>
            <a:r>
              <a:rPr lang="en-US" sz="3200" b="1" dirty="0" err="1"/>
              <a:t>favourite</a:t>
            </a:r>
            <a:r>
              <a:rPr lang="en-US" sz="3200" b="1" dirty="0"/>
              <a:t> healthy foods.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59967" y="1873136"/>
            <a:ext cx="348095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sz="6000" dirty="0"/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4096" y="2810627"/>
            <a:ext cx="7324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6000" dirty="0" smtClean="0"/>
              <a:t>I wish you all the best.</a:t>
            </a:r>
            <a:endParaRPr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2230243" y="3757350"/>
            <a:ext cx="7324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6000" dirty="0" smtClean="0"/>
              <a:t>Happy Learning!</a:t>
            </a:r>
            <a:endParaRPr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697" y="-23433"/>
            <a:ext cx="4587638" cy="66071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76" y="0"/>
            <a:ext cx="4549534" cy="67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7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38909" y="1877580"/>
            <a:ext cx="105941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By the end of the lesson, students will be able to—</a:t>
            </a:r>
          </a:p>
          <a:p>
            <a:r>
              <a:rPr lang="en-US" sz="3200" b="1" dirty="0"/>
              <a:t>✅ identify different food items.</a:t>
            </a:r>
          </a:p>
          <a:p>
            <a:r>
              <a:rPr lang="en-US" sz="3200" b="1" dirty="0"/>
              <a:t>✅ understand the conversation.</a:t>
            </a:r>
          </a:p>
          <a:p>
            <a:r>
              <a:rPr lang="en-US" sz="3200" b="1" dirty="0"/>
              <a:t>✅ learn new vocabulary.</a:t>
            </a:r>
          </a:p>
          <a:p>
            <a:r>
              <a:rPr lang="en-US" sz="3200" b="1" dirty="0"/>
              <a:t>✅ explain the Bangla meaning of important sentences.</a:t>
            </a:r>
          </a:p>
          <a:p>
            <a:r>
              <a:rPr lang="en-US" sz="3200" b="1" dirty="0"/>
              <a:t>✅ identify healthy and unhealthy foods.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7127" y="1443381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What do you eat during tiffin?</a:t>
            </a:r>
          </a:p>
        </p:txBody>
      </p:sp>
      <p:sp>
        <p:nvSpPr>
          <p:cNvPr id="7" name="Rectangle 6"/>
          <p:cNvSpPr/>
          <p:nvPr/>
        </p:nvSpPr>
        <p:spPr>
          <a:xfrm>
            <a:off x="1611747" y="2334691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/>
              <a:t>I eat bread and banana.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84037" y="3138258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Do you like fruits?</a:t>
            </a:r>
          </a:p>
        </p:txBody>
      </p:sp>
      <p:sp>
        <p:nvSpPr>
          <p:cNvPr id="9" name="Rectangle 8"/>
          <p:cNvSpPr/>
          <p:nvPr/>
        </p:nvSpPr>
        <p:spPr>
          <a:xfrm>
            <a:off x="1560947" y="4057273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/>
              <a:t>Yes, I do.</a:t>
            </a:r>
          </a:p>
        </p:txBody>
      </p:sp>
    </p:spTree>
    <p:extLst>
      <p:ext uri="{BB962C8B-B14F-4D97-AF65-F5344CB8AC3E}">
        <p14:creationId xmlns:p14="http://schemas.microsoft.com/office/powerpoint/2010/main" val="10411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7127" y="1443381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Which food is healthy?</a:t>
            </a:r>
          </a:p>
        </p:txBody>
      </p:sp>
      <p:sp>
        <p:nvSpPr>
          <p:cNvPr id="7" name="Rectangle 6"/>
          <p:cNvSpPr/>
          <p:nvPr/>
        </p:nvSpPr>
        <p:spPr>
          <a:xfrm>
            <a:off x="1611747" y="2334691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/>
              <a:t>Fruits and vegetables are healthy.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84037" y="3138258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Do you eat junk food every day?</a:t>
            </a:r>
          </a:p>
        </p:txBody>
      </p:sp>
      <p:sp>
        <p:nvSpPr>
          <p:cNvPr id="9" name="Rectangle 8"/>
          <p:cNvSpPr/>
          <p:nvPr/>
        </p:nvSpPr>
        <p:spPr>
          <a:xfrm>
            <a:off x="1560947" y="4057273"/>
            <a:ext cx="8146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/>
              <a:t>No, I don't.</a:t>
            </a:r>
          </a:p>
        </p:txBody>
      </p:sp>
    </p:spTree>
    <p:extLst>
      <p:ext uri="{BB962C8B-B14F-4D97-AF65-F5344CB8AC3E}">
        <p14:creationId xmlns:p14="http://schemas.microsoft.com/office/powerpoint/2010/main" val="397486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1.1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51"/>
          <a:stretch/>
        </p:blipFill>
        <p:spPr>
          <a:xfrm>
            <a:off x="4833642" y="400000"/>
            <a:ext cx="6806794" cy="57570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4229" y="2634739"/>
            <a:ext cx="4020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What food items can you see?</a:t>
            </a:r>
          </a:p>
        </p:txBody>
      </p:sp>
      <p:sp>
        <p:nvSpPr>
          <p:cNvPr id="9" name="Rectangle 8"/>
          <p:cNvSpPr/>
          <p:nvPr/>
        </p:nvSpPr>
        <p:spPr>
          <a:xfrm>
            <a:off x="9753596" y="2994954"/>
            <a:ext cx="705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/>
              <a:t>Rice</a:t>
            </a:r>
            <a:endParaRPr lang="en-US" sz="2400" i="1" dirty="0"/>
          </a:p>
        </p:txBody>
      </p:sp>
      <p:sp>
        <p:nvSpPr>
          <p:cNvPr id="10" name="Rectangle 9"/>
          <p:cNvSpPr/>
          <p:nvPr/>
        </p:nvSpPr>
        <p:spPr>
          <a:xfrm>
            <a:off x="9730506" y="3332079"/>
            <a:ext cx="827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Flour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735125" y="3687677"/>
            <a:ext cx="906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Sugar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30509" y="4006332"/>
            <a:ext cx="655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Salt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44363" y="4343458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Oil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08843" y="4662109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Bananas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522700" y="5082366"/>
            <a:ext cx="962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Spices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550400" y="5451817"/>
            <a:ext cx="1255864" cy="468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Lentils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499603" y="5825887"/>
            <a:ext cx="1255864" cy="468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Biscuits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476514" y="6135305"/>
            <a:ext cx="1255864" cy="468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/>
              <a:t>Milk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473734"/>
              </p:ext>
            </p:extLst>
          </p:nvPr>
        </p:nvGraphicFramePr>
        <p:xfrm>
          <a:off x="1198308" y="1219202"/>
          <a:ext cx="4029470" cy="42862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48941"/>
                <a:gridCol w="1880529"/>
              </a:tblGrid>
              <a:tr h="307367">
                <a:tc>
                  <a:txBody>
                    <a:bodyPr/>
                    <a:lstStyle/>
                    <a:p>
                      <a:r>
                        <a:rPr lang="en-US" sz="2400" b="1" dirty="0"/>
                        <a:t>English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Bangla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grocery shop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মুদি দোকান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tiffin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টিফিন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noodles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নুডলস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burger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বার্গার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banana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কলা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vegetables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শাকসবজি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fruits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ফলমূল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healthy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স্বাস্থ্যকর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unhealthy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অস্বাস্থ্যকর</a:t>
                      </a:r>
                    </a:p>
                  </a:txBody>
                  <a:tcPr marL="62861" marR="62861" marT="31430" marB="31430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870004"/>
              </p:ext>
            </p:extLst>
          </p:nvPr>
        </p:nvGraphicFramePr>
        <p:xfrm>
          <a:off x="5839594" y="1223825"/>
          <a:ext cx="4029470" cy="422334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148941"/>
                <a:gridCol w="1880529"/>
              </a:tblGrid>
              <a:tr h="307367">
                <a:tc>
                  <a:txBody>
                    <a:bodyPr/>
                    <a:lstStyle/>
                    <a:p>
                      <a:r>
                        <a:rPr lang="en-US" sz="2400" b="1" dirty="0"/>
                        <a:t>English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Bangla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vitamins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ভিটামিন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energy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শক্তি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sugary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চিনিযুক্ত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harmful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ক্ষতিকর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avoid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এড়িয়ে চলা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 dirty="0"/>
                        <a:t>digestion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হজম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hastily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তাড়াহুড়ো করে</a:t>
                      </a:r>
                    </a:p>
                  </a:txBody>
                  <a:tcPr marL="62861" marR="62861" marT="31430" marB="31430" anchor="ctr"/>
                </a:tc>
              </a:tr>
              <a:tr h="307367">
                <a:tc>
                  <a:txBody>
                    <a:bodyPr/>
                    <a:lstStyle/>
                    <a:p>
                      <a:r>
                        <a:rPr lang="en-US" sz="2400"/>
                        <a:t>regularly</a:t>
                      </a:r>
                    </a:p>
                  </a:txBody>
                  <a:tcPr marL="62861" marR="62861" marT="31430" marB="31430"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নিয়মিত</a:t>
                      </a:r>
                    </a:p>
                  </a:txBody>
                  <a:tcPr marL="62861" marR="62861" marT="31430" marB="3143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1.2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62"/>
          <a:stretch/>
        </p:blipFill>
        <p:spPr>
          <a:xfrm>
            <a:off x="170080" y="1188720"/>
            <a:ext cx="6409829" cy="41135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" t="6108" r="201" b="37135"/>
          <a:stretch/>
        </p:blipFill>
        <p:spPr>
          <a:xfrm>
            <a:off x="6598760" y="877455"/>
            <a:ext cx="5420887" cy="44310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82467" y="394642"/>
            <a:ext cx="36021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2000" dirty="0" smtClean="0">
                <a:solidFill>
                  <a:srgbClr val="00B050"/>
                </a:solidFill>
              </a:rPr>
              <a:t>Listen 2 times and read with me</a:t>
            </a:r>
            <a:endParaRPr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2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1423</Words>
  <Application>Microsoft Office PowerPoint</Application>
  <PresentationFormat>Widescreen</PresentationFormat>
  <Paragraphs>271</Paragraphs>
  <Slides>25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61</cp:revision>
  <dcterms:created xsi:type="dcterms:W3CDTF">2013-01-27T09:14:16Z</dcterms:created>
  <dcterms:modified xsi:type="dcterms:W3CDTF">2026-07-13T15:08:17Z</dcterms:modified>
  <cp:category/>
</cp:coreProperties>
</file>