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794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5143500" cy="9144000"/>
  <p:embeddedFontLst>
    <p:embeddedFont>
      <p:font typeface="Franklin Gothic Book" pitchFamily="34" charset="0"/>
      <p:regular r:id="rId14"/>
      <p:italic r:id="rId15"/>
    </p:embeddedFont>
    <p:embeddedFont>
      <p:font typeface="Roboto Bold" charset="0"/>
      <p:regular r:id="rId16"/>
    </p:embeddedFont>
    <p:embeddedFont>
      <p:font typeface="Raleway" charset="0"/>
      <p:regular r:id="rId17"/>
    </p:embeddedFont>
    <p:embeddedFont>
      <p:font typeface="Roboto" charset="0"/>
      <p:regular r:id="rId18"/>
    </p:embeddedFont>
    <p:embeddedFont>
      <p:font typeface="Calibri" pitchFamily="34" charset="0"/>
      <p:regular r:id="rId19"/>
      <p:bold r:id="rId20"/>
      <p:italic r:id="rId21"/>
      <p:boldItalic r:id="rId22"/>
    </p:embeddedFont>
    <p:embeddedFont>
      <p:font typeface="Franklin Gothic Medium" pitchFamily="34" charset="0"/>
      <p:regular r:id="rId23"/>
      <p:italic r:id="rId24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108" d="100"/>
          <a:sy n="108" d="100"/>
        </p:scale>
        <p:origin x="-276" y="-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8B6D90-D8C0-44EA-81C5-06317D01DF25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47625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3021E1-DC35-4D9F-9791-FCBF7BF22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82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1985962"/>
            <a:ext cx="3571875" cy="315753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694"/>
            <a:ext cx="9146380" cy="5144194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3" y="1297802"/>
            <a:ext cx="5648623" cy="903230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1853194"/>
            <a:ext cx="6511131" cy="246944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350877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350877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694"/>
            <a:ext cx="9146380" cy="5144194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1985962"/>
            <a:ext cx="3571875" cy="315753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295053"/>
            <a:ext cx="5650992" cy="905632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1851228"/>
            <a:ext cx="6510528" cy="246888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822960"/>
            <a:ext cx="3200400" cy="27843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822960"/>
            <a:ext cx="3200400" cy="27843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822960"/>
            <a:ext cx="3200400" cy="41148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276386"/>
            <a:ext cx="3200400" cy="23317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822960"/>
            <a:ext cx="3200400" cy="41148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276386"/>
            <a:ext cx="3200400" cy="23317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1985962"/>
            <a:ext cx="3571875" cy="315753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1290639" y="-1290638"/>
            <a:ext cx="51435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182078"/>
            <a:ext cx="5212080" cy="817070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3" y="1964184"/>
            <a:ext cx="3807779" cy="249351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1690039"/>
            <a:ext cx="5794760" cy="467486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6" y="0"/>
            <a:ext cx="7115175" cy="51435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1985962"/>
            <a:ext cx="3571875" cy="315753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3786187"/>
            <a:ext cx="3571875" cy="1357313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288126"/>
            <a:ext cx="5486400" cy="650583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80" y="1635397"/>
            <a:ext cx="6096545" cy="555498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3787975"/>
            <a:ext cx="3574257" cy="1355526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3788469"/>
            <a:ext cx="9146380" cy="1355032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74320"/>
            <a:ext cx="7520940" cy="411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825471"/>
            <a:ext cx="7520940" cy="2684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4402836"/>
            <a:ext cx="2176272" cy="1508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4713842"/>
            <a:ext cx="4724400" cy="2057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4628117"/>
            <a:ext cx="502920" cy="37719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-2-2.svg"/><Relationship Id="rId3" Type="http://schemas.openxmlformats.org/officeDocument/2006/relationships/image" Target="../media/image4.png"/><Relationship Id="rId12" Type="http://schemas.openxmlformats.org/officeDocument/2006/relationships/image" Target="../media/image-2-2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2-2.svg"/><Relationship Id="rId5" Type="http://schemas.openxmlformats.org/officeDocument/2006/relationships/image" Target="../media/image-2-2.svg"/><Relationship Id="rId10" Type="http://schemas.openxmlformats.org/officeDocument/2006/relationships/image" Target="../media/image-2-2.svg"/><Relationship Id="rId4" Type="http://schemas.openxmlformats.org/officeDocument/2006/relationships/image" Target="../media/image-2-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-4-7.svg"/><Relationship Id="rId3" Type="http://schemas.openxmlformats.org/officeDocument/2006/relationships/image" Target="../media/image6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4-3.svg"/><Relationship Id="rId11" Type="http://schemas.openxmlformats.org/officeDocument/2006/relationships/image" Target="../media/image-4-3.svg"/><Relationship Id="rId5" Type="http://schemas.openxmlformats.org/officeDocument/2006/relationships/image" Target="../media/image-4-3.svg"/><Relationship Id="rId4" Type="http://schemas.openxmlformats.org/officeDocument/2006/relationships/image" Target="../media/image7.png"/><Relationship Id="rId9" Type="http://schemas.openxmlformats.org/officeDocument/2006/relationships/image" Target="../media/image-4-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-5-6.sv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5-4.svg"/><Relationship Id="rId5" Type="http://schemas.openxmlformats.org/officeDocument/2006/relationships/image" Target="../media/image10.png"/><Relationship Id="rId4" Type="http://schemas.openxmlformats.org/officeDocument/2006/relationships/image" Target="../media/image-5-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-8-5.svg"/><Relationship Id="rId3" Type="http://schemas.openxmlformats.org/officeDocument/2006/relationships/image" Target="../media/image17.jpeg"/><Relationship Id="rId7" Type="http://schemas.openxmlformats.org/officeDocument/2006/relationships/image" Target="../media/image-8-5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-8-3.sv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937370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বাংলাদেশের ইতিহাস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496119" y="2592958"/>
            <a:ext cx="4722763" cy="6130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ষষ্ঠ শ্রেণি — অধ্যায় ২</a:t>
            </a:r>
            <a:endParaRPr lang="en-US" sz="11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উপস্থাপক: </a:t>
            </a: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মোঃ মুসা কালাম মিলন</a:t>
            </a: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সহকারী শিক্ষক, উইন আইডিয়াল স্কুল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747192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মুঘল ও উপনিবেশিক যুগ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655588" y="1402779"/>
            <a:ext cx="19050" cy="2993454"/>
          </a:xfrm>
          <a:prstGeom prst="roundRect">
            <a:avLst>
              <a:gd name="adj" fmla="val 50000"/>
            </a:avLst>
          </a:prstGeom>
          <a:solidFill>
            <a:srgbClr val="C7C7D0"/>
          </a:solidFill>
          <a:ln/>
        </p:spPr>
      </p:sp>
      <p:sp>
        <p:nvSpPr>
          <p:cNvPr id="5" name="Shape 2"/>
          <p:cNvSpPr/>
          <p:nvPr/>
        </p:nvSpPr>
        <p:spPr>
          <a:xfrm>
            <a:off x="796007" y="1552724"/>
            <a:ext cx="425276" cy="19050"/>
          </a:xfrm>
          <a:prstGeom prst="roundRect">
            <a:avLst>
              <a:gd name="adj" fmla="val 50000"/>
            </a:avLst>
          </a:prstGeom>
          <a:solidFill>
            <a:srgbClr val="C7C7D0"/>
          </a:solidFill>
          <a:ln/>
        </p:spPr>
      </p:sp>
      <p:sp>
        <p:nvSpPr>
          <p:cNvPr id="6" name="Shape 3"/>
          <p:cNvSpPr/>
          <p:nvPr/>
        </p:nvSpPr>
        <p:spPr>
          <a:xfrm>
            <a:off x="496119" y="1402779"/>
            <a:ext cx="318939" cy="318939"/>
          </a:xfrm>
          <a:prstGeom prst="roundRect">
            <a:avLst>
              <a:gd name="adj" fmla="val 18669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9287" y="1429345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1364382" y="1451446"/>
            <a:ext cx="385450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মুঘল শাসন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1364382" y="1757958"/>
            <a:ext cx="385450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১৫৩৮ খ্রিষ্টাব্দে মুঘলরা বাংলার শাসন গ্রহণ করেন এবং দীর্ঘকাল শাসন পরিচালনা করেন।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96007" y="2645048"/>
            <a:ext cx="425276" cy="19050"/>
          </a:xfrm>
          <a:prstGeom prst="roundRect">
            <a:avLst>
              <a:gd name="adj" fmla="val 50000"/>
            </a:avLst>
          </a:prstGeom>
          <a:solidFill>
            <a:srgbClr val="C7C7D0"/>
          </a:solidFill>
          <a:ln/>
        </p:spPr>
      </p:sp>
      <p:sp>
        <p:nvSpPr>
          <p:cNvPr id="11" name="Shape 8"/>
          <p:cNvSpPr/>
          <p:nvPr/>
        </p:nvSpPr>
        <p:spPr>
          <a:xfrm>
            <a:off x="496119" y="2495104"/>
            <a:ext cx="318939" cy="318939"/>
          </a:xfrm>
          <a:prstGeom prst="roundRect">
            <a:avLst>
              <a:gd name="adj" fmla="val 18669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49287" y="2521669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1650" dirty="0"/>
          </a:p>
        </p:txBody>
      </p:sp>
      <p:sp>
        <p:nvSpPr>
          <p:cNvPr id="13" name="Text 10"/>
          <p:cNvSpPr/>
          <p:nvPr/>
        </p:nvSpPr>
        <p:spPr>
          <a:xfrm>
            <a:off x="1364382" y="2543770"/>
            <a:ext cx="385450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ব্রিটিশ উপনিবেশ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1364382" y="2850282"/>
            <a:ext cx="385450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ব্রিটিশ ইস্ট ইন্ডিয়া কোম্পানি ধীরে ধীরে বাংলার নিয়ন্ত্রণ গ্রহণ করে এবং উপনিবেশিক শাসন প্রতিষ্ঠা করে।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796007" y="3737372"/>
            <a:ext cx="425276" cy="19050"/>
          </a:xfrm>
          <a:prstGeom prst="roundRect">
            <a:avLst>
              <a:gd name="adj" fmla="val 50000"/>
            </a:avLst>
          </a:prstGeom>
          <a:solidFill>
            <a:srgbClr val="C7C7D0"/>
          </a:solidFill>
          <a:ln/>
        </p:spPr>
      </p:sp>
      <p:sp>
        <p:nvSpPr>
          <p:cNvPr id="16" name="Shape 13"/>
          <p:cNvSpPr/>
          <p:nvPr/>
        </p:nvSpPr>
        <p:spPr>
          <a:xfrm>
            <a:off x="496119" y="3587428"/>
            <a:ext cx="318939" cy="318939"/>
          </a:xfrm>
          <a:prstGeom prst="roundRect">
            <a:avLst>
              <a:gd name="adj" fmla="val 18669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549287" y="3613993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</a:t>
            </a:r>
            <a:endParaRPr lang="en-US" sz="1650" dirty="0"/>
          </a:p>
        </p:txBody>
      </p:sp>
      <p:sp>
        <p:nvSpPr>
          <p:cNvPr id="18" name="Text 15"/>
          <p:cNvSpPr/>
          <p:nvPr/>
        </p:nvSpPr>
        <p:spPr>
          <a:xfrm>
            <a:off x="1364382" y="3636094"/>
            <a:ext cx="385450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পাকিস্তান আমল</a:t>
            </a:r>
            <a:endParaRPr lang="en-US" sz="1350" dirty="0"/>
          </a:p>
        </p:txBody>
      </p:sp>
      <p:sp>
        <p:nvSpPr>
          <p:cNvPr id="19" name="Text 16"/>
          <p:cNvSpPr/>
          <p:nvPr/>
        </p:nvSpPr>
        <p:spPr>
          <a:xfrm>
            <a:off x="1364382" y="3942606"/>
            <a:ext cx="385450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১৯৪৭ সালে ভারত বিভাগের পর বাংলাদেশ পাকিস্তানের অংশ হয়ে যায়।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605507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বাংলাদেশের স্বাধীনতা ও মুক্তিযুদ্ধ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496119" y="1261095"/>
            <a:ext cx="4722763" cy="2550468"/>
          </a:xfrm>
          <a:prstGeom prst="roundRect">
            <a:avLst>
              <a:gd name="adj" fmla="val 2335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500881" y="1265858"/>
            <a:ext cx="2356619" cy="1497285"/>
          </a:xfrm>
          <a:custGeom>
            <a:avLst/>
            <a:gdLst/>
            <a:ahLst/>
            <a:cxnLst/>
            <a:rect l="l" t="t" r="r" b="b"/>
            <a:pathLst>
              <a:path w="2356619" h="1497285">
                <a:moveTo>
                  <a:pt x="49619" y="0"/>
                </a:moveTo>
                <a:lnTo>
                  <a:pt x="2356619" y="0"/>
                </a:lnTo>
                <a:lnTo>
                  <a:pt x="2356619" y="1497285"/>
                </a:lnTo>
                <a:lnTo>
                  <a:pt x="0" y="1497285"/>
                </a:lnTo>
                <a:lnTo>
                  <a:pt x="0" y="49619"/>
                </a:lnTo>
                <a:arcTo wR="49619" hR="49619" stAng="10800000" swAng="5400000"/>
                <a:close/>
              </a:path>
            </a:pathLst>
          </a:custGeom>
          <a:solidFill>
            <a:srgbClr val="E1E1EA"/>
          </a:solidFill>
          <a:ln/>
        </p:spPr>
      </p:sp>
      <p:sp>
        <p:nvSpPr>
          <p:cNvPr id="6" name="Text 3"/>
          <p:cNvSpPr/>
          <p:nvPr/>
        </p:nvSpPr>
        <p:spPr>
          <a:xfrm>
            <a:off x="642640" y="1407616"/>
            <a:ext cx="207310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মুক্তিযুদ্ধ ১৯৭১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42640" y="1714128"/>
            <a:ext cx="2073101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পাকিস্তানি শাসনের বিরুদ্ধে বাংলার মানুষ সশস্ত্র মুক্তিযুদ্ধে ঝাঁপিয়ে পড়ে এবং ১৬ ডিসেম্বর ১৯৭১ সালে বিজয় অর্জন করে।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2857500" y="1265858"/>
            <a:ext cx="2356619" cy="1497285"/>
          </a:xfrm>
          <a:custGeom>
            <a:avLst/>
            <a:gdLst/>
            <a:ahLst/>
            <a:cxnLst/>
            <a:rect l="l" t="t" r="r" b="b"/>
            <a:pathLst>
              <a:path w="2356619" h="1497285">
                <a:moveTo>
                  <a:pt x="0" y="0"/>
                </a:moveTo>
                <a:lnTo>
                  <a:pt x="2307000" y="0"/>
                </a:lnTo>
                <a:arcTo wR="49619" hR="49619" stAng="16200000" swAng="5400000"/>
                <a:lnTo>
                  <a:pt x="2356619" y="1497285"/>
                </a:lnTo>
                <a:lnTo>
                  <a:pt x="0" y="1497285"/>
                </a:lnTo>
                <a:lnTo>
                  <a:pt x="0" y="0"/>
                </a:lnTo>
                <a:close/>
              </a:path>
            </a:pathLst>
          </a:custGeom>
          <a:solidFill>
            <a:srgbClr val="E1E1EA"/>
          </a:solidFill>
          <a:ln/>
        </p:spPr>
      </p:sp>
      <p:sp>
        <p:nvSpPr>
          <p:cNvPr id="9" name="Shape 6"/>
          <p:cNvSpPr/>
          <p:nvPr/>
        </p:nvSpPr>
        <p:spPr>
          <a:xfrm>
            <a:off x="2857500" y="1265858"/>
            <a:ext cx="19050" cy="1497285"/>
          </a:xfrm>
          <a:prstGeom prst="roundRect">
            <a:avLst>
              <a:gd name="adj" fmla="val 50000"/>
            </a:avLst>
          </a:prstGeom>
          <a:solidFill>
            <a:srgbClr val="C7C7D0"/>
          </a:solidFill>
          <a:ln/>
        </p:spPr>
      </p:sp>
      <p:sp>
        <p:nvSpPr>
          <p:cNvPr id="10" name="Text 7"/>
          <p:cNvSpPr/>
          <p:nvPr/>
        </p:nvSpPr>
        <p:spPr>
          <a:xfrm>
            <a:off x="2999259" y="1407616"/>
            <a:ext cx="207310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১৯৯০ সালের গণঅভ্যুত্থান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2999259" y="1714128"/>
            <a:ext cx="2073101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স্বৈরাচারী শাসনের বিরুদ্ধে জনগণের গণতান্ত্রিক আন্দোলন সফল হয় এবং গণতন্ত্র পুনঃপ্রতিষ্ঠিত হয়।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500881" y="2763143"/>
            <a:ext cx="4713238" cy="1043657"/>
          </a:xfrm>
          <a:custGeom>
            <a:avLst/>
            <a:gdLst/>
            <a:ahLst/>
            <a:cxnLst/>
            <a:rect l="l" t="t" r="r" b="b"/>
            <a:pathLst>
              <a:path w="4713238" h="1043657">
                <a:moveTo>
                  <a:pt x="0" y="0"/>
                </a:moveTo>
                <a:lnTo>
                  <a:pt x="4713238" y="0"/>
                </a:lnTo>
                <a:lnTo>
                  <a:pt x="4713238" y="994039"/>
                </a:lnTo>
                <a:arcTo wR="49619" hR="49619" stAng="0" swAng="5400000"/>
                <a:lnTo>
                  <a:pt x="49619" y="1043657"/>
                </a:lnTo>
                <a:arcTo wR="49619" hR="49619" stAng="5400000" swAng="5400000"/>
                <a:lnTo>
                  <a:pt x="0" y="0"/>
                </a:lnTo>
                <a:close/>
              </a:path>
            </a:pathLst>
          </a:custGeom>
          <a:solidFill>
            <a:srgbClr val="E1E1EA"/>
          </a:solidFill>
          <a:ln/>
        </p:spPr>
      </p:sp>
      <p:sp>
        <p:nvSpPr>
          <p:cNvPr id="13" name="Shape 10"/>
          <p:cNvSpPr/>
          <p:nvPr/>
        </p:nvSpPr>
        <p:spPr>
          <a:xfrm>
            <a:off x="500881" y="2763143"/>
            <a:ext cx="4713238" cy="19050"/>
          </a:xfrm>
          <a:prstGeom prst="roundRect">
            <a:avLst>
              <a:gd name="adj" fmla="val 50000"/>
            </a:avLst>
          </a:prstGeom>
          <a:solidFill>
            <a:srgbClr val="C7C7D0"/>
          </a:solidFill>
          <a:ln/>
        </p:spPr>
      </p:sp>
      <p:sp>
        <p:nvSpPr>
          <p:cNvPr id="14" name="Text 11"/>
          <p:cNvSpPr/>
          <p:nvPr/>
        </p:nvSpPr>
        <p:spPr>
          <a:xfrm>
            <a:off x="642640" y="2904902"/>
            <a:ext cx="442972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জুলাই ২০২৪ অভ্যুত্থান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642640" y="3211413"/>
            <a:ext cx="442972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বাংলাদেশের ইতিহাসে আরেকটি গুরুত্বপূর্ণ গণআন্দোলন যা দেশের রাজনৈতিক পরিবর্তনে ভূমিকা রাখে।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496119" y="3971032"/>
            <a:ext cx="4722763" cy="566961"/>
          </a:xfrm>
          <a:prstGeom prst="roundRect">
            <a:avLst>
              <a:gd name="adj" fmla="val 10502"/>
            </a:avLst>
          </a:prstGeom>
          <a:solidFill>
            <a:srgbClr val="E1E1EA"/>
          </a:solidFill>
          <a:ln/>
        </p:spPr>
      </p:sp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877" y="4171801"/>
            <a:ext cx="177180" cy="141759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956816" y="4148212"/>
            <a:ext cx="457750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বাংলাদেশের ইতিহাস — সংগ্রাম, সাহস ও স্বাধীনতার এক অনন্য আখ্যান।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30857"/>
            <a:ext cx="8151763" cy="304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9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অধ্যায় ২ এর শিক্ষণীয় লক্ষ্য</a:t>
            </a:r>
            <a:endParaRPr lang="en-US" sz="19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96119" y="869305"/>
            <a:ext cx="8151763" cy="58474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29841" y="1070297"/>
            <a:ext cx="146149" cy="18268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967234" y="981001"/>
            <a:ext cx="7568952" cy="1522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মানব বসতির ধারা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967234" y="1173435"/>
            <a:ext cx="7568952" cy="131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বাংলায় মানব বসতির ধারা বর্ণনা করতে পারব</a:t>
            </a:r>
            <a:endParaRPr lang="en-US" sz="7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96119" y="1521023"/>
            <a:ext cx="8151763" cy="58474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29841" y="1722016"/>
            <a:ext cx="146149" cy="18268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1150" dirty="0"/>
          </a:p>
        </p:txBody>
      </p:sp>
      <p:sp>
        <p:nvSpPr>
          <p:cNvPr id="9" name="Text 5"/>
          <p:cNvSpPr/>
          <p:nvPr/>
        </p:nvSpPr>
        <p:spPr>
          <a:xfrm>
            <a:off x="967234" y="1632719"/>
            <a:ext cx="7568952" cy="1522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যুগ বিভাজন</a:t>
            </a:r>
            <a:endParaRPr lang="en-US" sz="950" dirty="0"/>
          </a:p>
        </p:txBody>
      </p:sp>
      <p:sp>
        <p:nvSpPr>
          <p:cNvPr id="10" name="Text 6"/>
          <p:cNvSpPr/>
          <p:nvPr/>
        </p:nvSpPr>
        <p:spPr>
          <a:xfrm>
            <a:off x="967234" y="1825154"/>
            <a:ext cx="7568952" cy="131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রাজনৈতিক ইতিহাসের যুগ বিভাজন করতে পারব</a:t>
            </a:r>
            <a:endParaRPr lang="en-US" sz="75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496119" y="2172742"/>
            <a:ext cx="8151763" cy="584746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29841" y="2373734"/>
            <a:ext cx="146149" cy="18268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</a:t>
            </a:r>
            <a:endParaRPr lang="en-US" sz="1150" dirty="0"/>
          </a:p>
        </p:txBody>
      </p:sp>
      <p:sp>
        <p:nvSpPr>
          <p:cNvPr id="13" name="Text 8"/>
          <p:cNvSpPr/>
          <p:nvPr/>
        </p:nvSpPr>
        <p:spPr>
          <a:xfrm>
            <a:off x="967234" y="2284437"/>
            <a:ext cx="7568952" cy="1522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প্রাচীন জীবন</a:t>
            </a:r>
            <a:endParaRPr lang="en-US" sz="950" dirty="0"/>
          </a:p>
        </p:txBody>
      </p:sp>
      <p:sp>
        <p:nvSpPr>
          <p:cNvPr id="14" name="Text 9"/>
          <p:cNvSpPr/>
          <p:nvPr/>
        </p:nvSpPr>
        <p:spPr>
          <a:xfrm>
            <a:off x="967234" y="2476872"/>
            <a:ext cx="7568952" cy="131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প্রাচীন বাংলার আর্থ-সামাজিক, সাংস্কৃতিক ও ধর্মীয় জীবন বর্ণনা করতে পারব</a:t>
            </a:r>
            <a:endParaRPr lang="en-US" sz="75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96119" y="2824460"/>
            <a:ext cx="8151763" cy="584746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629841" y="3025453"/>
            <a:ext cx="146149" cy="18268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4</a:t>
            </a:r>
            <a:endParaRPr lang="en-US" sz="1150" dirty="0"/>
          </a:p>
        </p:txBody>
      </p:sp>
      <p:sp>
        <p:nvSpPr>
          <p:cNvPr id="17" name="Text 11"/>
          <p:cNvSpPr/>
          <p:nvPr/>
        </p:nvSpPr>
        <p:spPr>
          <a:xfrm>
            <a:off x="967234" y="2936156"/>
            <a:ext cx="7568952" cy="1522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মধ্যযুগ</a:t>
            </a:r>
            <a:endParaRPr lang="en-US" sz="950" dirty="0"/>
          </a:p>
        </p:txBody>
      </p:sp>
      <p:sp>
        <p:nvSpPr>
          <p:cNvPr id="18" name="Text 12"/>
          <p:cNvSpPr/>
          <p:nvPr/>
        </p:nvSpPr>
        <p:spPr>
          <a:xfrm>
            <a:off x="967234" y="3128590"/>
            <a:ext cx="7568952" cy="131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মধ্যযুগে বাংলার রাজনৈতিক অবস্থা সম্পর্কে বর্ণনা করতে পারব</a:t>
            </a:r>
            <a:endParaRPr lang="en-US" sz="750" dirty="0"/>
          </a:p>
        </p:txBody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496119" y="3476179"/>
            <a:ext cx="8151763" cy="584746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629841" y="3677171"/>
            <a:ext cx="146149" cy="18268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5</a:t>
            </a:r>
            <a:endParaRPr lang="en-US" sz="1150" dirty="0"/>
          </a:p>
        </p:txBody>
      </p:sp>
      <p:sp>
        <p:nvSpPr>
          <p:cNvPr id="21" name="Text 14"/>
          <p:cNvSpPr/>
          <p:nvPr/>
        </p:nvSpPr>
        <p:spPr>
          <a:xfrm>
            <a:off x="967234" y="3587874"/>
            <a:ext cx="7568952" cy="1522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উপনিবেশিক যুগ</a:t>
            </a:r>
            <a:endParaRPr lang="en-US" sz="950" dirty="0"/>
          </a:p>
        </p:txBody>
      </p:sp>
      <p:sp>
        <p:nvSpPr>
          <p:cNvPr id="22" name="Text 15"/>
          <p:cNvSpPr/>
          <p:nvPr/>
        </p:nvSpPr>
        <p:spPr>
          <a:xfrm>
            <a:off x="967234" y="3780309"/>
            <a:ext cx="7568952" cy="131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উপনিবেশিক যুগে বাংলার রাজনৈতিক জীবন বর্ণনা করতে পারব</a:t>
            </a:r>
            <a:endParaRPr lang="en-US" sz="750" dirty="0"/>
          </a:p>
        </p:txBody>
      </p:sp>
      <p:pic>
        <p:nvPicPr>
          <p:cNvPr id="23" name="Image 5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496119" y="4127897"/>
            <a:ext cx="8151763" cy="584746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629841" y="4328889"/>
            <a:ext cx="146149" cy="18268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6</a:t>
            </a:r>
            <a:endParaRPr lang="en-US" sz="1150" dirty="0"/>
          </a:p>
        </p:txBody>
      </p:sp>
      <p:sp>
        <p:nvSpPr>
          <p:cNvPr id="25" name="Text 17"/>
          <p:cNvSpPr/>
          <p:nvPr/>
        </p:nvSpPr>
        <p:spPr>
          <a:xfrm>
            <a:off x="967234" y="4239592"/>
            <a:ext cx="7568952" cy="1522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মুক্তিযুদ্ধ</a:t>
            </a:r>
            <a:endParaRPr lang="en-US" sz="950" dirty="0"/>
          </a:p>
        </p:txBody>
      </p:sp>
      <p:sp>
        <p:nvSpPr>
          <p:cNvPr id="26" name="Text 18"/>
          <p:cNvSpPr/>
          <p:nvPr/>
        </p:nvSpPr>
        <p:spPr>
          <a:xfrm>
            <a:off x="967234" y="4432027"/>
            <a:ext cx="7568952" cy="131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বাংলাদেশের জন্মকথা, সংস্কৃতি, সভ্যতা, ঐতিহ্য ও মুক্তিযুদ্ধ সম্পর্কে জানতে পারব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747192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প্রাচীন বাংলার মানব বসতি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496119" y="1402779"/>
            <a:ext cx="318939" cy="318939"/>
          </a:xfrm>
          <a:prstGeom prst="roundRect">
            <a:avLst>
              <a:gd name="adj" fmla="val 18669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56816" y="1451446"/>
            <a:ext cx="426206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প্রাগৈতিহাসিক যুগ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956816" y="1757958"/>
            <a:ext cx="426206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চট্টগ্রামের রাঙ্গামাটি, সীতাকুণ্ড, কুমিল্লার লালমাই, হবিগঞ্জের চুনারুঘাট, নরসিংদীর উয়ারী-বটেশ্বরে পাওয়া গিয়েছে প্রাগৈতিহাসিক যুগের হাতিয়ার।</a:t>
            </a: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496119" y="2495104"/>
            <a:ext cx="318939" cy="318939"/>
          </a:xfrm>
          <a:prstGeom prst="roundRect">
            <a:avLst>
              <a:gd name="adj" fmla="val 18669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56816" y="2543770"/>
            <a:ext cx="426206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প্রাচীন নগর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956816" y="2850282"/>
            <a:ext cx="426206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বগুড়ার </a:t>
            </a: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মহাস্থানগড়</a:t>
            </a: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ও নরসিংদীর </a:t>
            </a: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উয়ারী-বটেশ্বরে</a:t>
            </a: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গড়ে উঠেছিল সমৃদ্ধ মানব বসতি।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496119" y="3587428"/>
            <a:ext cx="318939" cy="318939"/>
          </a:xfrm>
          <a:prstGeom prst="roundRect">
            <a:avLst>
              <a:gd name="adj" fmla="val 18669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56816" y="3636094"/>
            <a:ext cx="426206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পুণ্ড্রনগর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956816" y="3942606"/>
            <a:ext cx="426206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মহাস্থানগড়ে অবস্থিত প্রাচীন নগরটির নাম </a:t>
            </a: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পুণ্ড্রনগর</a:t>
            </a: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যা খ্রিষ্টপূর্ব চতুর্থ শতকে গড়ে উঠেছিল।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28997"/>
            <a:ext cx="8151763" cy="3668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প্রাচীন বাংলার রাজবংশ</a:t>
            </a:r>
            <a:endParaRPr lang="en-US" sz="23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366019"/>
            <a:ext cx="5198418" cy="2924101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971356" y="1036662"/>
            <a:ext cx="2681213" cy="65253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131570" y="1050950"/>
            <a:ext cx="2521000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মৌর্য যুগ</a:t>
            </a:r>
            <a:endParaRPr lang="en-US" sz="1150" dirty="0"/>
          </a:p>
        </p:txBody>
      </p:sp>
      <p:sp>
        <p:nvSpPr>
          <p:cNvPr id="6" name="Text 2"/>
          <p:cNvSpPr/>
          <p:nvPr/>
        </p:nvSpPr>
        <p:spPr>
          <a:xfrm>
            <a:off x="6131570" y="1331565"/>
            <a:ext cx="2521000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সম্রাট অশোক পুণ্ড্রনগর শাসন করেছেন বলে মনে করা হয়।</a:t>
            </a:r>
            <a:endParaRPr lang="en-US" sz="9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971356" y="1855068"/>
            <a:ext cx="2681213" cy="652537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131570" y="1869356"/>
            <a:ext cx="2521000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গুপ্ত যুগ</a:t>
            </a:r>
            <a:endParaRPr lang="en-US" sz="1150" dirty="0"/>
          </a:p>
        </p:txBody>
      </p:sp>
      <p:sp>
        <p:nvSpPr>
          <p:cNvPr id="9" name="Text 4"/>
          <p:cNvSpPr/>
          <p:nvPr/>
        </p:nvSpPr>
        <p:spPr>
          <a:xfrm>
            <a:off x="6131570" y="2149971"/>
            <a:ext cx="2521000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উত্তরাংশে 'পুণ্ড্রবর্ধন ভুক্তি' নামে একটি প্রদেশ গুপ্তদের শাসনাভুক্ত ছিল।</a:t>
            </a:r>
            <a:endParaRPr lang="en-US" sz="9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971356" y="2673474"/>
            <a:ext cx="2681213" cy="48086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131570" y="2687762"/>
            <a:ext cx="2521000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শশাঙ্ক</a:t>
            </a:r>
            <a:endParaRPr lang="en-US" sz="1150" dirty="0"/>
          </a:p>
        </p:txBody>
      </p:sp>
      <p:sp>
        <p:nvSpPr>
          <p:cNvPr id="12" name="Text 6"/>
          <p:cNvSpPr/>
          <p:nvPr/>
        </p:nvSpPr>
        <p:spPr>
          <a:xfrm>
            <a:off x="6131570" y="2968377"/>
            <a:ext cx="2521000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সপ্তম শতকে গৌড়ের শাসক, উপাধি ছিল </a:t>
            </a:r>
            <a:r>
              <a:rPr lang="en-US" sz="9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গৌড়েশ্বর</a:t>
            </a:r>
            <a:r>
              <a:rPr lang="en-US" sz="9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।</a:t>
            </a:r>
            <a:endParaRPr lang="en-US" sz="9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971356" y="3320207"/>
            <a:ext cx="2681213" cy="480864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6131570" y="3334494"/>
            <a:ext cx="2521000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পাল রাজবংশ</a:t>
            </a:r>
            <a:endParaRPr lang="en-US" sz="1150" dirty="0"/>
          </a:p>
        </p:txBody>
      </p:sp>
      <p:sp>
        <p:nvSpPr>
          <p:cNvPr id="15" name="Text 8"/>
          <p:cNvSpPr/>
          <p:nvPr/>
        </p:nvSpPr>
        <p:spPr>
          <a:xfrm>
            <a:off x="6131570" y="3615110"/>
            <a:ext cx="2521000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প্রতিষ্ঠাতা গোপাল — প্রায় ৪০০ বছর বাংলা শাসন করে।</a:t>
            </a:r>
            <a:endParaRPr lang="en-US" sz="900" dirty="0"/>
          </a:p>
        </p:txBody>
      </p:sp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971356" y="3966939"/>
            <a:ext cx="2681213" cy="652537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6131570" y="3981227"/>
            <a:ext cx="2521000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সেন রাজবংশ</a:t>
            </a:r>
            <a:endParaRPr lang="en-US" sz="1150" dirty="0"/>
          </a:p>
        </p:txBody>
      </p:sp>
      <p:sp>
        <p:nvSpPr>
          <p:cNvPr id="18" name="Text 10"/>
          <p:cNvSpPr/>
          <p:nvPr/>
        </p:nvSpPr>
        <p:spPr>
          <a:xfrm>
            <a:off x="6131570" y="4261842"/>
            <a:ext cx="2521000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বিজয় সেন, বল্লাল সেন ও লক্ষণ সেন ছিলেন প্রধান শাসক।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284982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প্রাচীন বাংলার অর্থনীতি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496119" y="2011487"/>
            <a:ext cx="2622724" cy="1847031"/>
          </a:xfrm>
          <a:prstGeom prst="roundRect">
            <a:avLst>
              <a:gd name="adj" fmla="val 3224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2640" y="2158008"/>
            <a:ext cx="425276" cy="425276"/>
          </a:xfrm>
          <a:prstGeom prst="ellipse">
            <a:avLst/>
          </a:prstGeom>
          <a:solidFill>
            <a:srgbClr val="1B1B27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59619" y="2274912"/>
            <a:ext cx="191319" cy="19131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2640" y="2725043"/>
            <a:ext cx="232968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কৃষি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42640" y="3031554"/>
            <a:ext cx="2329681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ধান ছিল প্রধান ফসল। প্রচুর আখও উৎপাদন হতো। তুলা, সরিষা ও পান চাষের জন্যও পরিচিত ছিল বাংলা।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60601" y="2011487"/>
            <a:ext cx="2622724" cy="1847031"/>
          </a:xfrm>
          <a:prstGeom prst="roundRect">
            <a:avLst>
              <a:gd name="adj" fmla="val 3224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3407122" y="2158008"/>
            <a:ext cx="425276" cy="425276"/>
          </a:xfrm>
          <a:prstGeom prst="ellipse">
            <a:avLst/>
          </a:prstGeom>
          <a:solidFill>
            <a:srgbClr val="1B1B27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524101" y="2274912"/>
            <a:ext cx="191319" cy="191319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407122" y="2725043"/>
            <a:ext cx="232968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কুটিরশিল্প</a:t>
            </a:r>
            <a:endParaRPr lang="en-US" sz="1350" dirty="0"/>
          </a:p>
        </p:txBody>
      </p:sp>
      <p:sp>
        <p:nvSpPr>
          <p:cNvPr id="12" name="Text 8"/>
          <p:cNvSpPr/>
          <p:nvPr/>
        </p:nvSpPr>
        <p:spPr>
          <a:xfrm>
            <a:off x="3407122" y="3031554"/>
            <a:ext cx="2329681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তাঁতিরা মিহি সূতি ও রেশমি কাপড় বুনতে পারদর্শী ছিল। </a:t>
            </a: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মসলিন কাপড়</a:t>
            </a: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ছিল পৃথিবী বিখ্যাত।</a:t>
            </a:r>
            <a:endParaRPr lang="en-US" sz="1100" dirty="0"/>
          </a:p>
        </p:txBody>
      </p:sp>
      <p:sp>
        <p:nvSpPr>
          <p:cNvPr id="13" name="Shape 9"/>
          <p:cNvSpPr/>
          <p:nvPr/>
        </p:nvSpPr>
        <p:spPr>
          <a:xfrm>
            <a:off x="6025083" y="2011487"/>
            <a:ext cx="2622724" cy="1847031"/>
          </a:xfrm>
          <a:prstGeom prst="roundRect">
            <a:avLst>
              <a:gd name="adj" fmla="val 3224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6171605" y="2158008"/>
            <a:ext cx="425276" cy="425276"/>
          </a:xfrm>
          <a:prstGeom prst="ellipse">
            <a:avLst/>
          </a:prstGeom>
          <a:solidFill>
            <a:srgbClr val="1B1B27"/>
          </a:solidFill>
          <a:ln/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288584" y="2274912"/>
            <a:ext cx="191319" cy="191319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6171605" y="2725043"/>
            <a:ext cx="232968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ব্যবসা-বাণিজ্য</a:t>
            </a:r>
            <a:endParaRPr lang="en-US" sz="1350" dirty="0"/>
          </a:p>
        </p:txBody>
      </p:sp>
      <p:sp>
        <p:nvSpPr>
          <p:cNvPr id="17" name="Text 12"/>
          <p:cNvSpPr/>
          <p:nvPr/>
        </p:nvSpPr>
        <p:spPr>
          <a:xfrm>
            <a:off x="6171605" y="3031554"/>
            <a:ext cx="2329681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নদীর তীরগুলোতে গড়ে উঠেছিল হাট-বাজার ও গঞ্জ। উয়ারী-বটেশ্বর ও পুন্ড্রনগর ছিল সমৃদ্ধ নদীবন্দর।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28278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প্রাচীন বাংলার সংস্কৃতি ও ধর্ম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539553"/>
            <a:ext cx="262823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ধর্মমত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496119" y="1902768"/>
            <a:ext cx="262823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পাথর যুগে পাহাড়-পর্বত, নদ-নদী, চন্দ্র, সূর্য প্রভৃতির পূজা করা হতো।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96119" y="2498154"/>
            <a:ext cx="262823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বৌদ্ধধর্ম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496119" y="2861370"/>
            <a:ext cx="262823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দীর্ঘসময় বৌদ্ধ শাসকদের পৃষ্ঠপোষকতায় এদেশে বৌদ্ধধর্ম প্রাধান্য লাভ করে।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96119" y="3456756"/>
            <a:ext cx="262823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ধর্মীয় সম্প্রীতি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496119" y="3819971"/>
            <a:ext cx="262823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পাল যুগের বৈশিষ্ট্য হিসাবে ধর্মীয় সম্প্রীতি চিহ্নিত হয়।</a:t>
            </a:r>
            <a:endParaRPr lang="en-US" sz="110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4988" y="1443335"/>
            <a:ext cx="5177582" cy="291234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456977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প্রাচীন বাংলার স্থাপত্য, ভাষা ও শিক্ষা</a:t>
            </a:r>
            <a:endParaRPr lang="en-US" sz="27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119" y="1555552"/>
            <a:ext cx="708794" cy="104365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346671" y="1697310"/>
            <a:ext cx="387221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স্থাপত্য</a:t>
            </a:r>
            <a:endParaRPr lang="en-US" sz="1350" dirty="0"/>
          </a:p>
        </p:txBody>
      </p:sp>
      <p:sp>
        <p:nvSpPr>
          <p:cNvPr id="6" name="Text 2"/>
          <p:cNvSpPr/>
          <p:nvPr/>
        </p:nvSpPr>
        <p:spPr>
          <a:xfrm>
            <a:off x="1346671" y="2003822"/>
            <a:ext cx="387221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মহাস্থানগড় ও উয়ারী-বটেশ্বর থেকে ইট-নির্মিত স্থাপত্য আবিষ্কার হয়েছে। </a:t>
            </a: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পাহাড়পুর মহাবিহার</a:t>
            </a: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পালযুগের বিখ্যাত নিদর্শন।</a:t>
            </a:r>
            <a:endParaRPr lang="en-US" sz="11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119" y="2599209"/>
            <a:ext cx="708794" cy="1043657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346671" y="2740968"/>
            <a:ext cx="387221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ভাষা ও সাহিত্য</a:t>
            </a:r>
            <a:endParaRPr lang="en-US" sz="1350" dirty="0"/>
          </a:p>
        </p:txBody>
      </p:sp>
      <p:sp>
        <p:nvSpPr>
          <p:cNvPr id="9" name="Text 4"/>
          <p:cNvSpPr/>
          <p:nvPr/>
        </p:nvSpPr>
        <p:spPr>
          <a:xfrm>
            <a:off x="1346671" y="3047479"/>
            <a:ext cx="387221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মহাস্থানগড় থেকে প্রাপ্ত কালো পাথরে খোদাইকৃত লিপি প্রাচীনতম। পালযুগে রচিত হয় </a:t>
            </a: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চর্যাপদ</a:t>
            </a: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ও </a:t>
            </a: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রামচরিত</a:t>
            </a: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।</a:t>
            </a:r>
            <a:endParaRPr lang="en-US" sz="11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119" y="3642866"/>
            <a:ext cx="708794" cy="1043657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346671" y="3784625"/>
            <a:ext cx="387221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শিক্ষা</a:t>
            </a:r>
            <a:endParaRPr lang="en-US" sz="1350" dirty="0"/>
          </a:p>
        </p:txBody>
      </p:sp>
      <p:sp>
        <p:nvSpPr>
          <p:cNvPr id="12" name="Text 6"/>
          <p:cNvSpPr/>
          <p:nvPr/>
        </p:nvSpPr>
        <p:spPr>
          <a:xfrm>
            <a:off x="1346671" y="4091136"/>
            <a:ext cx="387221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বৌদ্ধ বিহারগুলো ছিল বড়ো পরিসরের শিক্ষা প্রতিষ্ঠান। চিকিৎসাবিদ্যা, ব্যাকরণ, জ্যোতিষশাস্ত্রসহ নানা বিষয়ে শিক্ষা দেওয়া হতো।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96863"/>
            <a:ext cx="8151763" cy="3945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মুসলিম শাসনামলের সূচনা</a:t>
            </a:r>
            <a:endParaRPr lang="en-US" sz="2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393403"/>
            <a:ext cx="5190753" cy="2919785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999708" y="1186532"/>
            <a:ext cx="2652861" cy="116353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197352" y="1327026"/>
            <a:ext cx="2314724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বখতিয়ার খলজি</a:t>
            </a:r>
            <a:endParaRPr lang="en-US" sz="1200" dirty="0"/>
          </a:p>
        </p:txBody>
      </p:sp>
      <p:sp>
        <p:nvSpPr>
          <p:cNvPr id="6" name="Text 2"/>
          <p:cNvSpPr/>
          <p:nvPr/>
        </p:nvSpPr>
        <p:spPr>
          <a:xfrm>
            <a:off x="6197352" y="1636737"/>
            <a:ext cx="2314724" cy="5728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১২০৪ খ্রিষ্টাব্দে</a:t>
            </a:r>
            <a:r>
              <a:rPr lang="en-US" sz="9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ইখতিয়ারউদ্দিন মুহাম্মদ বিন বখতিয়ার খলজি রাজা লক্ষণ সেনকে পরাজিত করে বাংলায় মুসলিম শাসনের সূচনা করেন।</a:t>
            </a:r>
            <a:endParaRPr lang="en-US" sz="9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999708" y="2462510"/>
            <a:ext cx="2652861" cy="97259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197352" y="2603004"/>
            <a:ext cx="2314724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মধ্যযুগের সূচনা</a:t>
            </a:r>
            <a:endParaRPr lang="en-US" sz="1200" dirty="0"/>
          </a:p>
        </p:txBody>
      </p:sp>
      <p:sp>
        <p:nvSpPr>
          <p:cNvPr id="9" name="Text 4"/>
          <p:cNvSpPr/>
          <p:nvPr/>
        </p:nvSpPr>
        <p:spPr>
          <a:xfrm>
            <a:off x="6197352" y="2912715"/>
            <a:ext cx="2314724" cy="381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এই ঘটনা বাংলা ইতিহাসপর্বে </a:t>
            </a:r>
            <a:r>
              <a:rPr lang="en-US" sz="9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মধ্যযুগের সূচনা</a:t>
            </a:r>
            <a:r>
              <a:rPr lang="en-US" sz="9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হিসেবে গৃহীত হয়ে থাকে।</a:t>
            </a:r>
            <a:endParaRPr lang="en-US" sz="9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999708" y="3547542"/>
            <a:ext cx="2652861" cy="97259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197352" y="3688035"/>
            <a:ext cx="2314724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দিল্লির সুলতান</a:t>
            </a:r>
            <a:endParaRPr lang="en-US" sz="1200" dirty="0"/>
          </a:p>
        </p:txBody>
      </p:sp>
      <p:sp>
        <p:nvSpPr>
          <p:cNvPr id="12" name="Text 6"/>
          <p:cNvSpPr/>
          <p:nvPr/>
        </p:nvSpPr>
        <p:spPr>
          <a:xfrm>
            <a:off x="6197352" y="3997747"/>
            <a:ext cx="2314724" cy="381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দিল্লির সুলতানদের পাঠানো সেনাপতিরা বাংলায় প্রশাসকের দায়িত্ব পালন করতেন।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18951"/>
            <a:ext cx="8151763" cy="228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স্বাধীন সুলতানি আমল</a:t>
            </a:r>
            <a:endParaRPr lang="en-US" sz="1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722784"/>
            <a:ext cx="8151763" cy="357842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878952" y="3491331"/>
            <a:ext cx="1428936" cy="220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ইলিয়াস শাহি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1878952" y="3774959"/>
            <a:ext cx="1428936" cy="1338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79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শুরু ১৩৩৮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5890964" y="3302532"/>
            <a:ext cx="1428935" cy="220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হোসেন শাহি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5890964" y="3586160"/>
            <a:ext cx="1428935" cy="267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79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আলাউদ্দিন হোসেন শাহ শ্রেষ্ঠ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3896735" y="1098035"/>
            <a:ext cx="1428936" cy="220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স্বাধীন বংশ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3896735" y="1381663"/>
            <a:ext cx="1428936" cy="1338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79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১৩৩৮–১৫৩৮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496119" y="4343549"/>
            <a:ext cx="2692152" cy="381000"/>
          </a:xfrm>
          <a:prstGeom prst="roundRect">
            <a:avLst>
              <a:gd name="adj" fmla="val 8058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73956" y="4421386"/>
            <a:ext cx="2536478" cy="114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7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ইলিয়াস শাহি বংশ</a:t>
            </a:r>
            <a:endParaRPr lang="en-US" sz="700" dirty="0"/>
          </a:p>
        </p:txBody>
      </p:sp>
      <p:sp>
        <p:nvSpPr>
          <p:cNvPr id="12" name="Text 9"/>
          <p:cNvSpPr/>
          <p:nvPr/>
        </p:nvSpPr>
        <p:spPr>
          <a:xfrm>
            <a:off x="573956" y="4558159"/>
            <a:ext cx="2536478" cy="88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1000"/>
              </a:lnSpc>
              <a:buNone/>
            </a:pPr>
            <a:r>
              <a:rPr lang="en-US" sz="5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সুলতান শামসুদ্দিন ইলিয়াস শাহের সময় পুরো বাংলা স্বাধীন হয়ে যায়।</a:t>
            </a:r>
            <a:endParaRPr lang="en-US" sz="550" dirty="0"/>
          </a:p>
        </p:txBody>
      </p:sp>
      <p:sp>
        <p:nvSpPr>
          <p:cNvPr id="13" name="Shape 10"/>
          <p:cNvSpPr/>
          <p:nvPr/>
        </p:nvSpPr>
        <p:spPr>
          <a:xfrm>
            <a:off x="3225924" y="4343549"/>
            <a:ext cx="2692152" cy="381000"/>
          </a:xfrm>
          <a:prstGeom prst="roundRect">
            <a:avLst>
              <a:gd name="adj" fmla="val 8058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303761" y="4421386"/>
            <a:ext cx="2536478" cy="114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7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সময়কাল</a:t>
            </a:r>
            <a:endParaRPr lang="en-US" sz="700" dirty="0"/>
          </a:p>
        </p:txBody>
      </p:sp>
      <p:sp>
        <p:nvSpPr>
          <p:cNvPr id="15" name="Text 12"/>
          <p:cNvSpPr/>
          <p:nvPr/>
        </p:nvSpPr>
        <p:spPr>
          <a:xfrm>
            <a:off x="3303761" y="4558159"/>
            <a:ext cx="2536478" cy="88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1000"/>
              </a:lnSpc>
              <a:buNone/>
            </a:pPr>
            <a:r>
              <a:rPr lang="en-US" sz="5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১৩৩৮ – ১৫৩৮ খ্রিষ্টাব্দ</a:t>
            </a:r>
            <a:r>
              <a:rPr lang="en-US" sz="5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পর্যন্ত সুলতানরা বাংলার শাসনভার স্বাধীনভাবে পরিচালনা করেন।</a:t>
            </a:r>
            <a:endParaRPr lang="en-US" sz="550" dirty="0"/>
          </a:p>
        </p:txBody>
      </p:sp>
      <p:sp>
        <p:nvSpPr>
          <p:cNvPr id="16" name="Shape 13"/>
          <p:cNvSpPr/>
          <p:nvPr/>
        </p:nvSpPr>
        <p:spPr>
          <a:xfrm>
            <a:off x="5955729" y="4343549"/>
            <a:ext cx="2692152" cy="381000"/>
          </a:xfrm>
          <a:prstGeom prst="roundRect">
            <a:avLst>
              <a:gd name="adj" fmla="val 8058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033567" y="4421386"/>
            <a:ext cx="2536478" cy="114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7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হোসেন শাহি বংশ</a:t>
            </a:r>
            <a:endParaRPr lang="en-US" sz="700" dirty="0"/>
          </a:p>
        </p:txBody>
      </p:sp>
      <p:sp>
        <p:nvSpPr>
          <p:cNvPr id="18" name="Text 15"/>
          <p:cNvSpPr/>
          <p:nvPr/>
        </p:nvSpPr>
        <p:spPr>
          <a:xfrm>
            <a:off x="6033567" y="4558159"/>
            <a:ext cx="2536478" cy="88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1000"/>
              </a:lnSpc>
              <a:buNone/>
            </a:pPr>
            <a:r>
              <a:rPr lang="en-US" sz="5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আলাউদ্দিন হোসেন শাহ ছিলেন এ বংশের </a:t>
            </a:r>
            <a:r>
              <a:rPr lang="en-US" sz="5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শ্রেষ্ঠ শাসক</a:t>
            </a:r>
            <a:r>
              <a:rPr lang="en-US" sz="5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।</a:t>
            </a:r>
            <a:endParaRPr lang="en-US" sz="55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</TotalTime>
  <Words>608</Words>
  <Application>Microsoft Office PowerPoint</Application>
  <PresentationFormat>On-screen Show (16:9)</PresentationFormat>
  <Paragraphs>110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Arial</vt:lpstr>
      <vt:lpstr>Franklin Gothic Book</vt:lpstr>
      <vt:lpstr>Roboto Bold</vt:lpstr>
      <vt:lpstr>Raleway</vt:lpstr>
      <vt:lpstr>Tunga</vt:lpstr>
      <vt:lpstr>Wingdings</vt:lpstr>
      <vt:lpstr>Roboto</vt:lpstr>
      <vt:lpstr>Calibri</vt:lpstr>
      <vt:lpstr>Franklin Gothic Medium</vt:lpstr>
      <vt:lpstr>Angles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lastModifiedBy>Win Ideal School</cp:lastModifiedBy>
  <cp:revision>2</cp:revision>
  <dcterms:created xsi:type="dcterms:W3CDTF">2026-08-03T05:02:05Z</dcterms:created>
  <dcterms:modified xsi:type="dcterms:W3CDTF">2026-08-03T05:04:19Z</dcterms:modified>
</cp:coreProperties>
</file>