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ubot Sans 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NikoshBAN" pitchFamily="2" charset="0"/>
      <p:regular r:id="rId18"/>
    </p:embeddedFont>
    <p:embeddedFont>
      <p:font typeface="Roboto Condensed" charset="0"/>
      <p:regular r:id="rId19"/>
    </p:embeddedFont>
    <p:embeddedFont>
      <p:font typeface="Roboto Condensed Bold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Wingdings 2" pitchFamily="18" charset="2"/>
      <p:regular r:id="rId25"/>
    </p:embeddedFont>
    <p:embeddedFont>
      <p:font typeface="Franklin Gothic Book" pitchFamily="34" charset="0"/>
      <p:regular r:id="rId26"/>
      <p:italic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-51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8/4/2026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-4-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4-3.svg"/><Relationship Id="rId5" Type="http://schemas.openxmlformats.org/officeDocument/2006/relationships/image" Target="../media/image-4-3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4.svg"/><Relationship Id="rId5" Type="http://schemas.openxmlformats.org/officeDocument/2006/relationships/image" Target="../media/image8.png"/><Relationship Id="rId10" Type="http://schemas.openxmlformats.org/officeDocument/2006/relationships/image" Target="../media/image-5-8.svg"/><Relationship Id="rId4" Type="http://schemas.openxmlformats.org/officeDocument/2006/relationships/image" Target="../media/image-5-2.sv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130549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</a:t>
            </a:r>
            <a:r>
              <a:rPr lang="en-US" sz="2750" b="1" dirty="0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</a:t>
            </a: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বিভাজন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786137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523875"/>
            <a:ext cx="2876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মোছাঃ নাসরিন নাহার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সহকারী শিক্ষক 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Ict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মকিমপুর মাধ্যমিক বিদ্যালয়,</a:t>
            </a:r>
          </a:p>
          <a:p>
            <a:pPr algn="ctr"/>
            <a:r>
              <a:rPr lang="bn-BD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হরিণাকুণ্ডু,ঝিনাইদহ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7256" y="3012951"/>
            <a:ext cx="2680542" cy="46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3000"/>
              </a:lnSpc>
            </a:pP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বিষ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য়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: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বিজ্ঞান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শ্রে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ণী-৮ম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 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অধ্যায়-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2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20" y="1165845"/>
            <a:ext cx="147555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963192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 প্রশ্ন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326406"/>
            <a:ext cx="3902943" cy="20169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কোষ বিভাজন কী?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কোষ বিভাজনের দুটি প্রয়োজনীয়তা লেখ।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মাইটোসিস কোথায় ঘটে ও কয়টি নতুন কোষ সৃষ্টি হয়?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মাইটোসিসের চারটি ধাপের নাম লেখ।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749701" y="2326407"/>
            <a:ext cx="390294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00636" y="3265438"/>
            <a:ext cx="3902943" cy="552748"/>
          </a:xfrm>
          <a:prstGeom prst="roundRect">
            <a:avLst>
              <a:gd name="adj" fmla="val 3847"/>
            </a:avLst>
          </a:prstGeom>
          <a:solidFill>
            <a:srgbClr val="E7E7E4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60" y="3480495"/>
            <a:ext cx="177180" cy="14175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210398" y="3428405"/>
            <a:ext cx="375768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ধন্যবাদ</a:t>
            </a:r>
            <a:r>
              <a:rPr lang="en-US" sz="14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সবাইকে</a:t>
            </a:r>
            <a:r>
              <a:rPr lang="bn-IN" sz="1400" dirty="0" smtClean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।</a:t>
            </a:r>
            <a:r>
              <a:rPr lang="en-US" sz="1400" dirty="0" smtClean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কোনো প্রশ্ন থাকলে করতে পারো।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334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0984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পাঠ শেষে শিক্ষার্থীরা—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796132"/>
            <a:ext cx="4004965" cy="1261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13508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56927" y="2363093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 বিভাজন ব্যাখ্যা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66960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কোষ বিভাজনের ধারণা বোঝা ও ব্যাখ্যা করতে পারবে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2842" y="1796132"/>
            <a:ext cx="4005039" cy="12610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0232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803651" y="2363093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প্রয়োজনীয়তা বর্ণনা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66960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কোষ বিভাজন কেন প্রয়োজন তা বলতে পারবে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610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13508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56927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মাইটোসিসের ধাপ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72458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মাইটোসিসের ধাপগুলো শনাক্ত করতে পারবে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26109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60232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4803651" y="3765947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গুরুত্ব বিশ্লেষণ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72458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কোষ বিভাজনের গুরুত্ব ব্যাখ্যা করতে পারবে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6423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পূর্বজ্ঞান যাচাই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019821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চলো দেখি, আগের ক্লাস থেকে তোমাদের কী কী মনে আছে।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406104"/>
            <a:ext cx="2290465" cy="726430"/>
          </a:xfrm>
          <a:prstGeom prst="roundRect">
            <a:avLst>
              <a:gd name="adj" fmla="val 292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4066877" y="2547863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 কী?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357342" y="2406104"/>
            <a:ext cx="2290539" cy="726430"/>
          </a:xfrm>
          <a:prstGeom prst="roundRect">
            <a:avLst>
              <a:gd name="adj" fmla="val 292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499101" y="2547863"/>
            <a:ext cx="200702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নতুন কোষ কোথা থেকে আসে?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3925119" y="3274293"/>
            <a:ext cx="4722763" cy="504974"/>
          </a:xfrm>
          <a:prstGeom prst="roundRect">
            <a:avLst>
              <a:gd name="adj" fmla="val 4211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066877" y="3416052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আমাদের শরীর কীভাবে বড় হয়?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2569"/>
            <a:ext cx="8151763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 বিভাজন কী?</a:t>
            </a:r>
            <a:endParaRPr lang="en-US" sz="2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10891"/>
            <a:ext cx="5183237" cy="2937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3772" y="1163910"/>
            <a:ext cx="2638797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একটি মাতৃকোষ থেকে নতুন কোষ সৃষ্টি হওয়ার প্রক্রিয়াকে </a:t>
            </a:r>
            <a:r>
              <a:rPr lang="en-US" sz="105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কোষ বিভাজন</a:t>
            </a: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বলে।</a:t>
            </a:r>
            <a:endParaRPr lang="en-US" sz="1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3772" y="1731020"/>
            <a:ext cx="2638797" cy="85918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44084" y="1885131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বৃদ্ধি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6244084" y="2224980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জীবের দেহ বৃদ্ধি পায়</a:t>
            </a:r>
            <a:endParaRPr lang="en-US" sz="10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772" y="2718941"/>
            <a:ext cx="2638797" cy="85918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44084" y="2873053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ক্ষত নিরাময়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6244084" y="3212902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ক্ষতস্থান পূরণ হয়</a:t>
            </a:r>
            <a:endParaRPr lang="en-US" sz="10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3772" y="3706862"/>
            <a:ext cx="2638797" cy="85918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44084" y="3860974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বংশবিস্তার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6244084" y="4200823"/>
            <a:ext cx="225437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নতুন জীব সৃষ্টি হয়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4027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 বিভাজনের প্রয়োজনীয়তা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06677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যদি কোষ বিভাজন না হতো, তাহলে কোনো জীবের বৃদ্ধি বা ক্ষত নিরাময় সম্ভব হতো না।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453060"/>
            <a:ext cx="354360" cy="35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7658" y="2453060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জীবের বৃদ্ধি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27658" y="2759571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শরীরের আকার বৃদ্ধিতে কোষ বিভাজন অপরিহার্য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0553" y="2453060"/>
            <a:ext cx="354360" cy="354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92092" y="2453060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ক্ষতস্থান পূরণ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5192092" y="2759571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ঘা বা ক্ষত দ্রুত সারিয়ে তোলে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269903"/>
            <a:ext cx="354360" cy="3543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27658" y="3269903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মৃত কোষের পরিবর্তে নতুন কোষ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027658" y="3576414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পুরানো ও মৃত কোষের স্থলে নতুন কোষ সৃষ্টি হয়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0553" y="3269903"/>
            <a:ext cx="354360" cy="3543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92092" y="3269903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বংশবিস্তার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5192092" y="3576414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প্রজন্ম থেকে প্রজন্মে জীবন ধরে রাখে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কোষ বিভাজনের প্রকার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285851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 (MITOSIS)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437730"/>
            <a:ext cx="44439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দেহকোষে ঘটে। একটি কোষ থেকে দুটি অভিন্ন কোষ তৈরি হয়। ক্রোমোজোম সংখ্যা অপরিবর্তিত থাকে।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586856"/>
            <a:ext cx="3986733" cy="9525"/>
          </a:xfrm>
          <a:prstGeom prst="roundRect">
            <a:avLst>
              <a:gd name="adj" fmla="val 50000"/>
            </a:avLst>
          </a:prstGeom>
          <a:solidFill>
            <a:srgbClr val="55575A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4665911" y="2656954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মিয়োসিস (MEIOSIS)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4665911" y="2808833"/>
            <a:ext cx="44439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জননকোষে ঘটে। বংশবিস্তারে সহায়তা করে। ক্রোমোজোম সংখ্যা অর্ধেক হয়।</a:t>
            </a:r>
            <a:endParaRPr lang="en-US" sz="550" dirty="0"/>
          </a:p>
        </p:txBody>
      </p:sp>
      <p:sp>
        <p:nvSpPr>
          <p:cNvPr id="9" name="Shape 6"/>
          <p:cNvSpPr/>
          <p:nvPr/>
        </p:nvSpPr>
        <p:spPr>
          <a:xfrm>
            <a:off x="4665911" y="2939728"/>
            <a:ext cx="3986733" cy="198090"/>
          </a:xfrm>
          <a:prstGeom prst="roundRect">
            <a:avLst>
              <a:gd name="adj" fmla="val 5535"/>
            </a:avLst>
          </a:prstGeom>
          <a:solidFill>
            <a:srgbClr val="E7E7E4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985" y="3033713"/>
            <a:ext cx="91306" cy="730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03366" y="2991817"/>
            <a:ext cx="4133404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আজকের পাঠে আমরা মূলত </a:t>
            </a:r>
            <a:r>
              <a:rPr lang="en-US" sz="550" b="1" dirty="0">
                <a:solidFill>
                  <a:srgbClr val="000000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মাইটোসিস</a:t>
            </a:r>
            <a:r>
              <a:rPr lang="en-US" sz="5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সম্পর্কে জানব।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31370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 বিভাজন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969294"/>
            <a:ext cx="4722763" cy="1860500"/>
          </a:xfrm>
          <a:prstGeom prst="roundRect">
            <a:avLst>
              <a:gd name="adj" fmla="val 1143"/>
            </a:avLst>
          </a:prstGeom>
          <a:solidFill>
            <a:srgbClr val="D8D9D2"/>
          </a:solidFill>
          <a:ln/>
        </p:spPr>
      </p:sp>
      <p:sp>
        <p:nvSpPr>
          <p:cNvPr id="5" name="Shape 2"/>
          <p:cNvSpPr/>
          <p:nvPr/>
        </p:nvSpPr>
        <p:spPr>
          <a:xfrm>
            <a:off x="496119" y="1969294"/>
            <a:ext cx="2361381" cy="1043657"/>
          </a:xfrm>
          <a:custGeom>
            <a:avLst/>
            <a:gdLst/>
            <a:ahLst/>
            <a:cxnLst/>
            <a:rect l="l" t="t" r="r" b="b"/>
            <a:pathLst>
              <a:path w="2361381" h="1043657">
                <a:moveTo>
                  <a:pt x="17721" y="0"/>
                </a:moveTo>
                <a:lnTo>
                  <a:pt x="2361381" y="0"/>
                </a:lnTo>
                <a:lnTo>
                  <a:pt x="2361381" y="1043657"/>
                </a:lnTo>
                <a:lnTo>
                  <a:pt x="0" y="1043657"/>
                </a:lnTo>
                <a:lnTo>
                  <a:pt x="0" y="17721"/>
                </a:lnTo>
                <a:arcTo wR="17721" hR="17721" stAng="10800000" swAng="5400000"/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6" name="Text 3"/>
          <p:cNvSpPr/>
          <p:nvPr/>
        </p:nvSpPr>
        <p:spPr>
          <a:xfrm>
            <a:off x="637877" y="2111053"/>
            <a:ext cx="20778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দেহকোষে ঘটে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2417564"/>
            <a:ext cx="207786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শরীরের সাধারণ কোষে এই বিভাজন সংঘটিত হয়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857500" y="1969294"/>
            <a:ext cx="2361381" cy="1043657"/>
          </a:xfrm>
          <a:custGeom>
            <a:avLst/>
            <a:gdLst/>
            <a:ahLst/>
            <a:cxnLst/>
            <a:rect l="l" t="t" r="r" b="b"/>
            <a:pathLst>
              <a:path w="2361381" h="1043657">
                <a:moveTo>
                  <a:pt x="0" y="0"/>
                </a:moveTo>
                <a:lnTo>
                  <a:pt x="2343661" y="0"/>
                </a:lnTo>
                <a:arcTo wR="17721" hR="17721" stAng="16200000" swAng="5400000"/>
                <a:lnTo>
                  <a:pt x="2361381" y="1043657"/>
                </a:lnTo>
                <a:lnTo>
                  <a:pt x="0" y="1043657"/>
                </a:lnTo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9" name="Shape 6"/>
          <p:cNvSpPr/>
          <p:nvPr/>
        </p:nvSpPr>
        <p:spPr>
          <a:xfrm>
            <a:off x="2857500" y="1969294"/>
            <a:ext cx="19050" cy="1043657"/>
          </a:xfrm>
          <a:prstGeom prst="roundRect">
            <a:avLst>
              <a:gd name="adj" fmla="val 50000"/>
            </a:avLst>
          </a:prstGeom>
          <a:solidFill>
            <a:srgbClr val="AEB0A7"/>
          </a:solidFill>
          <a:ln/>
        </p:spPr>
      </p:sp>
      <p:sp>
        <p:nvSpPr>
          <p:cNvPr id="10" name="Text 7"/>
          <p:cNvSpPr/>
          <p:nvPr/>
        </p:nvSpPr>
        <p:spPr>
          <a:xfrm>
            <a:off x="2999259" y="2111053"/>
            <a:ext cx="20778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দুটি অভিন্ন কোষ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2999259" y="2417564"/>
            <a:ext cx="207786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একটি মাতৃকোষ থেকে দুটি অভিন্ন নতুন কোষ তৈরি হয়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96119" y="3012951"/>
            <a:ext cx="4722763" cy="816843"/>
          </a:xfrm>
          <a:custGeom>
            <a:avLst/>
            <a:gdLst/>
            <a:ahLst/>
            <a:cxnLst/>
            <a:rect l="l" t="t" r="r" b="b"/>
            <a:pathLst>
              <a:path w="4722763" h="816843">
                <a:moveTo>
                  <a:pt x="0" y="0"/>
                </a:moveTo>
                <a:lnTo>
                  <a:pt x="4722763" y="0"/>
                </a:lnTo>
                <a:lnTo>
                  <a:pt x="4722763" y="799122"/>
                </a:lnTo>
                <a:arcTo wR="17721" hR="17721" stAng="0" swAng="5400000"/>
                <a:lnTo>
                  <a:pt x="17721" y="816843"/>
                </a:lnTo>
                <a:arcTo wR="17721" hR="17721" stAng="5400000" swAng="5400000"/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13" name="Shape 10"/>
          <p:cNvSpPr/>
          <p:nvPr/>
        </p:nvSpPr>
        <p:spPr>
          <a:xfrm>
            <a:off x="496119" y="3012951"/>
            <a:ext cx="4722763" cy="19050"/>
          </a:xfrm>
          <a:prstGeom prst="roundRect">
            <a:avLst>
              <a:gd name="adj" fmla="val 50000"/>
            </a:avLst>
          </a:prstGeom>
          <a:solidFill>
            <a:srgbClr val="AEB0A7"/>
          </a:solidFill>
          <a:ln/>
        </p:spPr>
      </p:sp>
      <p:sp>
        <p:nvSpPr>
          <p:cNvPr id="14" name="Text 11"/>
          <p:cNvSpPr/>
          <p:nvPr/>
        </p:nvSpPr>
        <p:spPr>
          <a:xfrm>
            <a:off x="637877" y="3154710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ক্রোমোজোম সংখ্যা একই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37877" y="3461221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নতুন কোষে ক্রোমোজোম সংখ্যা মাতৃকোষের মতোই থাকে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মাইটোসিসের ধাপ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68215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ইন্টারফেজে DNA কপি হয়ে প্রস্তুত হয়, তবে তা এখনও এক নিউক্লিয়াসের ভেতর অসংকুচিত থাকে। এরপর চারটি ধাপে নিউক্লিয়াস ও ক্রোমোজোমে নির্দিষ্ট পরিবর্তন ঘটে।</a:t>
            </a:r>
            <a:endParaRPr lang="en-US" sz="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24" y="807021"/>
            <a:ext cx="7867352" cy="38455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3942" y="2130152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প্রোফেজ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171158" y="1249781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মেটাফেজ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075856" y="3059433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অ্যানাফেজ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130616" y="3956107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টেলোফেজ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96119" y="4692402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প্রতিটি ধাপে ক্রোমোজোম ও নিউক্লিয়াসে সুনির্দিষ্ট পরিবর্তন ঘটে, যার ফলে দুটি পূর্ণাঙ্গ কোষ সৃষ্টি হয়।</a:t>
            </a:r>
            <a:endParaRPr lang="en-US" sz="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09142"/>
            <a:ext cx="293288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মাইটোসিসের</a:t>
            </a: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</a:t>
            </a: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গুরুত্ব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906488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মাইটোসিসের গুরুত্ব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269703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দেহের স্বাভাবিক বৃদ্ধি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ক্ষত নিরাময় ও সুস্থতা বজায় রাখা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মৃত কোষের পরিবর্তে নতুন কোষ সৃষ্টি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অযৌন প্রজননে সহায়তা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749701" y="2397249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endParaRPr lang="en-US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</TotalTime>
  <Words>386</Words>
  <Application>Microsoft Office PowerPoint</Application>
  <PresentationFormat>On-screen Show (16:9)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Hubot Sans Bold</vt:lpstr>
      <vt:lpstr>Perpetua</vt:lpstr>
      <vt:lpstr>NikoshBAN</vt:lpstr>
      <vt:lpstr>Roboto Condensed</vt:lpstr>
      <vt:lpstr>Roboto Condensed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SERVER-001</cp:lastModifiedBy>
  <cp:revision>7</cp:revision>
  <dcterms:created xsi:type="dcterms:W3CDTF">2026-08-04T07:31:51Z</dcterms:created>
  <dcterms:modified xsi:type="dcterms:W3CDTF">2026-08-04T07:51:37Z</dcterms:modified>
</cp:coreProperties>
</file>