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4" r:id="rId2"/>
    <p:sldId id="275" r:id="rId3"/>
    <p:sldId id="277" r:id="rId4"/>
    <p:sldId id="259" r:id="rId5"/>
    <p:sldId id="260" r:id="rId6"/>
    <p:sldId id="261" r:id="rId7"/>
    <p:sldId id="262" r:id="rId8"/>
    <p:sldId id="266" r:id="rId9"/>
    <p:sldId id="267" r:id="rId10"/>
    <p:sldId id="268" r:id="rId11"/>
    <p:sldId id="269" r:id="rId12"/>
    <p:sldId id="276" r:id="rId13"/>
    <p:sldId id="271" r:id="rId14"/>
    <p:sldId id="27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9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E111A-37C8-4EBD-9CC3-92BA02116AC7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05D67-8584-438C-929F-71DA2E679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780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05D67-8584-438C-929F-71DA2E6799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529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105A-6DBA-4A6F-AA34-67DCC7A083E0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Gaziur Rahaman, Lecturer, Biology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05-FF40-4B95-B61D-AD5AAD6A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979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07017-2486-46CD-8970-64CD4469032D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Gaziur Rahaman, Lecturer, Biology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05-FF40-4B95-B61D-AD5AAD6A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451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4044A-39FA-48C7-A7F8-CF4CC24F297A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Gaziur Rahaman, Lecturer, Biology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05-FF40-4B95-B61D-AD5AAD6A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357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97A07-FB33-4834-9738-B4A7B2F93658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Gaziur Rahaman, Lecturer, Biology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05-FF40-4B95-B61D-AD5AAD6A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678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BC63F-966D-46B3-9D1A-E35D9A3F4AD1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Gaziur Rahaman, Lecturer, Biology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05-FF40-4B95-B61D-AD5AAD6A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799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46B5C-06E9-46F8-9552-CF1FB8367699}" type="datetime1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Gaziur Rahaman, Lecturer, Biology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05-FF40-4B95-B61D-AD5AAD6A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740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CFDA-0A27-40CF-991A-C5B6F35560BB}" type="datetime1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Gaziur Rahaman, Lecturer, Biology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05-FF40-4B95-B61D-AD5AAD6A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436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4770A-6713-433E-8856-07B7D61B79B3}" type="datetime1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Gaziur Rahaman, Lecturer, Biology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05-FF40-4B95-B61D-AD5AAD6A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76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F2B6-CB7B-4A1D-9463-AF59F217A2F6}" type="datetime1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Gaziur Rahaman, Lecturer, Biology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05-FF40-4B95-B61D-AD5AAD6A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85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A0089-7131-4640-91AD-D38FB26CA419}" type="datetime1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Gaziur Rahaman, Lecturer, Biology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05-FF40-4B95-B61D-AD5AAD6A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958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15ABA-C1B0-441E-9F8A-9D475B57BF30}" type="datetime1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Gaziur Rahaman, Lecturer, Biology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05-FF40-4B95-B61D-AD5AAD6A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022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F5113-7829-4604-A6C6-CFFC86180605}" type="datetime1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Md. Gaziur Rahaman, Lecturer, Biology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E1305-FF40-4B95-B61D-AD5AAD6A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881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115" y="1822743"/>
            <a:ext cx="9582912" cy="44706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4410" y="457200"/>
            <a:ext cx="93221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9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96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96343" y="6356350"/>
            <a:ext cx="4757057" cy="365125"/>
          </a:xfrm>
        </p:spPr>
        <p:txBody>
          <a:bodyPr/>
          <a:lstStyle/>
          <a:p>
            <a:r>
              <a:rPr lang="en-US" sz="2000" dirty="0" smtClean="0">
                <a:solidFill>
                  <a:srgbClr val="FF0000"/>
                </a:solidFill>
              </a:rPr>
              <a:t>Md. </a:t>
            </a:r>
            <a:r>
              <a:rPr lang="en-US" sz="2000" dirty="0" err="1" smtClean="0">
                <a:solidFill>
                  <a:srgbClr val="FF0000"/>
                </a:solidFill>
              </a:rPr>
              <a:t>Gaziur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Rahaman</a:t>
            </a:r>
            <a:r>
              <a:rPr lang="en-US" sz="2000" dirty="0" smtClean="0">
                <a:solidFill>
                  <a:srgbClr val="FF0000"/>
                </a:solidFill>
              </a:rPr>
              <a:t>, Lecturer, Biology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414816" y="585216"/>
            <a:ext cx="5902920" cy="830997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bn-IN" sz="48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ক্লোরোপ্লাস্টের </a:t>
            </a:r>
            <a:r>
              <a:rPr lang="bn-IN" sz="4800" b="1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bn-IN" sz="48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71874" y="1801528"/>
            <a:ext cx="1032510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Wingdings" panose="05000000000000000000" pitchFamily="2" charset="2"/>
              <a:buChar char="ü"/>
            </a:pPr>
            <a:r>
              <a:rPr lang="bn-IN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ক্লোরোপ্লাস্টে থাকা ক্লোরোফিল সূর্যের আলো ব্যবহার করে</a:t>
            </a:r>
            <a:r>
              <a:rPr lang="bn-BD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bn-IN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সালোকসংশ্লেষণ প্রক্রিয়ায় শর্করা জাতীয় খাদ্য তৈরী করে।</a:t>
            </a:r>
          </a:p>
          <a:p>
            <a:pPr marL="742950" indent="-742950">
              <a:buFont typeface="Wingdings" panose="05000000000000000000" pitchFamily="2" charset="2"/>
              <a:buChar char="ü"/>
            </a:pPr>
            <a:r>
              <a:rPr lang="bn-IN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ক্লোরোপ্লাস্টে থাকা বিভিন্ন এনজাইম বিক্রিয়ায় অংশ গ্রহণ করে।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n-BD" sz="2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bn-IN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উল্লেখ্য যে,</a:t>
            </a:r>
            <a:r>
              <a:rPr lang="bn-BD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সমস্ত জীব কূলের খাদ্য তৈরী করে ক্লোরোপ্লাস্ট।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769423" y="6356350"/>
            <a:ext cx="7267699" cy="365125"/>
          </a:xfrm>
        </p:spPr>
        <p:txBody>
          <a:bodyPr/>
          <a:lstStyle/>
          <a:p>
            <a:r>
              <a:rPr lang="en-US" sz="2400" dirty="0" smtClean="0">
                <a:solidFill>
                  <a:srgbClr val="FF0000"/>
                </a:solidFill>
              </a:rPr>
              <a:t>Md. </a:t>
            </a:r>
            <a:r>
              <a:rPr lang="en-US" sz="2400" dirty="0" err="1" smtClean="0">
                <a:solidFill>
                  <a:srgbClr val="FF0000"/>
                </a:solidFill>
              </a:rPr>
              <a:t>Gaziur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Rahaman</a:t>
            </a:r>
            <a:r>
              <a:rPr lang="en-US" sz="2400" dirty="0" smtClean="0">
                <a:solidFill>
                  <a:srgbClr val="FF0000"/>
                </a:solidFill>
              </a:rPr>
              <a:t>, Lecturer, Biology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38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728" y="832104"/>
            <a:ext cx="2286000" cy="2286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70124" y="1632627"/>
            <a:ext cx="42625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60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</a:t>
            </a:r>
            <a:r>
              <a:rPr lang="bn-IN" sz="60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endParaRPr lang="bn-IN" sz="6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52439" y="3289702"/>
            <a:ext cx="7199407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n-BD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কঃ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ক্লোরোপ্লাস্টের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ভৌত গঠন লিখ।</a:t>
            </a:r>
            <a:endParaRPr lang="en-US" sz="40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খঃ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ক্লোরোপ্লাস্টের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কয়েকটি কাজ লিখ।</a:t>
            </a:r>
            <a:endParaRPr lang="bn-BD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018805" y="6356350"/>
            <a:ext cx="7148946" cy="365125"/>
          </a:xfrm>
        </p:spPr>
        <p:txBody>
          <a:bodyPr/>
          <a:lstStyle/>
          <a:p>
            <a:r>
              <a:rPr lang="en-US" sz="2400" dirty="0" smtClean="0">
                <a:solidFill>
                  <a:srgbClr val="FF0000"/>
                </a:solidFill>
              </a:rPr>
              <a:t>Md. </a:t>
            </a:r>
            <a:r>
              <a:rPr lang="en-US" sz="2400" dirty="0" err="1" smtClean="0">
                <a:solidFill>
                  <a:srgbClr val="FF0000"/>
                </a:solidFill>
              </a:rPr>
              <a:t>Gaziur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Rahaman</a:t>
            </a:r>
            <a:r>
              <a:rPr lang="en-US" sz="2400" dirty="0" smtClean="0">
                <a:solidFill>
                  <a:srgbClr val="FF0000"/>
                </a:solidFill>
              </a:rPr>
              <a:t>, Lecturer, Biology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14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8648" y="877824"/>
            <a:ext cx="51937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8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8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7824" y="2112264"/>
            <a:ext cx="1038758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32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ক্লোরোপ্লাস্টে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কয়টি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</a:p>
          <a:p>
            <a:r>
              <a:rPr lang="en-US" sz="32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(ক)  ৪টি                        (খ) ৫টি</a:t>
            </a:r>
          </a:p>
          <a:p>
            <a:r>
              <a:rPr lang="en-US" sz="32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(গ)  ৯টি                         (ঘ) ৭টি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৫টি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32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ক্লোরোপ্লাস্টে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% </a:t>
            </a:r>
            <a:r>
              <a:rPr lang="en-US" sz="32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প্রোটিন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r>
              <a:rPr lang="en-US" sz="32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(ক) ৩৫- ৫৫%              (খ) ৫০ – ৭০%</a:t>
            </a:r>
          </a:p>
          <a:p>
            <a:r>
              <a:rPr lang="en-US" sz="32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(গ) ৪০ – ৬০%             (ঘ) ৩০ - ৫০%  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৩৫ – ৫৫%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98223" y="6205692"/>
            <a:ext cx="7060871" cy="365125"/>
          </a:xfrm>
        </p:spPr>
        <p:txBody>
          <a:bodyPr/>
          <a:lstStyle/>
          <a:p>
            <a:r>
              <a:rPr lang="en-US" sz="2400" dirty="0" smtClean="0">
                <a:solidFill>
                  <a:srgbClr val="FF0000"/>
                </a:solidFill>
              </a:rPr>
              <a:t>Md. </a:t>
            </a:r>
            <a:r>
              <a:rPr lang="en-US" sz="2400" dirty="0" err="1" smtClean="0">
                <a:solidFill>
                  <a:srgbClr val="FF0000"/>
                </a:solidFill>
              </a:rPr>
              <a:t>Gaziur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Rahaman</a:t>
            </a:r>
            <a:r>
              <a:rPr lang="en-US" sz="2400" dirty="0" smtClean="0">
                <a:solidFill>
                  <a:srgbClr val="FF0000"/>
                </a:solidFill>
              </a:rPr>
              <a:t>, Lecturer, Biology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978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1867" y="4172007"/>
            <a:ext cx="87591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54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 ক্লোরোপ্লাস্টের চিহ্নিত চিত্র আঁক</a:t>
            </a:r>
            <a:r>
              <a:rPr lang="bn-BD" sz="54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</a:t>
            </a:r>
            <a:r>
              <a:rPr lang="bn-IN" sz="54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54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10646" y="2151125"/>
            <a:ext cx="56533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6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কাজঃ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1" t="10954" r="30150" b="25814"/>
          <a:stretch/>
        </p:blipFill>
        <p:spPr>
          <a:xfrm>
            <a:off x="1380743" y="657303"/>
            <a:ext cx="2725093" cy="298764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828800" y="6356350"/>
            <a:ext cx="6324600" cy="365125"/>
          </a:xfrm>
        </p:spPr>
        <p:txBody>
          <a:bodyPr/>
          <a:lstStyle/>
          <a:p>
            <a:r>
              <a:rPr lang="en-US" sz="2400" dirty="0" smtClean="0">
                <a:solidFill>
                  <a:srgbClr val="FF0000"/>
                </a:solidFill>
              </a:rPr>
              <a:t>Md. </a:t>
            </a:r>
            <a:r>
              <a:rPr lang="en-US" sz="2400" dirty="0" err="1" smtClean="0">
                <a:solidFill>
                  <a:srgbClr val="FF0000"/>
                </a:solidFill>
              </a:rPr>
              <a:t>Gaziur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Rahaman</a:t>
            </a:r>
            <a:r>
              <a:rPr lang="en-US" sz="2400" dirty="0" smtClean="0">
                <a:solidFill>
                  <a:srgbClr val="FF0000"/>
                </a:solidFill>
              </a:rPr>
              <a:t>, Lecturer, Biology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575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45081" y="250061"/>
            <a:ext cx="59614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96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9600" dirty="0">
              <a:solidFill>
                <a:srgbClr val="00B05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304" y="1746505"/>
            <a:ext cx="9162288" cy="44049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38847" y="448056"/>
            <a:ext cx="4928259" cy="1088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48789" y="6356350"/>
            <a:ext cx="8134597" cy="365125"/>
          </a:xfrm>
        </p:spPr>
        <p:txBody>
          <a:bodyPr/>
          <a:lstStyle/>
          <a:p>
            <a:r>
              <a:rPr lang="en-US" sz="2400" dirty="0" smtClean="0">
                <a:solidFill>
                  <a:srgbClr val="FF0000"/>
                </a:solidFill>
              </a:rPr>
              <a:t>Md. </a:t>
            </a:r>
            <a:r>
              <a:rPr lang="en-US" sz="2400" dirty="0" err="1" smtClean="0">
                <a:solidFill>
                  <a:srgbClr val="FF0000"/>
                </a:solidFill>
              </a:rPr>
              <a:t>Gaziur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Rahaman</a:t>
            </a:r>
            <a:r>
              <a:rPr lang="en-US" sz="2400" dirty="0" smtClean="0">
                <a:solidFill>
                  <a:srgbClr val="FF0000"/>
                </a:solidFill>
              </a:rPr>
              <a:t>, Lecturer, Biology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84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94410" y="973775"/>
            <a:ext cx="68520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FFC000"/>
                </a:solidFill>
                <a:latin typeface="NikoshBAN"/>
              </a:rPr>
              <a:t>শিক্ষক</a:t>
            </a:r>
            <a:r>
              <a:rPr lang="en-US" sz="6600" dirty="0" smtClean="0">
                <a:solidFill>
                  <a:srgbClr val="FFC000"/>
                </a:solidFill>
                <a:latin typeface="NikoshBAN"/>
              </a:rPr>
              <a:t> </a:t>
            </a:r>
            <a:r>
              <a:rPr lang="en-US" sz="6600" dirty="0" err="1" smtClean="0">
                <a:solidFill>
                  <a:srgbClr val="FFC000"/>
                </a:solidFill>
                <a:latin typeface="NikoshBAN"/>
              </a:rPr>
              <a:t>পরিচিতি</a:t>
            </a:r>
            <a:endParaRPr lang="en-US" sz="6600" dirty="0">
              <a:solidFill>
                <a:srgbClr val="FFC000"/>
              </a:solidFill>
              <a:latin typeface="NikoshB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5030" y="2095396"/>
            <a:ext cx="802771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  <a:latin typeface="NikoshBAN"/>
              </a:rPr>
              <a:t>মোঃ</a:t>
            </a:r>
            <a:r>
              <a:rPr lang="en-US" sz="4400" dirty="0" smtClean="0">
                <a:solidFill>
                  <a:srgbClr val="C00000"/>
                </a:solidFill>
                <a:latin typeface="NikoshBAN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NikoshBAN"/>
              </a:rPr>
              <a:t>গাজীউর</a:t>
            </a:r>
            <a:r>
              <a:rPr lang="en-US" sz="4400" dirty="0" smtClean="0">
                <a:solidFill>
                  <a:srgbClr val="C00000"/>
                </a:solidFill>
                <a:latin typeface="NikoshBAN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NikoshBAN"/>
              </a:rPr>
              <a:t>রহমান</a:t>
            </a:r>
            <a:endParaRPr lang="en-US" sz="4400" dirty="0" smtClean="0">
              <a:solidFill>
                <a:srgbClr val="C00000"/>
              </a:solidFill>
              <a:latin typeface="NikoshBAN"/>
            </a:endParaRPr>
          </a:p>
          <a:p>
            <a:r>
              <a:rPr lang="en-US" sz="2400" dirty="0" err="1" smtClean="0">
                <a:latin typeface="NikoshBAN"/>
              </a:rPr>
              <a:t>বিএসসি</a:t>
            </a:r>
            <a:r>
              <a:rPr lang="en-US" sz="2400" dirty="0" smtClean="0">
                <a:latin typeface="NikoshBAN"/>
              </a:rPr>
              <a:t> (</a:t>
            </a:r>
            <a:r>
              <a:rPr lang="en-US" sz="2400" dirty="0" err="1" smtClean="0">
                <a:latin typeface="NikoshBAN"/>
              </a:rPr>
              <a:t>অনার্স</a:t>
            </a:r>
            <a:r>
              <a:rPr lang="en-US" sz="2400" dirty="0" smtClean="0">
                <a:latin typeface="NikoshBAN"/>
              </a:rPr>
              <a:t>), </a:t>
            </a:r>
            <a:r>
              <a:rPr lang="en-US" sz="2400" dirty="0" err="1" smtClean="0">
                <a:latin typeface="NikoshBAN"/>
              </a:rPr>
              <a:t>বিএড</a:t>
            </a:r>
            <a:r>
              <a:rPr lang="en-US" sz="2400" dirty="0" smtClean="0">
                <a:latin typeface="NikoshBAN"/>
              </a:rPr>
              <a:t>, </a:t>
            </a:r>
            <a:r>
              <a:rPr lang="en-US" sz="2400" dirty="0" err="1" smtClean="0">
                <a:latin typeface="NikoshBAN"/>
              </a:rPr>
              <a:t>এমএসসি</a:t>
            </a:r>
            <a:r>
              <a:rPr lang="en-US" sz="2400" dirty="0" smtClean="0">
                <a:latin typeface="NikoshBAN"/>
              </a:rPr>
              <a:t>, </a:t>
            </a:r>
            <a:r>
              <a:rPr lang="en-US" sz="2400" dirty="0" err="1" smtClean="0">
                <a:latin typeface="NikoshBAN"/>
              </a:rPr>
              <a:t>ঢাকা</a:t>
            </a:r>
            <a:r>
              <a:rPr lang="en-US" sz="2400" dirty="0" smtClean="0">
                <a:latin typeface="NikoshBAN"/>
              </a:rPr>
              <a:t> </a:t>
            </a:r>
            <a:r>
              <a:rPr lang="en-US" sz="2400" dirty="0" err="1" smtClean="0">
                <a:latin typeface="NikoshBAN"/>
              </a:rPr>
              <a:t>কলেজ</a:t>
            </a:r>
            <a:r>
              <a:rPr lang="en-US" sz="2400" dirty="0" smtClean="0">
                <a:latin typeface="NikoshBAN"/>
              </a:rPr>
              <a:t>, </a:t>
            </a:r>
            <a:r>
              <a:rPr lang="en-US" sz="2400" dirty="0" err="1" smtClean="0">
                <a:latin typeface="NikoshBAN"/>
              </a:rPr>
              <a:t>ঢাকা</a:t>
            </a:r>
            <a:endParaRPr lang="en-US" sz="2400" dirty="0" smtClean="0">
              <a:latin typeface="NikoshBAN"/>
            </a:endParaRPr>
          </a:p>
          <a:p>
            <a:r>
              <a:rPr lang="en-US" sz="3200" dirty="0" err="1" smtClean="0">
                <a:latin typeface="NikoshBAN"/>
              </a:rPr>
              <a:t>প্রভাষক</a:t>
            </a:r>
            <a:r>
              <a:rPr lang="en-US" sz="3200" dirty="0" smtClean="0">
                <a:latin typeface="NikoshBAN"/>
              </a:rPr>
              <a:t> (</a:t>
            </a:r>
            <a:r>
              <a:rPr lang="en-US" sz="3200" dirty="0" err="1" smtClean="0">
                <a:latin typeface="NikoshBAN"/>
              </a:rPr>
              <a:t>জীববিদ্যা</a:t>
            </a:r>
            <a:r>
              <a:rPr lang="en-US" sz="3200" dirty="0" smtClean="0">
                <a:latin typeface="NikoshBAN"/>
              </a:rPr>
              <a:t>), </a:t>
            </a:r>
            <a:r>
              <a:rPr lang="en-US" sz="3200" dirty="0" err="1" smtClean="0">
                <a:latin typeface="NikoshBAN"/>
              </a:rPr>
              <a:t>সমুজ</a:t>
            </a:r>
            <a:r>
              <a:rPr lang="en-US" sz="3200" dirty="0" smtClean="0">
                <a:latin typeface="NikoshBAN"/>
              </a:rPr>
              <a:t> </a:t>
            </a:r>
            <a:r>
              <a:rPr lang="en-US" sz="3200" dirty="0" err="1" smtClean="0">
                <a:latin typeface="NikoshBAN"/>
              </a:rPr>
              <a:t>আলী</a:t>
            </a:r>
            <a:r>
              <a:rPr lang="en-US" sz="3200" dirty="0" smtClean="0">
                <a:latin typeface="NikoshBAN"/>
              </a:rPr>
              <a:t> উ/</a:t>
            </a:r>
            <a:r>
              <a:rPr lang="en-US" sz="3200" dirty="0" err="1" smtClean="0">
                <a:latin typeface="NikoshBAN"/>
              </a:rPr>
              <a:t>বি</a:t>
            </a:r>
            <a:r>
              <a:rPr lang="en-US" sz="3200" dirty="0" smtClean="0">
                <a:latin typeface="NikoshBAN"/>
              </a:rPr>
              <a:t> ও </a:t>
            </a:r>
            <a:r>
              <a:rPr lang="en-US" sz="3200" dirty="0" err="1" smtClean="0">
                <a:latin typeface="NikoshBAN"/>
              </a:rPr>
              <a:t>কলেজ</a:t>
            </a:r>
            <a:endParaRPr lang="en-US" sz="3200" dirty="0" smtClean="0">
              <a:latin typeface="NikoshBAN"/>
            </a:endParaRPr>
          </a:p>
          <a:p>
            <a:r>
              <a:rPr lang="en-US" sz="3200" dirty="0" err="1" smtClean="0">
                <a:latin typeface="NikoshBAN"/>
              </a:rPr>
              <a:t>দোয়ারাবাজার</a:t>
            </a:r>
            <a:r>
              <a:rPr lang="en-US" sz="3200" dirty="0" smtClean="0">
                <a:latin typeface="NikoshBAN"/>
              </a:rPr>
              <a:t>, </a:t>
            </a:r>
            <a:r>
              <a:rPr lang="en-US" sz="3200" dirty="0" err="1" smtClean="0">
                <a:latin typeface="NikoshBAN"/>
              </a:rPr>
              <a:t>সুনামগঞ্জ</a:t>
            </a:r>
            <a:r>
              <a:rPr lang="en-US" sz="3200" dirty="0" smtClean="0">
                <a:latin typeface="NikoshBAN"/>
              </a:rPr>
              <a:t>।</a:t>
            </a:r>
          </a:p>
          <a:p>
            <a:r>
              <a:rPr lang="en-US" sz="3200" dirty="0" err="1" smtClean="0">
                <a:latin typeface="NikoshBAN"/>
              </a:rPr>
              <a:t>মোবাইল</a:t>
            </a:r>
            <a:r>
              <a:rPr lang="en-US" sz="3200" dirty="0" smtClean="0">
                <a:latin typeface="NikoshBAN"/>
              </a:rPr>
              <a:t> </a:t>
            </a:r>
            <a:r>
              <a:rPr lang="en-US" sz="3200" dirty="0" err="1" smtClean="0">
                <a:latin typeface="NikoshBAN"/>
              </a:rPr>
              <a:t>নং</a:t>
            </a:r>
            <a:r>
              <a:rPr lang="en-US" sz="3200" dirty="0" smtClean="0">
                <a:latin typeface="NikoshBAN"/>
              </a:rPr>
              <a:t>: </a:t>
            </a:r>
            <a:r>
              <a:rPr lang="en-US" sz="4000" dirty="0" smtClean="0">
                <a:latin typeface="NikoshBAN"/>
              </a:rPr>
              <a:t>01712-617363</a:t>
            </a:r>
            <a:endParaRPr lang="en-US" sz="4000" dirty="0">
              <a:latin typeface="NikoshBAN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520" y="1392379"/>
            <a:ext cx="2353295" cy="3155869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654138" cy="365125"/>
          </a:xfrm>
        </p:spPr>
        <p:txBody>
          <a:bodyPr/>
          <a:lstStyle/>
          <a:p>
            <a:r>
              <a:rPr lang="en-US" sz="2000" dirty="0" smtClean="0">
                <a:solidFill>
                  <a:srgbClr val="FF0000"/>
                </a:solidFill>
              </a:rPr>
              <a:t>Md. </a:t>
            </a:r>
            <a:r>
              <a:rPr lang="en-US" sz="2000" dirty="0" err="1" smtClean="0">
                <a:solidFill>
                  <a:srgbClr val="FF0000"/>
                </a:solidFill>
              </a:rPr>
              <a:t>Gaziur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Rahaman</a:t>
            </a:r>
            <a:r>
              <a:rPr lang="en-US" sz="2000" dirty="0" smtClean="0">
                <a:solidFill>
                  <a:srgbClr val="FF0000"/>
                </a:solidFill>
              </a:rPr>
              <a:t>, Lecturer, Biology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9161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8993" y="594717"/>
            <a:ext cx="60787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72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72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72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06930" y="2130552"/>
            <a:ext cx="68810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6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: </a:t>
            </a:r>
            <a:r>
              <a:rPr lang="en-US" sz="60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  <a:endParaRPr lang="en-US" sz="6000" b="1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60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6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: </a:t>
            </a:r>
            <a:r>
              <a:rPr lang="en-US" sz="60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জীববিজ্ঞান</a:t>
            </a:r>
            <a:endParaRPr lang="en-US" sz="6000" b="1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60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6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: </a:t>
            </a:r>
            <a:r>
              <a:rPr lang="en-US" sz="60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endParaRPr lang="en-US" sz="6000" b="1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60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6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: ৪৫ </a:t>
            </a:r>
            <a:r>
              <a:rPr lang="en-US" sz="60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6000" b="1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09455" y="6356350"/>
            <a:ext cx="6685807" cy="365125"/>
          </a:xfrm>
        </p:spPr>
        <p:txBody>
          <a:bodyPr/>
          <a:lstStyle/>
          <a:p>
            <a:r>
              <a:rPr lang="en-US" sz="2400" dirty="0" smtClean="0">
                <a:solidFill>
                  <a:srgbClr val="FF0000"/>
                </a:solidFill>
              </a:rPr>
              <a:t>Md. </a:t>
            </a:r>
            <a:r>
              <a:rPr lang="en-US" sz="2400" dirty="0" err="1" smtClean="0">
                <a:solidFill>
                  <a:srgbClr val="FF0000"/>
                </a:solidFill>
              </a:rPr>
              <a:t>Gaziur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Rahaman</a:t>
            </a:r>
            <a:r>
              <a:rPr lang="en-US" sz="2400" dirty="0" smtClean="0">
                <a:solidFill>
                  <a:srgbClr val="FF0000"/>
                </a:solidFill>
              </a:rPr>
              <a:t>, Lecturer, Biology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16966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945" y="2140629"/>
            <a:ext cx="4118538" cy="37891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188" y="399114"/>
            <a:ext cx="2143125" cy="1588297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6212123" y="1567542"/>
            <a:ext cx="2141150" cy="1676172"/>
            <a:chOff x="6908797" y="1422399"/>
            <a:chExt cx="2450417" cy="1676172"/>
          </a:xfrm>
        </p:grpSpPr>
        <p:cxnSp>
          <p:nvCxnSpPr>
            <p:cNvPr id="8" name="Straight Arrow Connector 7"/>
            <p:cNvCxnSpPr/>
            <p:nvPr/>
          </p:nvCxnSpPr>
          <p:spPr>
            <a:xfrm flipH="1">
              <a:off x="6908797" y="1422399"/>
              <a:ext cx="1930400" cy="11030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H="1">
              <a:off x="7105987" y="1640114"/>
              <a:ext cx="1930400" cy="11030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>
              <a:off x="7303176" y="1809295"/>
              <a:ext cx="1930400" cy="11030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>
              <a:off x="7428814" y="1995486"/>
              <a:ext cx="1930400" cy="11030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123807" y="870096"/>
            <a:ext cx="6787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 চিত্র দ্বারা কি বুঝানো হয়েছে-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422566" y="6356350"/>
            <a:ext cx="7101444" cy="365125"/>
          </a:xfrm>
        </p:spPr>
        <p:txBody>
          <a:bodyPr/>
          <a:lstStyle/>
          <a:p>
            <a:r>
              <a:rPr lang="en-US" sz="2400" dirty="0" smtClean="0">
                <a:solidFill>
                  <a:srgbClr val="FF0000"/>
                </a:solidFill>
              </a:rPr>
              <a:t>Md. </a:t>
            </a:r>
            <a:r>
              <a:rPr lang="en-US" sz="2400" dirty="0" err="1" smtClean="0">
                <a:solidFill>
                  <a:srgbClr val="FF0000"/>
                </a:solidFill>
              </a:rPr>
              <a:t>Gaziur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Rahaman</a:t>
            </a:r>
            <a:r>
              <a:rPr lang="en-US" sz="2400" dirty="0" smtClean="0">
                <a:solidFill>
                  <a:srgbClr val="FF0000"/>
                </a:solidFill>
              </a:rPr>
              <a:t>, Lecturer, Biology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5980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7015" y="877824"/>
            <a:ext cx="5285233" cy="1014984"/>
          </a:xfrm>
        </p:spPr>
        <p:txBody>
          <a:bodyPr>
            <a:normAutofit/>
          </a:bodyPr>
          <a:lstStyle/>
          <a:p>
            <a:pPr algn="ctr"/>
            <a:r>
              <a:rPr lang="bn-BD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ক্লোরোপ্লাস্ট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051" y="1796382"/>
            <a:ext cx="8083295" cy="403155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838203" y="6356350"/>
            <a:ext cx="5315197" cy="365125"/>
          </a:xfrm>
        </p:spPr>
        <p:txBody>
          <a:bodyPr/>
          <a:lstStyle/>
          <a:p>
            <a:r>
              <a:rPr lang="en-US" sz="2400" dirty="0" smtClean="0">
                <a:solidFill>
                  <a:srgbClr val="FF0000"/>
                </a:solidFill>
              </a:rPr>
              <a:t>Md. </a:t>
            </a:r>
            <a:r>
              <a:rPr lang="en-US" sz="2400" dirty="0" err="1" smtClean="0">
                <a:solidFill>
                  <a:srgbClr val="FF0000"/>
                </a:solidFill>
              </a:rPr>
              <a:t>Gaziur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Rahaman</a:t>
            </a:r>
            <a:r>
              <a:rPr lang="en-US" sz="2400" dirty="0" smtClean="0">
                <a:solidFill>
                  <a:srgbClr val="FF0000"/>
                </a:solidFill>
              </a:rPr>
              <a:t>, Lecturer, Biology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80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1437" y="296883"/>
            <a:ext cx="4446901" cy="1491343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bn-BD" sz="6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66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84416" y="2047385"/>
            <a:ext cx="963088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</a:t>
            </a:r>
            <a:r>
              <a:rPr lang="en-US" sz="44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ঠ </a:t>
            </a:r>
            <a:r>
              <a:rPr lang="en-US" sz="44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4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4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  <a:p>
            <a:pPr marL="514350" indent="-514350">
              <a:buAutoNum type="arabicPeriod"/>
            </a:pP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ক্লোরোপ্লাস্ট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514350" indent="-514350">
              <a:buAutoNum type="arabicPeriod"/>
            </a:pP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ক্লোরোপ্লাস্টের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অংকন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514350" indent="-514350">
              <a:buAutoNum type="arabicPeriod"/>
            </a:pP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ক্লোরোপ্লাস্টের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সমূহ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514350" indent="-514350">
              <a:buAutoNum type="arabicPeriod"/>
            </a:pP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ক্লোরোপ্লাস্টের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116281" y="6356350"/>
            <a:ext cx="7037119" cy="365125"/>
          </a:xfrm>
        </p:spPr>
        <p:txBody>
          <a:bodyPr/>
          <a:lstStyle/>
          <a:p>
            <a:r>
              <a:rPr lang="en-US" sz="2400" dirty="0" smtClean="0">
                <a:solidFill>
                  <a:srgbClr val="FF0000"/>
                </a:solidFill>
              </a:rPr>
              <a:t>Md. </a:t>
            </a:r>
            <a:r>
              <a:rPr lang="en-US" sz="2400" dirty="0" err="1" smtClean="0">
                <a:solidFill>
                  <a:srgbClr val="FF0000"/>
                </a:solidFill>
              </a:rPr>
              <a:t>Gaziur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Rahaman</a:t>
            </a:r>
            <a:r>
              <a:rPr lang="en-US" sz="2400" dirty="0" smtClean="0">
                <a:solidFill>
                  <a:srgbClr val="FF0000"/>
                </a:solidFill>
              </a:rPr>
              <a:t>, Lecturer, Biology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69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17285">
            <a:off x="1086035" y="1106078"/>
            <a:ext cx="3637715" cy="2143244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4374724" y="1367809"/>
            <a:ext cx="1821543" cy="975588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341238" y="4356819"/>
            <a:ext cx="97100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সবুজ উদ্ভিদের পাতায় অবস্থিত যে অঙ্গানু সালোকসংশ্লেষণ প্রক্রিয়ায় খাদ্য তৈরী করে তাকে ক্লোরোপ্লাস্ট বলে।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073" y="1527204"/>
            <a:ext cx="3292510" cy="232533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43734" y="3828439"/>
            <a:ext cx="971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ক্লোরোপ্লাস্ট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33797" y="6356350"/>
            <a:ext cx="6419603" cy="365125"/>
          </a:xfrm>
        </p:spPr>
        <p:txBody>
          <a:bodyPr/>
          <a:lstStyle/>
          <a:p>
            <a:r>
              <a:rPr lang="en-US" sz="2800" dirty="0" smtClean="0">
                <a:solidFill>
                  <a:srgbClr val="FF0000"/>
                </a:solidFill>
              </a:rPr>
              <a:t>Md. </a:t>
            </a:r>
            <a:r>
              <a:rPr lang="en-US" sz="2800" dirty="0" err="1" smtClean="0">
                <a:solidFill>
                  <a:srgbClr val="FF0000"/>
                </a:solidFill>
              </a:rPr>
              <a:t>Gaziur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Rahaman</a:t>
            </a:r>
            <a:r>
              <a:rPr lang="en-US" sz="2800" dirty="0" smtClean="0">
                <a:solidFill>
                  <a:srgbClr val="FF0000"/>
                </a:solidFill>
              </a:rPr>
              <a:t>, Lecturer, Biology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9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9 0.04399 L 0.14088 0.1636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15" y="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2064" y="1828801"/>
            <a:ext cx="69860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bn-IN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ঝিল্লীঃ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লিপো-প্রোটিন দিয়ে তৈরী দ্বিস্তরী আবরন।</a:t>
            </a:r>
            <a:endParaRPr lang="bn-BD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bn-IN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স্ট্রোমাঃ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ক্লোপ্লাস্টের অভ্যন্তরে স্বচ্ছ,দানার মতো জলীয় পদার্থ।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bn-IN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গ্রানামঃ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৬০-৮০ টি দ্বিস্তরী থাইলাকয়েড এক সাথে গ্রানাম গঠন করে।</a:t>
            </a:r>
          </a:p>
        </p:txBody>
      </p:sp>
      <p:sp>
        <p:nvSpPr>
          <p:cNvPr id="7" name="Rectangle 6"/>
          <p:cNvSpPr/>
          <p:nvPr/>
        </p:nvSpPr>
        <p:spPr>
          <a:xfrm>
            <a:off x="2057342" y="517137"/>
            <a:ext cx="5093266" cy="830997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ক্লোরোপ্লাস্টের</a:t>
            </a:r>
            <a:r>
              <a:rPr lang="en-US" sz="48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endParaRPr lang="en-US" sz="48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688" y="1417320"/>
            <a:ext cx="3968496" cy="427322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733797" y="6356350"/>
            <a:ext cx="6419603" cy="365125"/>
          </a:xfrm>
        </p:spPr>
        <p:txBody>
          <a:bodyPr/>
          <a:lstStyle/>
          <a:p>
            <a:r>
              <a:rPr lang="en-US" sz="2400" dirty="0" smtClean="0">
                <a:solidFill>
                  <a:srgbClr val="FF0000"/>
                </a:solidFill>
              </a:rPr>
              <a:t>Md. </a:t>
            </a:r>
            <a:r>
              <a:rPr lang="en-US" sz="2400" dirty="0" err="1" smtClean="0">
                <a:solidFill>
                  <a:srgbClr val="FF0000"/>
                </a:solidFill>
              </a:rPr>
              <a:t>Gaziur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Rahaman</a:t>
            </a:r>
            <a:r>
              <a:rPr lang="en-US" sz="2400" dirty="0" smtClean="0">
                <a:solidFill>
                  <a:srgbClr val="FF0000"/>
                </a:solidFill>
              </a:rPr>
              <a:t>, Lecturer, Biology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3509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38269" y="1346936"/>
            <a:ext cx="720256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b="1" u="sng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bn-IN" sz="4000" b="1" u="sng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ফটোসিনথেটিক </a:t>
            </a:r>
            <a:r>
              <a:rPr lang="bn-IN" sz="4000" b="1" u="sng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ইউনিট এবং </a:t>
            </a:r>
            <a:r>
              <a:rPr lang="en-US" sz="4000" b="1" u="sng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এটিপি</a:t>
            </a:r>
            <a:r>
              <a:rPr lang="en-US" sz="4000" b="1" u="sng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সিন্থেজঃ</a:t>
            </a:r>
            <a:r>
              <a:rPr lang="bn-IN" sz="4000" b="1" u="sng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এটিপি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তৈরীর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এনজাইম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ক্লোরোফিল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40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000" u="sng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bn-BD" sz="4000" b="1" u="sng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4000" b="1" u="sng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রাইবোজোম</a:t>
            </a:r>
            <a:r>
              <a:rPr lang="en-US" sz="4000" b="1" u="sng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000" b="1" u="sng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ডিএনএঃ</a:t>
            </a:r>
            <a:r>
              <a:rPr lang="bn-IN" sz="4000" b="1" u="sng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ক্লোরোপ্লাস্টের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নিজস্ব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রাইবোজোম 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এবং ডিএনএ 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4000" b="1" dirty="0">
              <a:latin typeface="Times New Roman" panose="02020603050405020304" pitchFamily="18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3256" y="1115568"/>
            <a:ext cx="4032504" cy="461772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745673" y="6356350"/>
            <a:ext cx="6407727" cy="365125"/>
          </a:xfrm>
        </p:spPr>
        <p:txBody>
          <a:bodyPr/>
          <a:lstStyle/>
          <a:p>
            <a:r>
              <a:rPr lang="en-US" sz="2400" dirty="0" smtClean="0">
                <a:solidFill>
                  <a:srgbClr val="FF0000"/>
                </a:solidFill>
              </a:rPr>
              <a:t>Md. </a:t>
            </a:r>
            <a:r>
              <a:rPr lang="en-US" sz="2400" dirty="0" err="1" smtClean="0">
                <a:solidFill>
                  <a:srgbClr val="FF0000"/>
                </a:solidFill>
              </a:rPr>
              <a:t>Gaziur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Rahaman</a:t>
            </a:r>
            <a:r>
              <a:rPr lang="en-US" sz="2400" dirty="0" smtClean="0">
                <a:solidFill>
                  <a:srgbClr val="FF0000"/>
                </a:solidFill>
              </a:rPr>
              <a:t>, Lecturer, Biology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6753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422</Words>
  <Application>Microsoft Office PowerPoint</Application>
  <PresentationFormat>Custom</PresentationFormat>
  <Paragraphs>65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ক্লোরোপ্লাস্ট</vt:lpstr>
      <vt:lpstr>শিখনফল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BC</cp:lastModifiedBy>
  <cp:revision>159</cp:revision>
  <dcterms:created xsi:type="dcterms:W3CDTF">2019-04-20T03:33:58Z</dcterms:created>
  <dcterms:modified xsi:type="dcterms:W3CDTF">2026-08-04T09:30:58Z</dcterms:modified>
</cp:coreProperties>
</file>