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1" r:id="rId4"/>
    <p:sldId id="276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28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6F6-E5E5-4613-9B69-37052E6D3044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B377E-5DDA-4F90-8CD6-A1FDB103C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094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6F6-E5E5-4613-9B69-37052E6D3044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B377E-5DDA-4F90-8CD6-A1FDB103C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399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6F6-E5E5-4613-9B69-37052E6D3044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B377E-5DDA-4F90-8CD6-A1FDB103C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639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6F6-E5E5-4613-9B69-37052E6D3044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B377E-5DDA-4F90-8CD6-A1FDB103C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40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6F6-E5E5-4613-9B69-37052E6D3044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B377E-5DDA-4F90-8CD6-A1FDB103C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827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6F6-E5E5-4613-9B69-37052E6D3044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B377E-5DDA-4F90-8CD6-A1FDB103C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955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6F6-E5E5-4613-9B69-37052E6D3044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B377E-5DDA-4F90-8CD6-A1FDB103C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48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6F6-E5E5-4613-9B69-37052E6D3044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B377E-5DDA-4F90-8CD6-A1FDB103C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199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6F6-E5E5-4613-9B69-37052E6D3044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B377E-5DDA-4F90-8CD6-A1FDB103C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036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6F6-E5E5-4613-9B69-37052E6D3044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B377E-5DDA-4F90-8CD6-A1FDB103C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679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6F6-E5E5-4613-9B69-37052E6D3044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B377E-5DDA-4F90-8CD6-A1FDB103C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146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866F6-E5E5-4613-9B69-37052E6D3044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CB377E-5DDA-4F90-8CD6-A1FDB103C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187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007" y="1637111"/>
            <a:ext cx="6059606" cy="4084130"/>
          </a:xfrm>
          <a:prstGeom prst="rect">
            <a:avLst/>
          </a:prstGeom>
        </p:spPr>
      </p:pic>
      <p:sp>
        <p:nvSpPr>
          <p:cNvPr id="4" name="Flowchart: Magnetic Disk 3"/>
          <p:cNvSpPr/>
          <p:nvPr/>
        </p:nvSpPr>
        <p:spPr>
          <a:xfrm>
            <a:off x="433754" y="257909"/>
            <a:ext cx="5146431" cy="4525106"/>
          </a:xfrm>
          <a:prstGeom prst="flowChartMagneticDisk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0070C0"/>
            </a:solidFill>
          </a:ln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11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540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305" y="295060"/>
            <a:ext cx="3717721" cy="2852874"/>
          </a:xfrm>
          <a:prstGeom prst="rect">
            <a:avLst/>
          </a:prstGeom>
          <a:ln w="228600" cap="sq" cmpd="thickThin">
            <a:solidFill>
              <a:schemeClr val="accent4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42" y="472480"/>
            <a:ext cx="2682044" cy="2694016"/>
          </a:xfrm>
          <a:prstGeom prst="rect">
            <a:avLst/>
          </a:prstGeom>
          <a:ln w="228600" cap="sq" cmpd="thickThin">
            <a:solidFill>
              <a:schemeClr val="accent4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Left-Right Arrow 3"/>
          <p:cNvSpPr/>
          <p:nvPr/>
        </p:nvSpPr>
        <p:spPr>
          <a:xfrm>
            <a:off x="3417757" y="1680015"/>
            <a:ext cx="3417758" cy="1055597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রিং</a:t>
            </a:r>
            <a:r>
              <a:rPr lang="en-US" sz="40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endParaRPr lang="en-US" sz="40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40843" y="3526761"/>
            <a:ext cx="8932942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রিং</a:t>
            </a:r>
            <a:r>
              <a:rPr lang="en-US" sz="28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টপোলজিঃ</a:t>
            </a:r>
            <a:r>
              <a:rPr lang="en-US" sz="28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শুনেই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বুঝতেই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পারছ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রিংটপোলজি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গোলাকার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বূত্তের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মতো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টপোলজিতে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প্রত্যেকটা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অন্য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সুবিধাঃ</a:t>
            </a:r>
            <a:r>
              <a:rPr lang="en-US" sz="28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পদ্ধতিতে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কেন্দ্রীয়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সার্ভারের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প্রজোন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হয়না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**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অবস্থিত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প্রতিটি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প্রয়োজন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সমান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অসুবিধাঃ</a:t>
            </a:r>
            <a:r>
              <a:rPr lang="en-US" sz="32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</a:t>
            </a:r>
            <a:r>
              <a:rPr lang="en-US" sz="32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রিংটপোলজির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সমস্যা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নিরুপন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বেশ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জটিল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**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সমস্যা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পুরো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অচল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পড়ে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2800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b="1" dirty="0" smtClean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b="1" dirty="0" smtClean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373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883" y="283653"/>
            <a:ext cx="4494226" cy="3298762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09" y="283653"/>
            <a:ext cx="3292854" cy="3337152"/>
          </a:xfrm>
          <a:prstGeom prst="rect">
            <a:avLst/>
          </a:prstGeom>
          <a:ln w="2286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Left-Right Arrow 3"/>
          <p:cNvSpPr/>
          <p:nvPr/>
        </p:nvSpPr>
        <p:spPr>
          <a:xfrm>
            <a:off x="4092315" y="1186323"/>
            <a:ext cx="2934716" cy="1493422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ষ্টার</a:t>
            </a:r>
            <a:r>
              <a:rPr lang="en-US" sz="40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endParaRPr lang="en-US" sz="36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9796" y="3897443"/>
            <a:ext cx="11682484" cy="23852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স্টার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টপলজিঃ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নেটওয়ার্কের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সবগুলো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কেন্দ্রীয়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হাব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সুইচ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সেটিকে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স্টার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সুবিধাঃ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নেটওয়ার্কে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প্রতিবন্ধকতা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সূষ্টি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করেই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স্টারে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সম্ভব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অসুবিধাঃ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কম্পিউটারের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বূদ্দি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পেলে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ডেটা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ট্রান্সমিশনের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হার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হ্রাস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পায়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863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393" y="242911"/>
            <a:ext cx="3353872" cy="3640070"/>
          </a:xfrm>
          <a:prstGeom prst="rect">
            <a:avLst/>
          </a:prstGeom>
          <a:ln w="228600" cap="sq" cmpd="thickThin">
            <a:solidFill>
              <a:schemeClr val="accent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96" y="366457"/>
            <a:ext cx="4412342" cy="3426054"/>
          </a:xfrm>
          <a:prstGeom prst="rect">
            <a:avLst/>
          </a:prstGeom>
          <a:ln w="2286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Left-Right Arrow 4"/>
          <p:cNvSpPr/>
          <p:nvPr/>
        </p:nvSpPr>
        <p:spPr>
          <a:xfrm>
            <a:off x="4791320" y="1394085"/>
            <a:ext cx="3507699" cy="1562596"/>
          </a:xfrm>
          <a:prstGeom prst="leftRightArrow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ট্রি</a:t>
            </a:r>
            <a:r>
              <a:rPr lang="en-US" sz="44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টপলজি</a:t>
            </a:r>
            <a:endParaRPr lang="en-US" sz="44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3421" y="4225160"/>
            <a:ext cx="11902965" cy="201074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ট্রি</a:t>
            </a:r>
            <a:r>
              <a:rPr lang="en-US" sz="28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টপোলজিঃ</a:t>
            </a:r>
            <a:r>
              <a:rPr lang="en-US" sz="28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ট্রি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গাছ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ছবিটা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একটু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ভালো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দেখলেই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তুমি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বুঝতে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এটা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গাছের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মতো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গাছে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রকম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কান্ড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ডাল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ডাল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অন্য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ডাল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সেখান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আরো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ডাল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এখানেও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সুবিধাঃ</a:t>
            </a:r>
            <a:r>
              <a:rPr lang="en-US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অফিস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ব্যবস্থাপনা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খুবই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উপযোগী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অসুবিধাঃ</a:t>
            </a:r>
            <a:r>
              <a:rPr lang="en-US" sz="28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সার্ভার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ত্রুটি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দিলে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ট্রি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নেটওয়ার্কটি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অচল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449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268" y="268475"/>
            <a:ext cx="8411357" cy="4535536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0" y="5145206"/>
            <a:ext cx="12192000" cy="17127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মেস</a:t>
            </a:r>
            <a:r>
              <a:rPr lang="en-US" sz="32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টপোলজিঃ</a:t>
            </a:r>
            <a:r>
              <a:rPr lang="en-US" sz="32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মেস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টপলজিতে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কম্পিউটারগুলো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আরেকটির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একাধিক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পথে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হতে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</a:t>
            </a:r>
            <a:r>
              <a:rPr lang="en-US" sz="32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বিধাঃ</a:t>
            </a:r>
            <a:r>
              <a:rPr lang="en-US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এতে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ডেটা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কমিউনিকেশনে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অনেক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নিশ্চয়তা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just"/>
            <a:r>
              <a:rPr lang="en-US" sz="32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অসুবিধাঃ</a:t>
            </a:r>
            <a:r>
              <a:rPr lang="en-US" sz="28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অতিরিক্ত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লিংক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স্থাপন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বিধায়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এতে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খরচ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বেডে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ight Arrow Callout 1"/>
          <p:cNvSpPr/>
          <p:nvPr/>
        </p:nvSpPr>
        <p:spPr>
          <a:xfrm>
            <a:off x="382137" y="777923"/>
            <a:ext cx="2934269" cy="4026088"/>
          </a:xfrm>
          <a:prstGeom prst="rightArrowCallout">
            <a:avLst/>
          </a:prstGeom>
          <a:solidFill>
            <a:schemeClr val="accent6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চিত্রটি</a:t>
            </a:r>
            <a:r>
              <a:rPr lang="en-US" sz="44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মেশ</a:t>
            </a:r>
            <a:r>
              <a:rPr lang="en-US" sz="44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endParaRPr lang="en-US" sz="44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170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be 1"/>
          <p:cNvSpPr/>
          <p:nvPr/>
        </p:nvSpPr>
        <p:spPr>
          <a:xfrm>
            <a:off x="1946031" y="2215661"/>
            <a:ext cx="8956431" cy="3798277"/>
          </a:xfrm>
          <a:prstGeom prst="cube">
            <a:avLst/>
          </a:prstGeom>
          <a:solidFill>
            <a:schemeClr val="accent6">
              <a:lumMod val="20000"/>
              <a:lumOff val="80000"/>
            </a:schemeClr>
          </a:solidFill>
          <a:ln w="76200">
            <a:solidFill>
              <a:srgbClr val="00B05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4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টপোলিজি</a:t>
            </a:r>
            <a:r>
              <a:rPr lang="en-US" sz="4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কয়েকটি</a:t>
            </a:r>
            <a:r>
              <a:rPr lang="en-US" sz="4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ষ্টার</a:t>
            </a:r>
            <a:r>
              <a:rPr lang="en-US" sz="4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টপোলজির</a:t>
            </a:r>
            <a:r>
              <a:rPr lang="en-US" sz="4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4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সমন্বয়ে</a:t>
            </a:r>
            <a:r>
              <a:rPr lang="en-US" sz="4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4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4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4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4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4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lowchart: Multidocument 2"/>
          <p:cNvSpPr/>
          <p:nvPr/>
        </p:nvSpPr>
        <p:spPr>
          <a:xfrm>
            <a:off x="598311" y="214489"/>
            <a:ext cx="4346222" cy="1783644"/>
          </a:xfrm>
          <a:prstGeom prst="flowChartMultidocumen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8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8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5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0551" y="2003226"/>
            <a:ext cx="8417169" cy="42789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টপোলজিতে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দুটো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(ক)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মেশ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(খ)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রিং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endParaRPr lang="en-US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(গ)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ষ্টার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(ঘ)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ট্রি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endParaRPr lang="en-US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প্রত্যেক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প্রত্যেক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টপোলজিতে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algn="ctr"/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(ক)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মেশ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(খ)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রিং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(গ)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ষ্টার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(গ)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ট্রি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সর্বনিম্ন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কতটি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থাকতে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  <a:p>
            <a:pPr algn="ctr"/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(ক)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৫টি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(খ)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৪টি</a:t>
            </a:r>
            <a:endParaRPr lang="en-US" sz="24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(গ)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৩টি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(ঘ)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২টি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                 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Bevel 2"/>
          <p:cNvSpPr/>
          <p:nvPr/>
        </p:nvSpPr>
        <p:spPr>
          <a:xfrm>
            <a:off x="2358676" y="175568"/>
            <a:ext cx="3823517" cy="1644205"/>
          </a:xfrm>
          <a:prstGeom prst="bevel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00B050"/>
            </a:solidFill>
          </a:ln>
          <a:scene3d>
            <a:camera prst="obliqueTop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 smtClean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9600" b="1" dirty="0">
              <a:ln>
                <a:solidFill>
                  <a:srgbClr val="C00000"/>
                </a:solidFill>
              </a:ln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Left Arrow Callout 3"/>
          <p:cNvSpPr/>
          <p:nvPr/>
        </p:nvSpPr>
        <p:spPr>
          <a:xfrm>
            <a:off x="8495380" y="2003226"/>
            <a:ext cx="3437309" cy="1077820"/>
          </a:xfrm>
          <a:prstGeom prst="leftArrowCallout">
            <a:avLst/>
          </a:prstGeom>
          <a:solidFill>
            <a:schemeClr val="bg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১নং</a:t>
            </a:r>
            <a:r>
              <a:rPr lang="en-US" sz="28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                 (খ) </a:t>
            </a:r>
            <a:r>
              <a:rPr lang="en-US" sz="28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রিংটপোলজি</a:t>
            </a:r>
            <a:endParaRPr lang="en-US" sz="28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Left Arrow Callout 5"/>
          <p:cNvSpPr/>
          <p:nvPr/>
        </p:nvSpPr>
        <p:spPr>
          <a:xfrm>
            <a:off x="8479640" y="3296524"/>
            <a:ext cx="3696619" cy="1385073"/>
          </a:xfrm>
          <a:prstGeom prst="leftArrowCallou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২নং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</a:p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(ক)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মেশ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endParaRPr lang="en-US" sz="2800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Left Arrow Callout 6"/>
          <p:cNvSpPr/>
          <p:nvPr/>
        </p:nvSpPr>
        <p:spPr>
          <a:xfrm>
            <a:off x="8637720" y="4828949"/>
            <a:ext cx="3454196" cy="1338008"/>
          </a:xfrm>
          <a:prstGeom prst="leftArrowCallout">
            <a:avLst/>
          </a:prstGeom>
          <a:solidFill>
            <a:schemeClr val="accent6">
              <a:lumMod val="20000"/>
              <a:lumOff val="80000"/>
            </a:schemeClr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৩নং</a:t>
            </a:r>
            <a:endParaRPr lang="en-US" sz="3600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(ঘ)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২টি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713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be 2"/>
          <p:cNvSpPr/>
          <p:nvPr/>
        </p:nvSpPr>
        <p:spPr>
          <a:xfrm>
            <a:off x="1987150" y="178294"/>
            <a:ext cx="7511692" cy="2933395"/>
          </a:xfrm>
          <a:prstGeom prst="cube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b="1" dirty="0" err="1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বাড়ীর</a:t>
            </a:r>
            <a:r>
              <a:rPr lang="en-US" sz="11500" b="1" dirty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1500" b="1" dirty="0" err="1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11500" b="1" dirty="0">
              <a:ln>
                <a:solidFill>
                  <a:srgbClr val="C00000"/>
                </a:solidFill>
              </a:ln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Double Wave 3"/>
          <p:cNvSpPr/>
          <p:nvPr/>
        </p:nvSpPr>
        <p:spPr>
          <a:xfrm>
            <a:off x="1181494" y="3298731"/>
            <a:ext cx="9123003" cy="2934268"/>
          </a:xfrm>
          <a:prstGeom prst="doubleWave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40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বিদ্যালয়ের</a:t>
            </a:r>
            <a:r>
              <a:rPr lang="en-US" sz="40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দশটি</a:t>
            </a:r>
            <a:r>
              <a:rPr lang="en-US" sz="40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40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0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পিন্টার</a:t>
            </a:r>
            <a:r>
              <a:rPr lang="en-US" sz="40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ব্যবহারের</a:t>
            </a:r>
            <a:r>
              <a:rPr lang="en-US" sz="40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en-US" sz="40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তৈরির</a:t>
            </a:r>
            <a:r>
              <a:rPr lang="en-US" sz="40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40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0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r>
              <a:rPr lang="en-US" sz="40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যুক্তিসহ</a:t>
            </a:r>
            <a:r>
              <a:rPr lang="en-US" sz="40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লিখে</a:t>
            </a:r>
            <a:r>
              <a:rPr lang="en-US" sz="40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40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dirty="0">
              <a:ln w="3175">
                <a:solidFill>
                  <a:schemeClr val="tx1"/>
                </a:solidFill>
              </a:ln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57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85" y="597878"/>
            <a:ext cx="5397164" cy="5397164"/>
          </a:xfrm>
          <a:prstGeom prst="rect">
            <a:avLst/>
          </a:prstGeom>
          <a:ln w="2286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Vertical Scroll 2"/>
          <p:cNvSpPr/>
          <p:nvPr/>
        </p:nvSpPr>
        <p:spPr>
          <a:xfrm>
            <a:off x="7145223" y="1070931"/>
            <a:ext cx="4133030" cy="4103752"/>
          </a:xfrm>
          <a:prstGeom prst="verticalScroll">
            <a:avLst/>
          </a:prstGeom>
          <a:solidFill>
            <a:schemeClr val="accent6"/>
          </a:solidFill>
          <a:ln w="76200">
            <a:solidFill>
              <a:schemeClr val="tx1"/>
            </a:solidFill>
          </a:ln>
          <a:scene3d>
            <a:camera prst="perspectiveBelow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tlCol="0" anchor="ctr">
            <a:prstTxWarp prst="textTriangleInverted">
              <a:avLst/>
            </a:prstTxWarp>
          </a:bodyPr>
          <a:lstStyle/>
          <a:p>
            <a:pPr algn="ctr"/>
            <a:r>
              <a:rPr lang="en-US" sz="5400" b="1" dirty="0" err="1" smtClean="0">
                <a:ln w="6600">
                  <a:solidFill>
                    <a:srgbClr val="C0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5400" b="1" dirty="0">
              <a:ln w="6600">
                <a:solidFill>
                  <a:srgbClr val="C00000"/>
                </a:solidFill>
                <a:prstDash val="solid"/>
              </a:ln>
              <a:solidFill>
                <a:schemeClr val="accent5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063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3724" y="1845734"/>
            <a:ext cx="5444196" cy="5012266"/>
          </a:xfrm>
        </p:spPr>
        <p:txBody>
          <a:bodyPr>
            <a:normAutofit/>
          </a:bodyPr>
          <a:lstStyle/>
          <a:p>
            <a:r>
              <a:rPr lang="en-US" sz="40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4000" dirty="0" smtClean="0">
              <a:ln w="0"/>
              <a:effectLst>
                <a:reflection blurRad="6350" stA="53000" endA="300" endPos="35500" dir="5400000" sy="-9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মোঃমুখলেছুর</a:t>
            </a:r>
            <a:r>
              <a:rPr lang="en-US" sz="3200" dirty="0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রহমান</a:t>
            </a:r>
            <a:endParaRPr lang="en-US" sz="3200" dirty="0" smtClean="0">
              <a:ln w="0"/>
              <a:solidFill>
                <a:schemeClr val="tx1"/>
              </a:solidFill>
              <a:effectLst>
                <a:reflection blurRad="6350" stA="53000" endA="300" endPos="35500" dir="5400000" sy="-9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lang="en-US" sz="2400" dirty="0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2400" dirty="0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4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2400" dirty="0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2400" dirty="0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r>
              <a:rPr lang="en-US" sz="2400" dirty="0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r>
              <a:rPr lang="en-US" sz="24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সৈয়দপুর</a:t>
            </a:r>
            <a:r>
              <a:rPr lang="en-US" sz="2400" dirty="0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বছির</a:t>
            </a:r>
            <a:r>
              <a:rPr lang="en-US" sz="2400" dirty="0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উদ্দিন</a:t>
            </a:r>
            <a:r>
              <a:rPr lang="en-US" sz="2400" dirty="0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উচ্চ</a:t>
            </a:r>
            <a:r>
              <a:rPr lang="en-US" sz="2400" dirty="0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2400" dirty="0" smtClean="0">
              <a:ln w="0"/>
              <a:solidFill>
                <a:schemeClr val="tx1"/>
              </a:solidFill>
              <a:effectLst>
                <a:reflection blurRad="6350" stA="53000" endA="300" endPos="35500" dir="5400000" sy="-9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সরিষাবাড়ী,জামালপুর</a:t>
            </a:r>
            <a:r>
              <a:rPr lang="en-US" sz="2400" dirty="0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r>
              <a:rPr lang="en-US" sz="24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</a:t>
            </a:r>
            <a:r>
              <a:rPr lang="en-US" sz="24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24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24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24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টিচার্স</a:t>
            </a:r>
            <a:r>
              <a:rPr lang="en-US" sz="24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ট্রেনিং</a:t>
            </a:r>
            <a:r>
              <a:rPr lang="en-US" sz="24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কলেজ</a:t>
            </a:r>
            <a:r>
              <a:rPr lang="en-US" sz="24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24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মহিলা</a:t>
            </a:r>
            <a:r>
              <a:rPr lang="en-US" sz="24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r>
              <a:rPr lang="en-US" sz="24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ময়মনসিংহ</a:t>
            </a:r>
            <a:r>
              <a:rPr lang="en-US" sz="2400" dirty="0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4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ব্যাচ</a:t>
            </a:r>
            <a:r>
              <a:rPr lang="en-US" sz="24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24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-১২ (</a:t>
            </a:r>
            <a:r>
              <a:rPr lang="en-US" sz="24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আইডি</a:t>
            </a:r>
            <a:r>
              <a:rPr lang="en-US" sz="24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24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-৩৪০)</a:t>
            </a:r>
            <a:endParaRPr lang="en-US" sz="2400" dirty="0" smtClean="0">
              <a:ln w="0"/>
              <a:solidFill>
                <a:schemeClr val="tx1"/>
              </a:solidFill>
              <a:effectLst>
                <a:reflection blurRad="6350" stA="53000" endA="300" endPos="35500" dir="5400000" sy="-9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sz="2400" dirty="0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2400" dirty="0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-০১৭২৬-৪১৮৮৪২</a:t>
            </a:r>
          </a:p>
          <a:p>
            <a:pPr marL="0" indent="0">
              <a:buNone/>
            </a:pPr>
            <a:r>
              <a:rPr lang="en-US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ইমেইল</a:t>
            </a:r>
            <a:r>
              <a:rPr lang="en-US" dirty="0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আইডি</a:t>
            </a:r>
            <a:r>
              <a:rPr lang="en-US" dirty="0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নং-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muklasur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1987</a:t>
            </a: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@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gmail.com</a:t>
            </a:r>
            <a:endParaRPr lang="en-US" sz="1400" dirty="0" smtClean="0">
              <a:ln w="0"/>
              <a:solidFill>
                <a:schemeClr val="tx1"/>
              </a:solidFill>
              <a:effectLst>
                <a:reflection blurRad="6350" stA="53000" endA="300" endPos="35500" dir="5400000" sy="-9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2532" y="2860794"/>
            <a:ext cx="5181600" cy="4351338"/>
          </a:xfrm>
        </p:spPr>
        <p:txBody>
          <a:bodyPr>
            <a:normAutofit/>
          </a:bodyPr>
          <a:lstStyle/>
          <a:p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44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endParaRPr lang="en-US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৮ম</a:t>
            </a:r>
            <a:endParaRPr lang="en-US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২য়</a:t>
            </a:r>
            <a:endParaRPr lang="en-US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- 9</a:t>
            </a:r>
          </a:p>
          <a:p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৫০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dirty="0" smtClean="0"/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তারিখ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-১০/০৪/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২০১৯ইং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Bevel 4"/>
          <p:cNvSpPr/>
          <p:nvPr/>
        </p:nvSpPr>
        <p:spPr>
          <a:xfrm>
            <a:off x="3273059" y="530366"/>
            <a:ext cx="3399473" cy="1459973"/>
          </a:xfrm>
          <a:prstGeom prst="bevel">
            <a:avLst/>
          </a:prstGeom>
          <a:solidFill>
            <a:schemeClr val="accent6">
              <a:lumMod val="20000"/>
              <a:lumOff val="80000"/>
            </a:schemeClr>
          </a:solidFill>
          <a:ln w="76200"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>
                <a:ln w="660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tl" rotWithShape="0">
                    <a:schemeClr val="accent2"/>
                  </a:outerShdw>
                  <a:reflection blurRad="6350" stA="55000" endA="300" endPos="455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72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255" y="-324455"/>
            <a:ext cx="2622430" cy="3604318"/>
          </a:xfrm>
          <a:prstGeom prst="rect">
            <a:avLst/>
          </a:prstGeom>
          <a:ln w="2286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7" name="Heart 6"/>
          <p:cNvSpPr/>
          <p:nvPr/>
        </p:nvSpPr>
        <p:spPr>
          <a:xfrm>
            <a:off x="5900468" y="1431985"/>
            <a:ext cx="45719" cy="45719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65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738" y="1507475"/>
            <a:ext cx="4962331" cy="4119602"/>
          </a:xfrm>
          <a:prstGeom prst="rect">
            <a:avLst/>
          </a:prstGeom>
          <a:ln w="228600" cap="sq" cmpd="thickThin">
            <a:solidFill>
              <a:schemeClr val="tx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Down Arrow Callout 2"/>
          <p:cNvSpPr/>
          <p:nvPr/>
        </p:nvSpPr>
        <p:spPr>
          <a:xfrm>
            <a:off x="1453662" y="105508"/>
            <a:ext cx="2907323" cy="1195754"/>
          </a:xfrm>
          <a:prstGeom prst="downArrowCallou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-PAN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Down Arrow Callout 11"/>
          <p:cNvSpPr/>
          <p:nvPr/>
        </p:nvSpPr>
        <p:spPr>
          <a:xfrm>
            <a:off x="8135817" y="105508"/>
            <a:ext cx="2907323" cy="1195754"/>
          </a:xfrm>
          <a:prstGeom prst="downArrowCallou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মেশ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47" y="1418492"/>
            <a:ext cx="6212292" cy="4583723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38677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twork topoloji-2_1_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90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750851" y="298461"/>
            <a:ext cx="9608024" cy="5418161"/>
          </a:xfrm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b="1" dirty="0" err="1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endParaRPr lang="en-US" sz="19900" b="1" dirty="0">
              <a:ln>
                <a:solidFill>
                  <a:srgbClr val="C00000"/>
                </a:solidFill>
              </a:ln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864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/>
          <p:cNvSpPr/>
          <p:nvPr/>
        </p:nvSpPr>
        <p:spPr>
          <a:xfrm>
            <a:off x="2039817" y="2214635"/>
            <a:ext cx="9483967" cy="1170738"/>
          </a:xfrm>
          <a:prstGeom prst="frame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নেটওয়ার্কের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প্রকারভেদ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endParaRPr lang="en-US" sz="2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Bevel 3"/>
          <p:cNvSpPr/>
          <p:nvPr/>
        </p:nvSpPr>
        <p:spPr>
          <a:xfrm>
            <a:off x="2039816" y="3597791"/>
            <a:ext cx="9483967" cy="1160374"/>
          </a:xfrm>
          <a:prstGeom prst="bevel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Cube 4"/>
          <p:cNvSpPr/>
          <p:nvPr/>
        </p:nvSpPr>
        <p:spPr>
          <a:xfrm>
            <a:off x="1843791" y="5076092"/>
            <a:ext cx="9681336" cy="1078523"/>
          </a:xfrm>
          <a:prstGeom prst="cube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en-US" sz="40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টপোলজির</a:t>
            </a:r>
            <a:r>
              <a:rPr lang="en-US" sz="40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প্রকারভেদ</a:t>
            </a:r>
            <a:r>
              <a:rPr lang="en-US" sz="40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40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Flowchart: Multidocument 7"/>
          <p:cNvSpPr/>
          <p:nvPr/>
        </p:nvSpPr>
        <p:spPr>
          <a:xfrm>
            <a:off x="1843791" y="110463"/>
            <a:ext cx="6715593" cy="1596897"/>
          </a:xfrm>
          <a:prstGeom prst="flowChartMultidocument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8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8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8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48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-----</a:t>
            </a:r>
            <a:endParaRPr lang="en-US" sz="48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29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805" y="461010"/>
            <a:ext cx="5002257" cy="2973851"/>
          </a:xfrm>
          <a:prstGeom prst="rect">
            <a:avLst/>
          </a:prstGeom>
          <a:ln w="228600" cap="sq" cmpd="thickThin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Rectangle 3"/>
          <p:cNvSpPr/>
          <p:nvPr/>
        </p:nvSpPr>
        <p:spPr>
          <a:xfrm>
            <a:off x="187570" y="3861616"/>
            <a:ext cx="6389076" cy="22625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প্রথম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যে,ব্যক্তিগত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পর্যায়ে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ব্লু-টুথ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PAN 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Personal Area Network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307" y="842604"/>
            <a:ext cx="5022166" cy="2708031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Right Arrow Callout 5"/>
          <p:cNvSpPr/>
          <p:nvPr/>
        </p:nvSpPr>
        <p:spPr>
          <a:xfrm>
            <a:off x="1" y="737196"/>
            <a:ext cx="1392072" cy="1940695"/>
          </a:xfrm>
          <a:prstGeom prst="rightArrowCallou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প্রথম</a:t>
            </a:r>
            <a:endParaRPr lang="en-US" sz="2800" b="1" dirty="0" smtClean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endParaRPr lang="en-US" sz="2800" b="1" dirty="0" smtClean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PAN</a:t>
            </a:r>
            <a:endParaRPr lang="en-US" sz="24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Down Arrow Callout 6"/>
          <p:cNvSpPr/>
          <p:nvPr/>
        </p:nvSpPr>
        <p:spPr>
          <a:xfrm>
            <a:off x="7353866" y="50702"/>
            <a:ext cx="3429627" cy="820615"/>
          </a:xfrm>
          <a:prstGeom prst="downArrow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দ্বিতীয়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LAN</a:t>
            </a:r>
            <a:endParaRPr lang="en-US" sz="2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724307" y="3861616"/>
            <a:ext cx="5237844" cy="23742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দ্বিতীয়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চিত্রটি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LAN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24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Local </a:t>
            </a:r>
            <a:r>
              <a:rPr lang="en-US" sz="24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Area Network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en-US" sz="32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স্কুল,কলেজ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প্রতিষ্টানে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সকল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Lan</a:t>
            </a:r>
            <a:r>
              <a:rPr lang="en-US" sz="24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4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Local </a:t>
            </a:r>
            <a:r>
              <a:rPr lang="en-US" sz="24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Area Network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en-US" sz="24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4262588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96" y="968165"/>
            <a:ext cx="4973035" cy="3554543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Down Arrow Callout 2"/>
          <p:cNvSpPr/>
          <p:nvPr/>
        </p:nvSpPr>
        <p:spPr>
          <a:xfrm>
            <a:off x="508728" y="100657"/>
            <a:ext cx="3312645" cy="867508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প্রথম</a:t>
            </a:r>
            <a:r>
              <a:rPr lang="en-US" sz="36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36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MAN</a:t>
            </a:r>
            <a:endParaRPr lang="en-US" sz="36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0677" y="4853354"/>
            <a:ext cx="5627946" cy="133295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প্রথম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যে,একটি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শহরের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Man 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4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Metropolitan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Area </a:t>
            </a:r>
            <a:r>
              <a:rPr lang="en-US" sz="24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Network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573" y="825954"/>
            <a:ext cx="4995081" cy="3746311"/>
          </a:xfrm>
          <a:prstGeom prst="rect">
            <a:avLst/>
          </a:prstGeom>
          <a:ln w="228600" cap="sq" cmpd="thickThin">
            <a:solidFill>
              <a:schemeClr val="tx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Down Arrow Callout 5"/>
          <p:cNvSpPr/>
          <p:nvPr/>
        </p:nvSpPr>
        <p:spPr>
          <a:xfrm>
            <a:off x="6564573" y="72360"/>
            <a:ext cx="3903260" cy="724810"/>
          </a:xfrm>
          <a:prstGeom prst="downArrow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দ্বিতীয়</a:t>
            </a:r>
            <a:r>
              <a:rPr lang="en-US" sz="32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32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WAN</a:t>
            </a:r>
            <a:endParaRPr lang="en-US" sz="32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74508" y="4964940"/>
            <a:ext cx="5709138" cy="12213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দ্বিতীয়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চিত্রটি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WAN</a:t>
            </a:r>
            <a:r>
              <a:rPr lang="en-US" sz="2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: 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(</a:t>
            </a:r>
            <a:r>
              <a:rPr lang="en-US" sz="2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Wide Area Network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)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দেশ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জুড়ে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বা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পুথিবী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জুড়ে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যে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নেটওয়ার্ক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তৈরি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করা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হয়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তাকে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(</a:t>
            </a:r>
            <a:r>
              <a:rPr lang="en-US" sz="2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Wide Area Network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)</a:t>
            </a:r>
            <a:r>
              <a:rPr lang="en-US" sz="2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sz="2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Wan</a:t>
            </a:r>
            <a:r>
              <a:rPr lang="en-US" sz="2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বলে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।  </a:t>
            </a:r>
            <a:endParaRPr lang="en-US" sz="2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3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334" y="1002967"/>
            <a:ext cx="5971822" cy="2676335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Down Arrow Callout 4"/>
          <p:cNvSpPr/>
          <p:nvPr/>
        </p:nvSpPr>
        <p:spPr>
          <a:xfrm>
            <a:off x="6013938" y="62099"/>
            <a:ext cx="4747846" cy="885736"/>
          </a:xfrm>
          <a:prstGeom prst="downArrowCallou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চিত্রটি</a:t>
            </a:r>
            <a:r>
              <a:rPr lang="en-US" sz="40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বাস</a:t>
            </a:r>
            <a:r>
              <a:rPr lang="en-US" sz="40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r>
              <a:rPr lang="en-US" sz="40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--</a:t>
            </a:r>
            <a:endParaRPr lang="en-US" sz="40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85" y="990459"/>
            <a:ext cx="3833032" cy="2688843"/>
          </a:xfrm>
          <a:prstGeom prst="rect">
            <a:avLst/>
          </a:prstGeom>
          <a:ln w="228600" cap="sq" cmpd="thickThin">
            <a:solidFill>
              <a:schemeClr val="tx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Right Arrow 6"/>
          <p:cNvSpPr/>
          <p:nvPr/>
        </p:nvSpPr>
        <p:spPr>
          <a:xfrm>
            <a:off x="4622580" y="2265527"/>
            <a:ext cx="841242" cy="54591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Vertical Scroll 9"/>
          <p:cNvSpPr/>
          <p:nvPr/>
        </p:nvSpPr>
        <p:spPr>
          <a:xfrm>
            <a:off x="206386" y="4067031"/>
            <a:ext cx="11101896" cy="2119279"/>
          </a:xfrm>
          <a:prstGeom prst="verticalScroll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b="1" dirty="0" smtClean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বাস</a:t>
            </a:r>
            <a:r>
              <a:rPr lang="en-US" sz="32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টপোলজিঃ</a:t>
            </a:r>
            <a:r>
              <a:rPr lang="en-US" sz="32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টপোলজিতে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ব্যাকবোন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লাইনের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সবগুলো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কম্পিউটারকে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জুড়ে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দেওয়া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সুবিদা</a:t>
            </a:r>
            <a:r>
              <a:rPr lang="en-US" sz="32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সমূহঃ</a:t>
            </a:r>
            <a:r>
              <a:rPr lang="en-US" sz="32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</a:t>
            </a:r>
            <a:r>
              <a:rPr lang="en-US" sz="32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টপোলজিতে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সবচেয়ে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ক্যাবল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প্রয়োজন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হয়,ফলে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এতে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খরচও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সাশ্রয়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4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**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সংগঠনে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কম্পিটার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নষ্ট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হলে,সম্পূর্ণ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সিস্টেম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নষ্ট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হয়না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2400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Down Arrow Callout 11"/>
          <p:cNvSpPr/>
          <p:nvPr/>
        </p:nvSpPr>
        <p:spPr>
          <a:xfrm>
            <a:off x="395785" y="0"/>
            <a:ext cx="4640239" cy="1009934"/>
          </a:xfrm>
          <a:prstGeom prst="downArrowCallou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চিত্রটি</a:t>
            </a:r>
            <a:r>
              <a:rPr lang="en-US" sz="40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বাস</a:t>
            </a:r>
            <a:r>
              <a:rPr lang="en-US" sz="40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--</a:t>
            </a:r>
            <a:endParaRPr lang="en-US" sz="40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150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632</Words>
  <Application>Microsoft Office PowerPoint</Application>
  <PresentationFormat>Widescreen</PresentationFormat>
  <Paragraphs>84</Paragraphs>
  <Slides>17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NikoshBAN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Rasel  Mamun</dc:creator>
  <cp:lastModifiedBy>Rasel  Mamun</cp:lastModifiedBy>
  <cp:revision>13</cp:revision>
  <dcterms:created xsi:type="dcterms:W3CDTF">2019-04-12T13:24:30Z</dcterms:created>
  <dcterms:modified xsi:type="dcterms:W3CDTF">2019-04-15T03:35:46Z</dcterms:modified>
</cp:coreProperties>
</file>