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1" r:id="rId8"/>
    <p:sldId id="262" r:id="rId9"/>
    <p:sldId id="263" r:id="rId10"/>
    <p:sldId id="278" r:id="rId11"/>
    <p:sldId id="280" r:id="rId12"/>
    <p:sldId id="264" r:id="rId13"/>
    <p:sldId id="266" r:id="rId14"/>
    <p:sldId id="267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RKlZVLPeWxEXbDYtdMIAOg" hashData="R4Y6MI5qqvVZD0ryTezjl8kqOAw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2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51.png"/><Relationship Id="rId5" Type="http://schemas.openxmlformats.org/officeDocument/2006/relationships/image" Target="../media/image46.png"/><Relationship Id="rId10" Type="http://schemas.openxmlformats.org/officeDocument/2006/relationships/image" Target="../media/image50.png"/><Relationship Id="rId4" Type="http://schemas.openxmlformats.org/officeDocument/2006/relationships/image" Target="../media/image3.png"/><Relationship Id="rId9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2.png"/><Relationship Id="rId7" Type="http://schemas.openxmlformats.org/officeDocument/2006/relationships/image" Target="../media/image5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57.png"/><Relationship Id="rId5" Type="http://schemas.openxmlformats.org/officeDocument/2006/relationships/image" Target="../media/image46.png"/><Relationship Id="rId10" Type="http://schemas.openxmlformats.org/officeDocument/2006/relationships/image" Target="../media/image56.png"/><Relationship Id="rId4" Type="http://schemas.openxmlformats.org/officeDocument/2006/relationships/image" Target="../media/image3.png"/><Relationship Id="rId9" Type="http://schemas.openxmlformats.org/officeDocument/2006/relationships/image" Target="../media/image5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4.png"/><Relationship Id="rId3" Type="http://schemas.openxmlformats.org/officeDocument/2006/relationships/image" Target="../media/image58.png"/><Relationship Id="rId7" Type="http://schemas.openxmlformats.org/officeDocument/2006/relationships/image" Target="../media/image60.png"/><Relationship Id="rId12" Type="http://schemas.openxmlformats.org/officeDocument/2006/relationships/image" Target="../media/image6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62.png"/><Relationship Id="rId5" Type="http://schemas.openxmlformats.org/officeDocument/2006/relationships/image" Target="../media/image59.png"/><Relationship Id="rId10" Type="http://schemas.openxmlformats.org/officeDocument/2006/relationships/image" Target="../media/image4.png"/><Relationship Id="rId4" Type="http://schemas.openxmlformats.org/officeDocument/2006/relationships/image" Target="../media/image33.png"/><Relationship Id="rId9" Type="http://schemas.openxmlformats.org/officeDocument/2006/relationships/image" Target="../media/image6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7.png"/><Relationship Id="rId12" Type="http://schemas.openxmlformats.org/officeDocument/2006/relationships/image" Target="../media/image6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69.png"/><Relationship Id="rId5" Type="http://schemas.openxmlformats.org/officeDocument/2006/relationships/image" Target="../media/image66.png"/><Relationship Id="rId10" Type="http://schemas.openxmlformats.org/officeDocument/2006/relationships/image" Target="../media/image4.png"/><Relationship Id="rId4" Type="http://schemas.openxmlformats.org/officeDocument/2006/relationships/image" Target="../media/image33.png"/><Relationship Id="rId9" Type="http://schemas.openxmlformats.org/officeDocument/2006/relationships/image" Target="../media/image6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1.png"/><Relationship Id="rId7" Type="http://schemas.openxmlformats.org/officeDocument/2006/relationships/image" Target="../media/image4.png"/><Relationship Id="rId12" Type="http://schemas.openxmlformats.org/officeDocument/2006/relationships/image" Target="../media/image7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11" Type="http://schemas.openxmlformats.org/officeDocument/2006/relationships/image" Target="../media/image77.png"/><Relationship Id="rId5" Type="http://schemas.openxmlformats.org/officeDocument/2006/relationships/image" Target="../media/image3.png"/><Relationship Id="rId10" Type="http://schemas.openxmlformats.org/officeDocument/2006/relationships/image" Target="../media/image76.png"/><Relationship Id="rId4" Type="http://schemas.openxmlformats.org/officeDocument/2006/relationships/image" Target="../media/image72.png"/><Relationship Id="rId9" Type="http://schemas.openxmlformats.org/officeDocument/2006/relationships/image" Target="../media/image7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9.png"/><Relationship Id="rId7" Type="http://schemas.openxmlformats.org/officeDocument/2006/relationships/image" Target="../media/image3.png"/><Relationship Id="rId12" Type="http://schemas.openxmlformats.org/officeDocument/2006/relationships/image" Target="../media/image8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11" Type="http://schemas.openxmlformats.org/officeDocument/2006/relationships/image" Target="../media/image85.png"/><Relationship Id="rId5" Type="http://schemas.openxmlformats.org/officeDocument/2006/relationships/image" Target="../media/image81.png"/><Relationship Id="rId10" Type="http://schemas.openxmlformats.org/officeDocument/2006/relationships/image" Target="../media/image84.png"/><Relationship Id="rId4" Type="http://schemas.openxmlformats.org/officeDocument/2006/relationships/image" Target="../media/image80.png"/><Relationship Id="rId9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7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5" Type="http://schemas.openxmlformats.org/officeDocument/2006/relationships/image" Target="../media/image3.png"/><Relationship Id="rId4" Type="http://schemas.openxmlformats.org/officeDocument/2006/relationships/image" Target="../media/image8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91.png"/><Relationship Id="rId7" Type="http://schemas.openxmlformats.org/officeDocument/2006/relationships/image" Target="../media/image9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93.png"/><Relationship Id="rId10" Type="http://schemas.openxmlformats.org/officeDocument/2006/relationships/image" Target="../media/image96.png"/><Relationship Id="rId4" Type="http://schemas.openxmlformats.org/officeDocument/2006/relationships/image" Target="../media/image92.png"/><Relationship Id="rId9" Type="http://schemas.openxmlformats.org/officeDocument/2006/relationships/image" Target="../media/image9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9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9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100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png"/><Relationship Id="rId5" Type="http://schemas.openxmlformats.org/officeDocument/2006/relationships/image" Target="../media/image3.png"/><Relationship Id="rId4" Type="http://schemas.openxmlformats.org/officeDocument/2006/relationships/image" Target="../media/image10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0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10" Type="http://schemas.openxmlformats.org/officeDocument/2006/relationships/image" Target="../media/image17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3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3.png"/><Relationship Id="rId12" Type="http://schemas.openxmlformats.org/officeDocument/2006/relationships/image" Target="../media/image3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0.png"/><Relationship Id="rId5" Type="http://schemas.openxmlformats.org/officeDocument/2006/relationships/image" Target="../media/image26.png"/><Relationship Id="rId10" Type="http://schemas.openxmlformats.org/officeDocument/2006/relationships/image" Target="../media/image29.png"/><Relationship Id="rId4" Type="http://schemas.openxmlformats.org/officeDocument/2006/relationships/image" Target="../media/image25.png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40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3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38.png"/><Relationship Id="rId5" Type="http://schemas.openxmlformats.org/officeDocument/2006/relationships/image" Target="../media/image34.png"/><Relationship Id="rId10" Type="http://schemas.openxmlformats.org/officeDocument/2006/relationships/image" Target="../media/image4.png"/><Relationship Id="rId4" Type="http://schemas.openxmlformats.org/officeDocument/2006/relationships/image" Target="../media/image33.png"/><Relationship Id="rId9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1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3.png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" y="6305550"/>
            <a:ext cx="676275" cy="3429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5750" y="6257925"/>
            <a:ext cx="3952875" cy="4095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20515" y="3075682"/>
            <a:ext cx="7750968" cy="14875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sz="4800" b="1" i="0" u="none">
                <a:solidFill>
                  <a:srgbClr val="0F172A"/>
                </a:solidFill>
                <a:latin typeface="Hind Siliguri"/>
              </a:rPr>
              <a:t>আজকের পাঠে সবাইকে স্বাগতম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5775" y="6391275"/>
            <a:ext cx="128587" cy="142875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" y="6305550"/>
            <a:ext cx="781050" cy="3429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5750" y="6257925"/>
            <a:ext cx="3952875" cy="4095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85787"/>
            <a:ext cx="409575" cy="3619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5775" y="6391275"/>
            <a:ext cx="128587" cy="1428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00125" y="2419498"/>
            <a:ext cx="10620375" cy="4057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লেনদেন শনাক্তকরণ: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হিসাব চক্রের প্রথম ধাপে ব্যবসায়ের প্রতিটি ঘটনাকে বিশ্লেষণ করে লেনদেন হিসেবে চিহ্নিত করা হয়।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0125" y="2996654"/>
            <a:ext cx="10620375" cy="4057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লেনদেন বিশ্লেষণ: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সংশ্লিষ্ট হিসাবখাতসমূহ চিহ্নিত করা হয় (যেমন: ৫,০০০ টাকার যন্ত্রপাতি কেনা হলে — যন্ত্রপাতি হিসাব ও নগদান হিসাব)।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0125" y="3573809"/>
            <a:ext cx="10620375" cy="4057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জাবেদাভুক্তকরণ: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বিশ্লেষণকৃত হিসাবখাত দু তরফা দাখিলা পদ্ধতি অনুসারে প্রাথমিক বইতে ডেবিট-ক্রেডিট বিশ্লেষণ করে লিপিবদ্ধ করা হয়।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0125" y="4150965"/>
            <a:ext cx="10620375" cy="4057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খতিয়ানে স্থানান্তর: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প্রতিটি হিসাবখাতের জন্য আলাদা খতিয়ান তৈরি করে নির্দিষ্ট সময়ান্তে উদ্বৃত্ত নির্ণয় করা হয়।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0125" y="4728120"/>
            <a:ext cx="10620375" cy="4057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রেওয়ামিল প্রস্তুতকরণ: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খতিয়ানের ডেবিট ও ক্রেডিট উদ্বৃত্তের সাহায্যে হিসাবের নির্ভুলতা যাচাই করা হয়।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0125" y="2429023"/>
            <a:ext cx="571500" cy="31998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0125" y="3006179"/>
            <a:ext cx="571500" cy="31998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0125" y="3583334"/>
            <a:ext cx="600075" cy="31998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0125" y="4160490"/>
            <a:ext cx="581025" cy="31998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0125" y="4737645"/>
            <a:ext cx="581025" cy="31998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095375" y="476250"/>
            <a:ext cx="11051381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F172A"/>
                </a:solidFill>
                <a:latin typeface="Hind Siliguri"/>
              </a:rPr>
              <a:t>হিসাব চক্রের ধাপসমূহ (১ - ৫)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" y="6305550"/>
            <a:ext cx="762000" cy="3429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5750" y="6257925"/>
            <a:ext cx="3952875" cy="4095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85787"/>
            <a:ext cx="409575" cy="3619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5775" y="6391275"/>
            <a:ext cx="128587" cy="1428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00125" y="2419498"/>
            <a:ext cx="10620375" cy="4057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সমন্বয় দাখিলা: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প্রকৃত আর্থিক অবস্থা নির্ণয়ের জন্য বকেয়া/অগ্রিম খরচ ও আয় সমন্বয় করা হয়।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0125" y="2996654"/>
            <a:ext cx="10620375" cy="4057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কার্যপত্র প্রস্তুত: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আর্থিক বিবরণী প্রস্তুত সহজতর করার উদ্দেশ্যে ঐচ্ছিক কাজ হিসেবে বহুগড়বিশিষ্ট কার্যপত্র (Worksheet) প্রস্তুত করা হয়।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0125" y="3573809"/>
            <a:ext cx="10620375" cy="4057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আর্থিক বিবরণী প্রস্তুত: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ব্যবসায় প্রতিষ্ঠানের লাভ-ক্ষতি, সম্পদ, দায় ও মালিকানা স্বত্বের পরিমাণ নির্ণয় করা হয়।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0125" y="4150965"/>
            <a:ext cx="10620375" cy="4057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সমাপনী দাখিলা: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মুনাফাজাতীয় আয় ও ব্যয় হিসাবসমূহ বছরান্তে বন্ধ করার জন্য সমাপনী দাখিলা প্রদান করা হয়।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0125" y="4728120"/>
            <a:ext cx="10620375" cy="4057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হিসাব-পরবর্তী রেওয়ামিল: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অবশিষ্ট সম্পদ, দায় ও মালিকানা স্বত্ব নিয়ে পরবর্তী হিসাব বছর শুরু করা হয়।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8589" y="2429023"/>
            <a:ext cx="600075" cy="31998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0793" y="3006179"/>
            <a:ext cx="590550" cy="31998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0793" y="3583334"/>
            <a:ext cx="609600" cy="31998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0793" y="4160490"/>
            <a:ext cx="590550" cy="31998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4521" y="4737645"/>
            <a:ext cx="666750" cy="31998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095375" y="476250"/>
            <a:ext cx="11051381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F172A"/>
                </a:solidFill>
                <a:latin typeface="Hind Siliguri"/>
              </a:rPr>
              <a:t>হিসাব চক্রের ধাপসমূহ (৬ - ১০)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57362"/>
            <a:ext cx="5334000" cy="42100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757362"/>
            <a:ext cx="5334000" cy="42100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775" y="3810595"/>
            <a:ext cx="4743450" cy="83433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1775" y="2052637"/>
            <a:ext cx="4743450" cy="36195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3375" y="6305550"/>
            <a:ext cx="695325" cy="34290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05750" y="6257925"/>
            <a:ext cx="3952875" cy="40957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585787"/>
            <a:ext cx="457200" cy="3619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05775" y="6391275"/>
            <a:ext cx="128587" cy="1428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66775" y="2052637"/>
            <a:ext cx="4980622" cy="400050"/>
          </a:xfrm>
          <a:prstGeom prst="rect">
            <a:avLst/>
          </a:prstGeom>
          <a:noFill/>
        </p:spPr>
        <p:txBody>
          <a:bodyPr wrap="square" lIns="314325" tIns="0" rIns="0" bIns="0" anchor="t">
            <a:spAutoFit/>
          </a:bodyPr>
          <a:lstStyle/>
          <a:p>
            <a:pPr algn="l"/>
            <a:r>
              <a:rPr sz="1950" b="0" i="0" u="none">
                <a:solidFill>
                  <a:srgbClr val="0284C7"/>
                </a:solidFill>
                <a:latin typeface="Hind Siliguri SemiBold"/>
              </a:rPr>
              <a:t>আলোচনা করে লেখ (সময়: ৭ মিনিট)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6775" y="2566987"/>
            <a:ext cx="4743450" cy="10054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854D0E"/>
                </a:solidFill>
                <a:latin typeface="Hind Siliguri SemiBold"/>
              </a:rPr>
              <a:t>"জাবেদাভুক্তকরণ" এবং "খতিয়ানে স্থানান্তর" — এই দুটি ধাপের মধ্যে মূল ২টি পার্থক্য আলোচনা কর এবং খাতায় লেখ।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6775" y="2119312"/>
            <a:ext cx="314325" cy="2476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09650" y="3953470"/>
            <a:ext cx="4457700" cy="548580"/>
          </a:xfrm>
          <a:prstGeom prst="rect">
            <a:avLst/>
          </a:prstGeom>
          <a:noFill/>
        </p:spPr>
        <p:txBody>
          <a:bodyPr wrap="square" lIns="219075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71717A"/>
                </a:solidFill>
                <a:latin typeface="Hind Siliguri"/>
              </a:rPr>
              <a:t>নির্দেশনা: পাশাপাশি দুজন বসে আলোচনা কর এবং সুনির্দিষ্ট পয়েন্ট আকারে উত্তর প্রস্তুত কর।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00825" y="2071687"/>
            <a:ext cx="4705350" cy="35814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09650" y="3991570"/>
            <a:ext cx="219075" cy="1714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143000" y="476250"/>
            <a:ext cx="11001375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F172A"/>
                </a:solidFill>
                <a:latin typeface="Hind Siliguri"/>
              </a:rPr>
              <a:t>জোড়ায় কাজ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57362"/>
            <a:ext cx="5334000" cy="42100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757362"/>
            <a:ext cx="5334000" cy="42100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775" y="3427809"/>
            <a:ext cx="4743450" cy="83433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1775" y="2052637"/>
            <a:ext cx="4743450" cy="36195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3375" y="6305550"/>
            <a:ext cx="752475" cy="34290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05750" y="6257925"/>
            <a:ext cx="3952875" cy="40957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585787"/>
            <a:ext cx="457200" cy="3619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05775" y="6391275"/>
            <a:ext cx="128587" cy="1428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66775" y="2052637"/>
            <a:ext cx="4980622" cy="400050"/>
          </a:xfrm>
          <a:prstGeom prst="rect">
            <a:avLst/>
          </a:prstGeom>
          <a:noFill/>
        </p:spPr>
        <p:txBody>
          <a:bodyPr wrap="square" lIns="276225" tIns="0" rIns="0" bIns="0" anchor="t">
            <a:spAutoFit/>
          </a:bodyPr>
          <a:lstStyle/>
          <a:p>
            <a:pPr algn="l"/>
            <a:r>
              <a:rPr sz="1950" b="0" i="0" u="none">
                <a:solidFill>
                  <a:srgbClr val="0284C7"/>
                </a:solidFill>
                <a:latin typeface="Hind Siliguri SemiBold"/>
              </a:rPr>
              <a:t>পোস্টার উপস্থাপনা (সময়: ১০ মিনিট)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6775" y="2566987"/>
            <a:ext cx="4743450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66534"/>
                </a:solidFill>
                <a:latin typeface="Hind Siliguri SemiBold"/>
              </a:rPr>
              <a:t>"হিসাব চক্রের ৩য় ধাপ থেকে ৭ম ধাপ পর্যন্ত ৫টি ধাপের নাম ও সংক্ষিপ্ত কাজ পোস্টার পেপারে দলগতভাবে প্রস্তুত কর।"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6775" y="2119312"/>
            <a:ext cx="276225" cy="2476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09650" y="3570684"/>
            <a:ext cx="4457700" cy="548580"/>
          </a:xfrm>
          <a:prstGeom prst="rect">
            <a:avLst/>
          </a:prstGeom>
          <a:noFill/>
        </p:spPr>
        <p:txBody>
          <a:bodyPr wrap="square" lIns="17145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475569"/>
                </a:solidFill>
                <a:latin typeface="Hind Siliguri"/>
              </a:rPr>
              <a:t>নির্দেশনা: ক, খ, গ, ঘ দলে বিভক্ত হয়ে কাজটি সম্পন্ন কর এবং দলের নেতা উপস্থাপন কর।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00825" y="2071687"/>
            <a:ext cx="4705350" cy="35814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09650" y="3608784"/>
            <a:ext cx="171450" cy="1714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143000" y="476250"/>
            <a:ext cx="11001375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F172A"/>
                </a:solidFill>
                <a:latin typeface="Hind Siliguri"/>
              </a:rPr>
              <a:t>দলীয় কাজ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424112"/>
            <a:ext cx="11049000" cy="28765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6305550"/>
            <a:ext cx="752475" cy="3429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5750" y="6257925"/>
            <a:ext cx="3952875" cy="4095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85787"/>
            <a:ext cx="276225" cy="3619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05775" y="6391275"/>
            <a:ext cx="128587" cy="1428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43025" y="2671762"/>
            <a:ext cx="993457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৩. জাবেদাভুক্তকরণ: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দু তরফা দাখিলা পদ্ধতি অনুযায়ী ডেবিট-ক্রেডিট বিশ্লেষণ করে প্রাথমিক বইতে লেখা।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43025" y="3148012"/>
            <a:ext cx="993457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৪. খতিয়ানে স্থানান্তর: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প্রতিটি হিসাবের আলাদা শিরোনামে পাকা খাতায় হিসাবের জের বের করা।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43025" y="3624262"/>
            <a:ext cx="993457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৫. রেওয়ামিল প্রস্তুতকরণ: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গাণিতিক নির্ভুলতা যাচাইয়ের জন্য ডেবিট ও ক্রেডিট উদ্বৃত্তের তালিকা তৈরি।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43025" y="4100512"/>
            <a:ext cx="993457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৬. সমন্বয় দাখিলা: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বকেয়া/অগ্রিম আয়-ব্যয় হিসাবকালের সঠিক আর্থিক চিত্র প্রকাশের জন্য সমন্বয় করা।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43025" y="4576762"/>
            <a:ext cx="993457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৭. কার্যপত্র প্রস্তুত: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আর্থিক বিবরণী সহজে তৈরির জন্য খসড়া বিবরণী বা Worksheet প্রস্তুত।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4400" y="2705100"/>
            <a:ext cx="133350" cy="21907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4400" y="3181350"/>
            <a:ext cx="161925" cy="21907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4400" y="3657600"/>
            <a:ext cx="133350" cy="21907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4400" y="4133850"/>
            <a:ext cx="142875" cy="21907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4400" y="4610100"/>
            <a:ext cx="133350" cy="21907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962025" y="476250"/>
            <a:ext cx="11191398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F172A"/>
                </a:solidFill>
                <a:latin typeface="Hind Siliguri"/>
              </a:rPr>
              <a:t>দলীয় কাজের নমুনা উত্তর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584251"/>
            <a:ext cx="3492549" cy="255627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9799" y="2584251"/>
            <a:ext cx="3492549" cy="2556271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8099" y="2584251"/>
            <a:ext cx="3492549" cy="2556271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6305550"/>
            <a:ext cx="762000" cy="3429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5750" y="6257925"/>
            <a:ext cx="3952875" cy="40957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585787"/>
            <a:ext cx="409575" cy="3619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05775" y="6391275"/>
            <a:ext cx="128587" cy="1428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47725" y="3679626"/>
            <a:ext cx="590073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0" i="0" u="none">
                <a:solidFill>
                  <a:srgbClr val="0F172A"/>
                </a:solidFill>
                <a:latin typeface="Hind Siliguri SemiBold"/>
              </a:rPr>
              <a:t>১. প্রশ্ন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7725" y="4193976"/>
            <a:ext cx="2657475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0F172A"/>
                </a:solidFill>
                <a:latin typeface="Hind Siliguri SemiBold"/>
              </a:rPr>
              <a:t>হিসাব চক্রের সর্বশেষ ধাপ কোনটি?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26024" y="3679626"/>
            <a:ext cx="580072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0" i="0" u="none">
                <a:solidFill>
                  <a:srgbClr val="0F172A"/>
                </a:solidFill>
                <a:latin typeface="Hind Siliguri SemiBold"/>
              </a:rPr>
              <a:t>২. প্রশ্ন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26024" y="4193976"/>
            <a:ext cx="2940099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0F172A"/>
                </a:solidFill>
                <a:latin typeface="Hind Siliguri SemiBold"/>
              </a:rPr>
              <a:t>কার্যপত্র (Worksheet) প্রস্তুত করা কি বাধ্যতামূলক নাকি ঐচ্ছিক?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04324" y="3679626"/>
            <a:ext cx="64008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0" i="0" u="none">
                <a:solidFill>
                  <a:srgbClr val="0F172A"/>
                </a:solidFill>
                <a:latin typeface="Hind Siliguri SemiBold"/>
              </a:rPr>
              <a:t>৩. প্রশ্ন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04324" y="4193976"/>
            <a:ext cx="2940099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0F172A"/>
                </a:solidFill>
                <a:latin typeface="Hind Siliguri SemiBold"/>
              </a:rPr>
              <a:t>মুনাফাজাতীয় আয়-ব্যয় হিসাব বন্ধ করার জন্য কোন দাখিলা দেওয়া হয়?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7725" y="2984301"/>
            <a:ext cx="381000" cy="3810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26024" y="2984301"/>
            <a:ext cx="381000" cy="38100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04324" y="2984301"/>
            <a:ext cx="381000" cy="381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095375" y="476250"/>
            <a:ext cx="11051381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F172A"/>
                </a:solidFill>
                <a:latin typeface="Hind Siliguri"/>
              </a:rPr>
              <a:t>মূল্যায়ন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728912"/>
            <a:ext cx="11049000" cy="22669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6305550"/>
            <a:ext cx="781050" cy="3429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5750" y="6257925"/>
            <a:ext cx="3952875" cy="4095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85787"/>
            <a:ext cx="361950" cy="3619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05775" y="6391275"/>
            <a:ext cx="128587" cy="1428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52550" y="3081337"/>
            <a:ext cx="99155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১ নম্বর প্রশ্নের উত্তর: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হিসাব চক্রের সর্বশেষ (১০ম) ধাপ হলো </a:t>
            </a:r>
            <a:r>
              <a:rPr sz="1500" b="1" i="0" u="none">
                <a:solidFill>
                  <a:srgbClr val="334155"/>
                </a:solidFill>
                <a:latin typeface="Hind Siliguri"/>
              </a:rPr>
              <a:t>হিসাব-পরবর্তী রেওয়ামিল বা প্রারম্ভিক জাবেদা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52550" y="3624262"/>
            <a:ext cx="99155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২ নম্বর প্রশ্নের উত্তর: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কার্যপত্র (Worksheet) প্রস্তুত করা হিসাব ব্যবস্থার একটি </a:t>
            </a:r>
            <a:r>
              <a:rPr sz="1500" b="1" i="0" u="none">
                <a:solidFill>
                  <a:srgbClr val="334155"/>
                </a:solidFill>
                <a:latin typeface="Hind Siliguri"/>
              </a:rPr>
              <a:t>ঐচ্ছিক কাজ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(বাধ্যতামূলক নয়)।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52550" y="4167187"/>
            <a:ext cx="99155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৩ নম্বর প্রশ্নের উত্তর: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কারবারের মুনাফাজাতীয় আয় ও ব্যয় হিসাব বছরান্তে বন্ধ করতে </a:t>
            </a:r>
            <a:r>
              <a:rPr sz="1500" b="1" i="0" u="none">
                <a:solidFill>
                  <a:srgbClr val="334155"/>
                </a:solidFill>
                <a:latin typeface="Hind Siliguri"/>
              </a:rPr>
              <a:t>সমাপনী দাখিলা (Closing Entries)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দেওয়া হয়।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3925" y="3114675"/>
            <a:ext cx="209550" cy="21907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3925" y="3657600"/>
            <a:ext cx="209550" cy="21907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3925" y="4200525"/>
            <a:ext cx="209550" cy="21907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47750" y="476250"/>
            <a:ext cx="11101387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F172A"/>
                </a:solidFill>
                <a:latin typeface="Hind Siliguri"/>
              </a:rPr>
              <a:t>মূল্যায়নের উত্তরমালা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852737"/>
            <a:ext cx="5334000" cy="20193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852737"/>
            <a:ext cx="5334000" cy="20193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6305550"/>
            <a:ext cx="771525" cy="3429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5750" y="6257925"/>
            <a:ext cx="3952875" cy="4095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585787"/>
            <a:ext cx="276225" cy="3619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05775" y="6391275"/>
            <a:ext cx="128587" cy="1428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66775" y="3148012"/>
            <a:ext cx="4980622" cy="400050"/>
          </a:xfrm>
          <a:prstGeom prst="rect">
            <a:avLst/>
          </a:prstGeom>
          <a:noFill/>
        </p:spPr>
        <p:txBody>
          <a:bodyPr wrap="square" lIns="247650" tIns="0" rIns="0" bIns="0" anchor="t">
            <a:spAutoFit/>
          </a:bodyPr>
          <a:lstStyle/>
          <a:p>
            <a:pPr algn="l"/>
            <a:r>
              <a:rPr sz="1950" b="0" i="0" u="none">
                <a:solidFill>
                  <a:srgbClr val="0284C7"/>
                </a:solidFill>
                <a:latin typeface="Hind Siliguri SemiBold"/>
              </a:rPr>
              <a:t>পর্যায়ক্রমিক আবর্তন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6775" y="3662362"/>
            <a:ext cx="4743450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হিসাববিজ্ঞান একটি গতিশীল প্রক্রিয়া। প্রতিটি হিসাবকালে নির্দিষ্ট নিয়ম মেনে ১০টি ধাপ একের পর এক আবর্তিত হয়।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81775" y="3148012"/>
            <a:ext cx="4980622" cy="400050"/>
          </a:xfrm>
          <a:prstGeom prst="rect">
            <a:avLst/>
          </a:prstGeom>
          <a:noFill/>
        </p:spPr>
        <p:txBody>
          <a:bodyPr wrap="square" lIns="314325" tIns="0" rIns="0" bIns="0" anchor="t">
            <a:spAutoFit/>
          </a:bodyPr>
          <a:lstStyle/>
          <a:p>
            <a:pPr algn="l"/>
            <a:r>
              <a:rPr sz="1950" b="0" i="0" u="none">
                <a:solidFill>
                  <a:srgbClr val="0284C7"/>
                </a:solidFill>
                <a:latin typeface="Hind Siliguri SemiBold"/>
              </a:rPr>
              <a:t>সঠিক আর্থিক চিত্র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81775" y="3662362"/>
            <a:ext cx="474345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লেনদেন শনাক্তকরণ থেকে শুরু করে আর্থিক বিবরণী ও সমাপনী দাখিলার মাধ্যমে ব্যবসায়ের সঠিক লাভ-ক্ষতি ও আর্থিক অবস্থা প্রকাশ পায়।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6775" y="3214687"/>
            <a:ext cx="247650" cy="2476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81775" y="3214687"/>
            <a:ext cx="314325" cy="2476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62025" y="476250"/>
            <a:ext cx="11191398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F172A"/>
                </a:solidFill>
                <a:latin typeface="Hind Siliguri"/>
              </a:rPr>
              <a:t>পাঠের সারসংক্ষেপ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35484"/>
            <a:ext cx="11049000" cy="338703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6305550"/>
            <a:ext cx="790575" cy="3429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5750" y="6257925"/>
            <a:ext cx="3952875" cy="4095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5775" y="6391275"/>
            <a:ext cx="128587" cy="1428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76900" y="2306984"/>
            <a:ext cx="838200" cy="6667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95350" y="3164234"/>
            <a:ext cx="10401300" cy="8001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900" b="1" i="0" u="none">
                <a:solidFill>
                  <a:srgbClr val="F8FAFC"/>
                </a:solidFill>
                <a:latin typeface="Hind Siliguri"/>
              </a:rPr>
              <a:t>তোমাদের কোন প্রশ্ন আছে কি?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43000" y="4154834"/>
            <a:ext cx="9906000" cy="396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sz="1950" b="0" i="0" u="none">
                <a:solidFill>
                  <a:srgbClr val="CBD5E1"/>
                </a:solidFill>
                <a:latin typeface="Hind Siliguri"/>
              </a:rPr>
              <a:t>আজকের পাঠের হিসাব চক্রের কোনো ধাপ বুঝতে অসুবিধা হলে সানন্দে প্রশ্ন কর!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318444"/>
            <a:ext cx="11049000" cy="308788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6305550"/>
            <a:ext cx="771525" cy="3429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5750" y="6257925"/>
            <a:ext cx="3952875" cy="4095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85787"/>
            <a:ext cx="457200" cy="3619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05775" y="6391275"/>
            <a:ext cx="128587" cy="1428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23925" y="2670869"/>
            <a:ext cx="1034415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C2410C"/>
                </a:solidFill>
                <a:latin typeface="Hind Siliguri"/>
              </a:rPr>
              <a:t>নিচের ৪টি প্রশ্নের উত্তর সুন্দর করে খাতায় লিখে আনবে: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52550" y="3148905"/>
            <a:ext cx="99155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১. হিসাব চক্র বলতে কী বোঝ? চিত্রসহ ১০টি ধাপের নাম ধারাবাহিকভাবে লেখ।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52550" y="3625155"/>
            <a:ext cx="99155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২. সমন্বয় দাখিলা ও সমাপনী দাখিলার মূল উদ্দেশ্য কী ব্যাখ্যা কর।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52550" y="4101405"/>
            <a:ext cx="99155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৩. "কার্যপত্র হিসাব চক্রের একটি ঐচ্ছিক ধাপ"— উক্তিটি বিশ্লেষণ কর।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52550" y="4577655"/>
            <a:ext cx="99155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৪. ব্যবসায়ের আর্থিক বিবরণী প্রস্তুত না করলে কী ধরনের সমস্যা হতে পারে?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3925" y="3182242"/>
            <a:ext cx="209550" cy="21907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3925" y="3658492"/>
            <a:ext cx="209550" cy="21907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3925" y="4134742"/>
            <a:ext cx="209550" cy="21907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3925" y="4610992"/>
            <a:ext cx="209550" cy="21907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143000" y="476250"/>
            <a:ext cx="11001375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F172A"/>
                </a:solidFill>
                <a:latin typeface="Hind Siliguri"/>
              </a:rPr>
              <a:t>বাড়ির কাজ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414712"/>
            <a:ext cx="5334000" cy="123438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052637"/>
            <a:ext cx="5334000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6305550"/>
            <a:ext cx="676275" cy="3429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5750" y="6257925"/>
            <a:ext cx="3952875" cy="4095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585787"/>
            <a:ext cx="409575" cy="3619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05775" y="6391275"/>
            <a:ext cx="128587" cy="1428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1500" y="2052637"/>
            <a:ext cx="560070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0" i="0" u="none">
                <a:solidFill>
                  <a:srgbClr val="0F172A"/>
                </a:solidFill>
                <a:latin typeface="Hind Siliguri SemiBold"/>
              </a:rPr>
              <a:t>দৈনন্দিন আর্থিক ক্রিয়াকলাপ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2566987"/>
            <a:ext cx="5334000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ব্যবসায়ে প্রতিদিন অসংখ্য আর্থিক ঘটনা ঘটে। এসব ঘটনা কীভাবে ধারাবাহিকভাবে লিপিবদ্ধ ও হিসাবভুক্ত করা হয় তা চিন্তা করে বল।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7250" y="3605212"/>
            <a:ext cx="4810125" cy="304800"/>
          </a:xfrm>
          <a:prstGeom prst="rect">
            <a:avLst/>
          </a:prstGeom>
          <a:noFill/>
        </p:spPr>
        <p:txBody>
          <a:bodyPr wrap="square" lIns="14287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0369A1"/>
                </a:solidFill>
                <a:latin typeface="Hind Siliguri SemiBold"/>
              </a:rPr>
              <a:t>মূল বিষয়: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7250" y="3910012"/>
            <a:ext cx="4810125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ব্যবসায়িক ঘটনা → লেনদেন চিহ্নিতকরণ → ধারাবাহিক হিসাব সংরক্ষণ প্রক্রিয়া।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05550" y="2071687"/>
            <a:ext cx="5295900" cy="358140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7250" y="3652837"/>
            <a:ext cx="142875" cy="1905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95375" y="476250"/>
            <a:ext cx="11051381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F172A"/>
                </a:solidFill>
                <a:latin typeface="Hind Siliguri"/>
              </a:rPr>
              <a:t>ছবিগুলো লক্ষ্য করো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" y="6324600"/>
            <a:ext cx="752475" cy="3238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5750" y="6257925"/>
            <a:ext cx="3952875" cy="4095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35867" y="2917477"/>
            <a:ext cx="2120265" cy="777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6120"/>
              </a:lnSpc>
            </a:pPr>
            <a:r>
              <a:rPr sz="5100" b="1" i="0" u="none">
                <a:solidFill>
                  <a:srgbClr val="FFFFFF"/>
                </a:solidFill>
                <a:latin typeface="Hind Siliguri"/>
              </a:rPr>
              <a:t>ধন্যবাদ!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33512" y="3837533"/>
            <a:ext cx="9324975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100" b="0" i="0" u="none">
                <a:solidFill>
                  <a:srgbClr val="E2E8F0"/>
                </a:solidFill>
                <a:latin typeface="Hind Siliguri"/>
              </a:rPr>
              <a:t>আজকের ক্লাসে তোমাদের সক্রিয় ও মনোযোগ সহকারে অংশগ্রহণের জন্য সবাইকে অনেক ধন্যবাদ।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1400" y="4549973"/>
            <a:ext cx="5029200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50" b="0" i="0" u="none">
                <a:solidFill>
                  <a:srgbClr val="38BDF8"/>
                </a:solidFill>
                <a:latin typeface="Hind Siliguri SemiBold"/>
              </a:rPr>
              <a:t>মোঃ মিজানুর রহমান | আর.আর.টেক্সটাইল মিলস্ উচ্চ বিদ্যালয়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5775" y="6391275"/>
            <a:ext cx="128587" cy="142875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547937"/>
            <a:ext cx="5334000" cy="26289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547937"/>
            <a:ext cx="5334000" cy="26289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75" y="6305550"/>
            <a:ext cx="704850" cy="3429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5750" y="6257925"/>
            <a:ext cx="3952875" cy="4095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585787"/>
            <a:ext cx="409575" cy="3619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05775" y="6391275"/>
            <a:ext cx="128587" cy="1428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66775" y="2843212"/>
            <a:ext cx="4980622" cy="400050"/>
          </a:xfrm>
          <a:prstGeom prst="rect">
            <a:avLst/>
          </a:prstGeom>
          <a:noFill/>
        </p:spPr>
        <p:txBody>
          <a:bodyPr wrap="square" lIns="314325" tIns="0" rIns="0" bIns="0" anchor="t">
            <a:spAutoFit/>
          </a:bodyPr>
          <a:lstStyle/>
          <a:p>
            <a:pPr algn="l"/>
            <a:r>
              <a:rPr sz="1950" b="0" i="0" u="none">
                <a:solidFill>
                  <a:srgbClr val="0284C7"/>
                </a:solidFill>
                <a:latin typeface="Hind Siliguri SemiBold"/>
              </a:rPr>
              <a:t>শিক্ষক পরিচিতি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6775" y="3357562"/>
            <a:ext cx="47434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মোঃ মিজানুর রহমান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6775" y="3662362"/>
            <a:ext cx="47434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সহকারী শিক্ষক (ব্যবসায় শিক্ষা)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6775" y="3967162"/>
            <a:ext cx="47434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বি.এড, এম.এড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6775" y="4271962"/>
            <a:ext cx="47434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আর.আর.টেক্সটাইল মিলস্ উচ্চ বিদ্যালয়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81775" y="2843212"/>
            <a:ext cx="4980622" cy="400050"/>
          </a:xfrm>
          <a:prstGeom prst="rect">
            <a:avLst/>
          </a:prstGeom>
          <a:noFill/>
        </p:spPr>
        <p:txBody>
          <a:bodyPr wrap="square" lIns="276225" tIns="0" rIns="0" bIns="0" anchor="t">
            <a:spAutoFit/>
          </a:bodyPr>
          <a:lstStyle/>
          <a:p>
            <a:pPr algn="l"/>
            <a:r>
              <a:rPr sz="1950" b="0" i="0" u="none">
                <a:solidFill>
                  <a:srgbClr val="0284C7"/>
                </a:solidFill>
                <a:latin typeface="Hind Siliguri SemiBold"/>
              </a:rPr>
              <a:t>পাঠ পরিচিতি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81775" y="3357562"/>
            <a:ext cx="47434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বিষয়: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হিসাববিজ্ঞান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81775" y="3662362"/>
            <a:ext cx="47434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শ্রেণি: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৯ম শ্রেণি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1775" y="3967162"/>
            <a:ext cx="47434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অধ্যায়: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২য় অধ্যায় (লেনদেন)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81775" y="4271962"/>
            <a:ext cx="47434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পাঠের বিষয়: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হিসাব চক্র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81775" y="4576762"/>
            <a:ext cx="47434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সময়: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৫০ মিনিট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6775" y="2909887"/>
            <a:ext cx="314325" cy="247650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81775" y="2909887"/>
            <a:ext cx="276225" cy="24765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095375" y="476250"/>
            <a:ext cx="11051381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F172A"/>
                </a:solidFill>
                <a:latin typeface="Hind Siliguri"/>
              </a:rPr>
              <a:t>শিক্ষক ও পাঠ পরিচিতি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" y="6305550"/>
            <a:ext cx="685800" cy="3429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5750" y="6257925"/>
            <a:ext cx="3952875" cy="4095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476250"/>
            <a:ext cx="5150643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F172A"/>
                </a:solidFill>
                <a:latin typeface="Hind Siliguri"/>
              </a:rPr>
              <a:t>পাঠ শিরোনাম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5775" y="6391275"/>
            <a:ext cx="128587" cy="14287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395537"/>
            <a:ext cx="1495425" cy="3905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1500" y="2928937"/>
            <a:ext cx="5600700" cy="1295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0" i="0" u="none">
                <a:solidFill>
                  <a:srgbClr val="0284C7"/>
                </a:solidFill>
                <a:latin typeface="Hind Siliguri SemiBold"/>
              </a:rPr>
              <a:t>হিসাব চক্র</a:t>
            </a:r>
            <a:r>
              <a:t>
</a:t>
            </a:r>
            <a:r>
              <a:rPr sz="3150" b="0" i="0" u="none">
                <a:solidFill>
                  <a:srgbClr val="64748B"/>
                </a:solidFill>
                <a:latin typeface="Hind Siliguri SemiBold"/>
              </a:rPr>
              <a:t>(Accounting Cycle)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4414837"/>
            <a:ext cx="7662862" cy="6155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2400"/>
              </a:lnSpc>
            </a:pPr>
            <a:r>
              <a:rPr sz="2000" b="0" i="0" u="none">
                <a:solidFill>
                  <a:srgbClr val="334155"/>
                </a:solidFill>
                <a:latin typeface="Hind Siliguri"/>
              </a:rPr>
              <a:t>হিসাবকাল ধারণা অনুযায়ী হিসাবরক্ষণের কাজগুলো পর্যায়ক্রমে প্রতিটি হিসাবকালে আবর্তিত হয়। হিসাবরক্ষণের ধাপগুলোর এই ধারাবাহিক আবর্তনই হলো হিসাব চক্র।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256532"/>
            <a:ext cx="11049000" cy="321171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6305550"/>
            <a:ext cx="685800" cy="3429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5750" y="6257925"/>
            <a:ext cx="3952875" cy="4095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85787"/>
            <a:ext cx="361950" cy="3619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05775" y="6391275"/>
            <a:ext cx="128587" cy="1428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62025" y="2647057"/>
            <a:ext cx="1026795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0D9488"/>
                </a:solidFill>
                <a:latin typeface="Hind Siliguri"/>
              </a:rPr>
              <a:t>এই পাঠ শেষে তোমরা—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90650" y="3172717"/>
            <a:ext cx="98393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হিসাব চক্রের ধারণা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ব্যাখ্যা করতে পারবে।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90650" y="3648967"/>
            <a:ext cx="98393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হিসাব চক্রের ১০টি পর্যায়ক্রমিক ধাপ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শনাক্ত ও ধারাবাহিকভাবে বর্ণনা করতে পারবে।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90650" y="4125217"/>
            <a:ext cx="98393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লেনদেন বিশ্লেষণ ও জাবেদাভুক্তকরণের গুরুত্ব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অনুধাবন করে প্রয়োগ করতে পারবে।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90650" y="4601467"/>
            <a:ext cx="98393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আর্থিক বিবরণী ও সমন্বয় দাখিলার প্রয়োজনীয়তা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মূল্যায়ন করতে পারবে।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2025" y="3206055"/>
            <a:ext cx="209550" cy="21907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2025" y="3682305"/>
            <a:ext cx="209550" cy="21907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2025" y="4158555"/>
            <a:ext cx="209550" cy="21907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2025" y="4634805"/>
            <a:ext cx="209550" cy="21907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047750" y="476250"/>
            <a:ext cx="11101387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F172A"/>
                </a:solidFill>
                <a:latin typeface="Hind Siliguri"/>
              </a:rPr>
              <a:t>শিখনফল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476500"/>
            <a:ext cx="3492549" cy="27717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9799" y="2476500"/>
            <a:ext cx="3492549" cy="27717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8099" y="2476500"/>
            <a:ext cx="3492549" cy="27717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6305550"/>
            <a:ext cx="704850" cy="3429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5750" y="6257925"/>
            <a:ext cx="3952875" cy="40957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585787"/>
            <a:ext cx="361950" cy="3619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05775" y="6391275"/>
            <a:ext cx="128587" cy="1428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47725" y="3543300"/>
            <a:ext cx="1490186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0" i="0" u="none">
                <a:solidFill>
                  <a:srgbClr val="0F172A"/>
                </a:solidFill>
                <a:latin typeface="Hind Siliguri SemiBold"/>
              </a:rPr>
              <a:t>১. লেনদেন কী?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7725" y="4057650"/>
            <a:ext cx="2940099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অর্থের অংকে পরিমাপযোগ্য যেকোনো ঘটনা যা প্রতিষ্ঠানের আর্থিক অবস্থার পরিবর্তন ঘটায়, তাকে কী বলে?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26024" y="3543300"/>
            <a:ext cx="228028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0" i="0" u="none">
                <a:solidFill>
                  <a:srgbClr val="0F172A"/>
                </a:solidFill>
                <a:latin typeface="Hind Siliguri SemiBold"/>
              </a:rPr>
              <a:t>২. প্রাথমিক বই কোনটি?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26024" y="4057650"/>
            <a:ext cx="2940099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লেনদেন সংঘটিত হওয়ার পর সর্বপ্রথম কোন বইতে ডেবিট-ক্রেডিট বিশ্লেষণ করে লেখা হয়?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04324" y="3543300"/>
            <a:ext cx="2420302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0" i="0" u="none">
                <a:solidFill>
                  <a:srgbClr val="0F172A"/>
                </a:solidFill>
                <a:latin typeface="Hind Siliguri SemiBold"/>
              </a:rPr>
              <a:t>৩. আর্থিক বিবরণী কেন?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04324" y="4057650"/>
            <a:ext cx="2940099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বছরের শেষে প্রতিষ্ঠানের লাভ-ক্ষতি ও আর্থিক অবস্থা জানার জন্য কোনটি প্রস্তুত করা হয়?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7725" y="2847975"/>
            <a:ext cx="285750" cy="3810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26024" y="2847975"/>
            <a:ext cx="333375" cy="38100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04324" y="2847975"/>
            <a:ext cx="381000" cy="381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047750" y="476250"/>
            <a:ext cx="11101387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F172A"/>
                </a:solidFill>
                <a:latin typeface="Hind Siliguri"/>
              </a:rPr>
              <a:t>পূর্বজ্ঞান যাচাই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75469" y="1275585"/>
            <a:ext cx="955665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s-IN" sz="2800" b="1" dirty="0" smtClean="0">
                <a:solidFill>
                  <a:srgbClr val="7030A0"/>
                </a:solidFill>
                <a:latin typeface="Hind Siliguri"/>
              </a:rPr>
              <a:t>হিসাব </a:t>
            </a:r>
            <a:r>
              <a:rPr lang="as-IN" sz="2800" b="1" dirty="0" smtClean="0">
                <a:solidFill>
                  <a:srgbClr val="7030A0"/>
                </a:solidFill>
                <a:latin typeface="Hind Siliguri"/>
              </a:rPr>
              <a:t>চক্রের সংজ্ঞা:</a:t>
            </a:r>
            <a:r>
              <a:rPr lang="as-IN" sz="2800" dirty="0" smtClean="0">
                <a:solidFill>
                  <a:srgbClr val="7030A0"/>
                </a:solidFill>
                <a:latin typeface="Hind Siliguri"/>
              </a:rPr>
              <a:t> </a:t>
            </a:r>
            <a:r>
              <a:rPr lang="as-IN" sz="2800" dirty="0" smtClean="0">
                <a:solidFill>
                  <a:srgbClr val="334155"/>
                </a:solidFill>
                <a:latin typeface="Hind Siliguri"/>
              </a:rPr>
              <a:t>হিসাবকাল ধারণা অনুযায়ী হিসাবরক্ষণের কাজগুলো পর্যায়ক্রমে প্রতিটি হিসাবকালে আবর্তিত হয়। হিসাবরক্ষণের ধাপগুলোর এই ধারাবাহিক আবর্তনকেই </a:t>
            </a:r>
            <a:r>
              <a:rPr lang="as-IN" sz="2800" b="1" dirty="0" smtClean="0">
                <a:solidFill>
                  <a:srgbClr val="334155"/>
                </a:solidFill>
                <a:latin typeface="Hind Siliguri"/>
              </a:rPr>
              <a:t>হিসাব চক্র</a:t>
            </a:r>
            <a:r>
              <a:rPr lang="as-IN" sz="2800" dirty="0" smtClean="0">
                <a:solidFill>
                  <a:srgbClr val="334155"/>
                </a:solidFill>
                <a:latin typeface="Hind Siliguri"/>
              </a:rPr>
              <a:t> বলে।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275469" y="3493477"/>
            <a:ext cx="3264584" cy="33855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2800" b="1" i="0" u="none" smtClean="0">
                <a:solidFill>
                  <a:srgbClr val="334155"/>
                </a:solidFill>
                <a:latin typeface="Hind Siliguri"/>
              </a:rPr>
              <a:t>প্রথম </a:t>
            </a:r>
            <a:r>
              <a:rPr sz="2800" b="1" i="0" u="none">
                <a:solidFill>
                  <a:srgbClr val="334155"/>
                </a:solidFill>
                <a:latin typeface="Hind Siliguri"/>
              </a:rPr>
              <a:t>দুটি ধাপ: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75469" y="4124325"/>
            <a:ext cx="10334625" cy="3231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2400" b="0" i="0" u="none">
                <a:solidFill>
                  <a:srgbClr val="334155"/>
                </a:solidFill>
                <a:latin typeface="Hind Siliguri"/>
              </a:rPr>
              <a:t>• </a:t>
            </a:r>
            <a:r>
              <a:rPr sz="2400" b="1" i="0" u="none">
                <a:solidFill>
                  <a:srgbClr val="334155"/>
                </a:solidFill>
                <a:latin typeface="Hind Siliguri"/>
              </a:rPr>
              <a:t>ধাপ ১:</a:t>
            </a:r>
            <a:r>
              <a:rPr sz="2400" b="0" i="0" u="none">
                <a:solidFill>
                  <a:srgbClr val="334155"/>
                </a:solidFill>
                <a:latin typeface="Hind Siliguri"/>
              </a:rPr>
              <a:t> লেনদেন শনাক্তকরণ (Identification of Transactions)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75469" y="4733925"/>
            <a:ext cx="10334625" cy="3231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2400" b="0" i="0" u="none">
                <a:solidFill>
                  <a:srgbClr val="334155"/>
                </a:solidFill>
                <a:latin typeface="Hind Siliguri"/>
              </a:rPr>
              <a:t>• </a:t>
            </a:r>
            <a:r>
              <a:rPr sz="2400" b="1" i="0" u="none">
                <a:solidFill>
                  <a:srgbClr val="334155"/>
                </a:solidFill>
                <a:latin typeface="Hind Siliguri"/>
              </a:rPr>
              <a:t>ধাপ ২:</a:t>
            </a:r>
            <a:r>
              <a:rPr sz="2400" b="0" i="0" u="none">
                <a:solidFill>
                  <a:srgbClr val="334155"/>
                </a:solidFill>
                <a:latin typeface="Hind Siliguri"/>
              </a:rPr>
              <a:t> লেনদেন বিশ্লেষণ (Analysis of Transactions)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57362"/>
            <a:ext cx="5334000" cy="42100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757362"/>
            <a:ext cx="5334000" cy="42100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775" y="3665934"/>
            <a:ext cx="4743450" cy="56004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1775" y="2052637"/>
            <a:ext cx="4743450" cy="36195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3375" y="6305550"/>
            <a:ext cx="695325" cy="34290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05750" y="6257925"/>
            <a:ext cx="3952875" cy="40957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585787"/>
            <a:ext cx="314325" cy="3619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05775" y="6391275"/>
            <a:ext cx="128587" cy="1428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66775" y="2052637"/>
            <a:ext cx="4980622" cy="400050"/>
          </a:xfrm>
          <a:prstGeom prst="rect">
            <a:avLst/>
          </a:prstGeom>
          <a:noFill/>
        </p:spPr>
        <p:txBody>
          <a:bodyPr wrap="square" lIns="247650" tIns="0" rIns="0" bIns="0" anchor="t">
            <a:spAutoFit/>
          </a:bodyPr>
          <a:lstStyle/>
          <a:p>
            <a:pPr algn="l"/>
            <a:r>
              <a:rPr sz="1950" b="0" i="0" u="none">
                <a:solidFill>
                  <a:srgbClr val="0284C7"/>
                </a:solidFill>
                <a:latin typeface="Hind Siliguri SemiBold"/>
              </a:rPr>
              <a:t>প্রশ্ন (সময়: ৫ মিনিট)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6775" y="2566987"/>
            <a:ext cx="474345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0369A1"/>
                </a:solidFill>
                <a:latin typeface="Hind Siliguri SemiBold"/>
              </a:rPr>
              <a:t>১. হিসাব চক্র কাকে বলে?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6775" y="3045023"/>
            <a:ext cx="474345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0369A1"/>
                </a:solidFill>
                <a:latin typeface="Hind Siliguri SemiBold"/>
              </a:rPr>
              <a:t>২. হিসাব চক্রের প্রথম দুটি ধাপের নাম লেখ।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6775" y="2119312"/>
            <a:ext cx="247650" cy="2476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09650" y="3808809"/>
            <a:ext cx="4457700" cy="274290"/>
          </a:xfrm>
          <a:prstGeom prst="rect">
            <a:avLst/>
          </a:prstGeom>
          <a:noFill/>
        </p:spPr>
        <p:txBody>
          <a:bodyPr wrap="square" lIns="17145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64748B"/>
                </a:solidFill>
                <a:latin typeface="Hind Siliguri"/>
              </a:rPr>
              <a:t>নির্দেশনা: প্রত্যেকে নিজ নিজ খাতায় উত্তরটি স্বাধীনভাবে লেখ।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00825" y="2071687"/>
            <a:ext cx="4705350" cy="35814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09650" y="3846909"/>
            <a:ext cx="171450" cy="17145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000125" y="476250"/>
            <a:ext cx="11151393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F172A"/>
                </a:solidFill>
                <a:latin typeface="Hind Siliguri"/>
              </a:rPr>
              <a:t>একক কাজ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590800"/>
            <a:ext cx="11049000" cy="26384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6305550"/>
            <a:ext cx="714375" cy="3429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5750" y="6257925"/>
            <a:ext cx="3952875" cy="4095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85787"/>
            <a:ext cx="314325" cy="3619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05775" y="6391275"/>
            <a:ext cx="128587" cy="1428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57250" y="2781300"/>
            <a:ext cx="11051381" cy="400050"/>
          </a:xfrm>
          <a:prstGeom prst="rect">
            <a:avLst/>
          </a:prstGeom>
          <a:noFill/>
        </p:spPr>
        <p:txBody>
          <a:bodyPr wrap="square" lIns="190500" tIns="0" rIns="0" bIns="0" anchor="t">
            <a:spAutoFit/>
          </a:bodyPr>
          <a:lstStyle/>
          <a:p>
            <a:pPr algn="l"/>
            <a:r>
              <a:rPr sz="1950" b="0" i="0" u="none">
                <a:solidFill>
                  <a:srgbClr val="15803D"/>
                </a:solidFill>
                <a:latin typeface="Hind Siliguri SemiBold"/>
              </a:rPr>
              <a:t>উত্তর মিলায় নাও: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7250" y="3324225"/>
            <a:ext cx="10525125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১. হিসাব চক্রের সংজ্ঞা: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হিসাবকাল ধারণা অনুযায়ী হিসাবরক্ষণের কাজগুলো পর্যায়ক্রমে প্রতিটি হিসাবকালে আবর্তিত হয়। হিসাবরক্ষণের ধাপগুলোর এই ধারাবাহিক আবর্তনকেই </a:t>
            </a:r>
            <a:r>
              <a:rPr sz="1500" b="1" i="0" u="none">
                <a:solidFill>
                  <a:srgbClr val="334155"/>
                </a:solidFill>
                <a:latin typeface="Hind Siliguri"/>
              </a:rPr>
              <a:t>হিসাব চক্র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বলে।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7250" y="4124325"/>
            <a:ext cx="105251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২. প্রথম দুটি ধাপ: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7750" y="4429125"/>
            <a:ext cx="103346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• </a:t>
            </a:r>
            <a:r>
              <a:rPr sz="1500" b="1" i="0" u="none">
                <a:solidFill>
                  <a:srgbClr val="334155"/>
                </a:solidFill>
                <a:latin typeface="Hind Siliguri"/>
              </a:rPr>
              <a:t>ধাপ ১: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লেনদেন শনাক্তকরণ (Identification of Transactions)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7750" y="4733925"/>
            <a:ext cx="103346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• </a:t>
            </a:r>
            <a:r>
              <a:rPr sz="1500" b="1" i="0" u="none">
                <a:solidFill>
                  <a:srgbClr val="334155"/>
                </a:solidFill>
                <a:latin typeface="Hind Siliguri"/>
              </a:rPr>
              <a:t>ধাপ ২: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লেনদেন বিশ্লেষণ (Analysis of Transactions)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7250" y="2847975"/>
            <a:ext cx="190500" cy="2476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00125" y="476250"/>
            <a:ext cx="11151393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F172A"/>
                </a:solidFill>
                <a:latin typeface="Hind Siliguri"/>
              </a:rPr>
              <a:t>একক কাজের নমুনা উত্তর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1012</Words>
  <Application>Microsoft Macintosh PowerPoint</Application>
  <PresentationFormat>Custom</PresentationFormat>
  <Paragraphs>102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dc:description>generated using python-pptx</dc:description>
  <cp:lastModifiedBy>User</cp:lastModifiedBy>
  <cp:revision>10</cp:revision>
  <dcterms:created xsi:type="dcterms:W3CDTF">2013-01-27T09:14:16Z</dcterms:created>
  <dcterms:modified xsi:type="dcterms:W3CDTF">2026-07-11T11:59:53Z</dcterms:modified>
</cp:coreProperties>
</file>