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04" r:id="rId2"/>
    <p:sldId id="258" r:id="rId3"/>
    <p:sldId id="259" r:id="rId4"/>
    <p:sldId id="260" r:id="rId5"/>
    <p:sldId id="506" r:id="rId6"/>
    <p:sldId id="525" r:id="rId7"/>
    <p:sldId id="521" r:id="rId8"/>
    <p:sldId id="507" r:id="rId9"/>
    <p:sldId id="508" r:id="rId10"/>
    <p:sldId id="509" r:id="rId11"/>
    <p:sldId id="523" r:id="rId12"/>
    <p:sldId id="510" r:id="rId13"/>
    <p:sldId id="52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84AFE-97F5-48A1-BBBB-6E9C8D64157D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170CD-9B5F-4D5B-A26D-2E7DFD895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6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018C6-A5DD-49F0-9444-3BA536155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89E57D-DF06-482E-8433-BA2F01A0C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8800E-32CD-4214-AE25-6131880A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20665-1191-4473-A0A3-87EB76D1A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80006-6FA3-4CD1-B531-804B65875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230AD-2F62-4D79-8FFA-E58AE4ED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28344F-1AA3-4D05-A760-C9415DA68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C6C38-F99D-40A2-BF3C-34B5355A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F204F-7327-4A7D-ACBE-4F8EFB9E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2777-4552-45D3-93FB-F1DD5FFE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8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3CFC6-6F9E-4195-B872-F4987285D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3ED210-2E2B-4D38-B5C3-BF25B91C7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8819-9535-4F1C-AAA7-323D52B7D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58E20-B605-4AE0-A5A1-00E6735A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2EFF0-FA14-4792-ACDF-1CB6E2337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8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DA3FA-1AC0-4146-9062-8868428AC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C1B04-AE57-4316-B9C5-76B5F1F3D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1655A-D3C4-4424-A41F-D53E4805A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5B9FB-CA0B-4521-939E-9AFAD113A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A9FC7-6498-4467-8DCC-B4509F0B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3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4AC4-2B75-4EF2-B124-500CFD482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CD9CD6-26D7-49C1-B39B-6ADA8C7DE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817F0-3DA5-4BD1-8D2B-F2B0F0763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32B58-E830-41E9-ABEC-BDF0DC45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C479D-A42D-44C1-9049-1AC405DE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76C5-D81B-45D4-8A02-F741504EE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D999D-3BC9-42FD-B3F0-C8EA8CCF7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9F6A0-3353-439A-A5EB-AE512CE9C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36033-D4E6-48C1-AB0B-81650932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A8CB6-9416-417A-8977-C6CEFBB7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4120F-4C16-4E59-93E5-0F0C87B63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6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E8E9A-CBB0-4393-A314-20DB7BDC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E2C93-10D2-4E6B-B825-4E0AB32F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AB3CF-CDD5-4B94-9D25-7EAEDA92C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6ECD7-5E6D-4BCE-B0B0-8964DB47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466D60-9D76-4E4E-AA17-B56537F11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C1EA3-8BF2-4AE8-8B73-168545F9C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99B375-D814-4E54-BBE8-1A4E19FA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FD8AF-37C2-4265-B0AF-A0D13616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618B-57BC-4E12-9599-FD66588F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F1ED9C-1AC2-41D7-B3AC-95F9B9709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B6981-45BF-47DD-9113-A28E1D3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B2950-13E0-4EBE-BAAF-CDB46A92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3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B9A1A0-6B78-45BD-B9CA-1D2F897A8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E19F7-F219-42FE-8D53-1FA72C25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84BDF-8F0F-4C55-967D-45B81DB0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6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238E8-652E-4F46-AC6C-3B461510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9B1BD-CBD1-4EA6-A456-D5BB41F9A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849A6-8E60-46E3-BA2A-93DE5F5F4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ACA19-6F4F-493A-AAA6-71A98E4B4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F76FA-0EAC-4A5A-A631-0CF2B578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15E1C-E20C-44C0-ADE4-87878B28C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341C-1DF8-4102-BE0A-99429D751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83A9D-1358-433E-91A7-71F78B872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1B688-2597-4E93-805D-ADF80F9D8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0CC85C-A4AF-4162-8DD5-EA0541FB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7E403-262F-4BF1-AF7C-2D7B7E2D4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72873-31CE-4DE7-8A7B-68D7D89B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5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060C35-91B9-4D0D-9EDD-CCFF8F9BB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6B9-4806-4116-B5D0-F79324832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1258-D058-4F90-A486-08E278C55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1DF8F-7266-46B4-9466-D403816095B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47EF6-06E2-41E6-BFC6-7E563A44F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1EE26-1E4C-4DB1-A07C-989511254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20FEA-2408-4E32-AE1E-673F5A75F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A2E591-2751-8359-404B-B761EB520B84}"/>
              </a:ext>
            </a:extLst>
          </p:cNvPr>
          <p:cNvSpPr/>
          <p:nvPr/>
        </p:nvSpPr>
        <p:spPr>
          <a:xfrm>
            <a:off x="136632" y="87211"/>
            <a:ext cx="11918731" cy="6511470"/>
          </a:xfrm>
          <a:prstGeom prst="rect">
            <a:avLst/>
          </a:prstGeom>
          <a:noFill/>
          <a:ln w="307975" cap="flat" cmpd="thickThin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3A20C3-C662-4C9E-B836-0FAF2CA7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8" y="259319"/>
            <a:ext cx="11479237" cy="60128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27831F-61BE-4761-A25C-F27FF4FFF95B}"/>
              </a:ext>
            </a:extLst>
          </p:cNvPr>
          <p:cNvSpPr txBox="1"/>
          <p:nvPr/>
        </p:nvSpPr>
        <p:spPr>
          <a:xfrm>
            <a:off x="1181686" y="1927273"/>
            <a:ext cx="1041009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MORNING</a:t>
            </a:r>
          </a:p>
        </p:txBody>
      </p:sp>
    </p:spTree>
    <p:extLst>
      <p:ext uri="{BB962C8B-B14F-4D97-AF65-F5344CB8AC3E}">
        <p14:creationId xmlns:p14="http://schemas.microsoft.com/office/powerpoint/2010/main" val="3837666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FE9E6E-64D0-4242-B811-DE688BD6304D}"/>
              </a:ext>
            </a:extLst>
          </p:cNvPr>
          <p:cNvSpPr/>
          <p:nvPr/>
        </p:nvSpPr>
        <p:spPr>
          <a:xfrm>
            <a:off x="-4690" y="1094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2.1 Read the passage again and answer the following questions.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1EEC47-E69A-4CB7-894E-D9BEF22E6C89}"/>
              </a:ext>
            </a:extLst>
          </p:cNvPr>
          <p:cNvSpPr/>
          <p:nvPr/>
        </p:nvSpPr>
        <p:spPr>
          <a:xfrm>
            <a:off x="0" y="690544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a) What did </a:t>
            </a:r>
            <a:r>
              <a:rPr lang="en-US" sz="3200" dirty="0" err="1"/>
              <a:t>Adiba’s</a:t>
            </a:r>
            <a:r>
              <a:rPr lang="en-US" sz="3200" dirty="0"/>
              <a:t> grandmother gather for sewing the Kantha?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0DF29B-00A8-416E-929C-BF83DB0FDECE}"/>
              </a:ext>
            </a:extLst>
          </p:cNvPr>
          <p:cNvSpPr/>
          <p:nvPr/>
        </p:nvSpPr>
        <p:spPr>
          <a:xfrm>
            <a:off x="0" y="1687171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b) What patterns did she make on the </a:t>
            </a:r>
            <a:r>
              <a:rPr lang="en-US" sz="3200" i="1" dirty="0"/>
              <a:t>Kantha?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9695B0-B898-467E-B70A-571BBE6D8001}"/>
              </a:ext>
            </a:extLst>
          </p:cNvPr>
          <p:cNvSpPr/>
          <p:nvPr/>
        </p:nvSpPr>
        <p:spPr>
          <a:xfrm>
            <a:off x="0" y="2794166"/>
            <a:ext cx="121873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c) How long did it take to complete the Kantha?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E12E0B-F2D5-4546-918C-960B76111C18}"/>
              </a:ext>
            </a:extLst>
          </p:cNvPr>
          <p:cNvSpPr/>
          <p:nvPr/>
        </p:nvSpPr>
        <p:spPr>
          <a:xfrm>
            <a:off x="-4689" y="3849243"/>
            <a:ext cx="6100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d) How did the Kantha tell a story?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FA376A-9B47-4AEE-9873-9ABF34EFD4CE}"/>
              </a:ext>
            </a:extLst>
          </p:cNvPr>
          <p:cNvSpPr/>
          <p:nvPr/>
        </p:nvSpPr>
        <p:spPr>
          <a:xfrm>
            <a:off x="14952" y="5016860"/>
            <a:ext cx="12172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e) How did </a:t>
            </a:r>
            <a:r>
              <a:rPr lang="en-US" sz="3200" dirty="0" err="1"/>
              <a:t>Adiba</a:t>
            </a:r>
            <a:r>
              <a:rPr lang="en-US" sz="3200" dirty="0"/>
              <a:t> feel when she wrapped herself in the quilt?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1390DA-7C2A-411C-90CA-ECED43B7FC05}"/>
              </a:ext>
            </a:extLst>
          </p:cNvPr>
          <p:cNvSpPr/>
          <p:nvPr/>
        </p:nvSpPr>
        <p:spPr>
          <a:xfrm>
            <a:off x="14952" y="1234830"/>
            <a:ext cx="121723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Adiba's</a:t>
            </a:r>
            <a:r>
              <a:rPr lang="en-US" sz="2800" dirty="0">
                <a:solidFill>
                  <a:srgbClr val="FF0000"/>
                </a:solidFill>
              </a:rPr>
              <a:t> grandmother gathered </a:t>
            </a:r>
            <a:r>
              <a:rPr lang="en-US" sz="2800" dirty="0" err="1">
                <a:solidFill>
                  <a:srgbClr val="FF0000"/>
                </a:solidFill>
              </a:rPr>
              <a:t>colourful</a:t>
            </a:r>
            <a:r>
              <a:rPr lang="en-US" sz="2800" dirty="0">
                <a:solidFill>
                  <a:srgbClr val="FF0000"/>
                </a:solidFill>
              </a:rPr>
              <a:t> pieces of old sarees for sewing </a:t>
            </a:r>
            <a:r>
              <a:rPr lang="en-US" sz="2400" dirty="0">
                <a:solidFill>
                  <a:srgbClr val="FF0000"/>
                </a:solidFill>
              </a:rPr>
              <a:t>the Kantha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ED600B-9544-4CDC-8395-7908AF555AC8}"/>
              </a:ext>
            </a:extLst>
          </p:cNvPr>
          <p:cNvSpPr/>
          <p:nvPr/>
        </p:nvSpPr>
        <p:spPr>
          <a:xfrm>
            <a:off x="14952" y="2261770"/>
            <a:ext cx="12172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 She made beautiful patterns of flowers and birds on the Kantha.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5B3D2E-80B8-43C3-A01C-0B7F4AE923C7}"/>
              </a:ext>
            </a:extLst>
          </p:cNvPr>
          <p:cNvSpPr/>
          <p:nvPr/>
        </p:nvSpPr>
        <p:spPr>
          <a:xfrm>
            <a:off x="155704" y="3272470"/>
            <a:ext cx="12031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It took many days and nights to complete the Kantha.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FD4EA6-A0BF-43AE-9D72-183D129167A9}"/>
              </a:ext>
            </a:extLst>
          </p:cNvPr>
          <p:cNvSpPr/>
          <p:nvPr/>
        </p:nvSpPr>
        <p:spPr>
          <a:xfrm>
            <a:off x="14952" y="4428195"/>
            <a:ext cx="12177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The Kantha told a story through its stitches, </a:t>
            </a:r>
            <a:r>
              <a:rPr lang="en-US" sz="3200" dirty="0" err="1">
                <a:solidFill>
                  <a:srgbClr val="FF0000"/>
                </a:solidFill>
              </a:rPr>
              <a:t>colours</a:t>
            </a:r>
            <a:r>
              <a:rPr lang="en-US" sz="3200" dirty="0">
                <a:solidFill>
                  <a:srgbClr val="FF0000"/>
                </a:solidFill>
              </a:rPr>
              <a:t> and patterns.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6DDBC9-1A50-4436-B630-6A1310EAD72B}"/>
              </a:ext>
            </a:extLst>
          </p:cNvPr>
          <p:cNvSpPr/>
          <p:nvPr/>
        </p:nvSpPr>
        <p:spPr>
          <a:xfrm>
            <a:off x="81825" y="5495165"/>
            <a:ext cx="121054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Adiba</a:t>
            </a:r>
            <a:r>
              <a:rPr lang="en-US" sz="3600" dirty="0">
                <a:solidFill>
                  <a:srgbClr val="FF0000"/>
                </a:solidFill>
              </a:rPr>
              <a:t> felt happy when she wrapped herself in the quilt.</a:t>
            </a:r>
          </a:p>
        </p:txBody>
      </p:sp>
    </p:spTree>
    <p:extLst>
      <p:ext uri="{BB962C8B-B14F-4D97-AF65-F5344CB8AC3E}">
        <p14:creationId xmlns:p14="http://schemas.microsoft.com/office/powerpoint/2010/main" val="410666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29948D-179D-41FB-B855-DD0E8071C9D8}"/>
              </a:ext>
            </a:extLst>
          </p:cNvPr>
          <p:cNvSpPr/>
          <p:nvPr/>
        </p:nvSpPr>
        <p:spPr>
          <a:xfrm>
            <a:off x="-48344" y="8762"/>
            <a:ext cx="12240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latin typeface="TimesNewRomanPS-BoldMT"/>
              </a:rPr>
              <a:t>3.1 Language Focus: Simple Past Tense</a:t>
            </a:r>
            <a:endParaRPr lang="en-US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621A7D-0B0C-4A6E-BD5C-019175600B82}"/>
              </a:ext>
            </a:extLst>
          </p:cNvPr>
          <p:cNvSpPr/>
          <p:nvPr/>
        </p:nvSpPr>
        <p:spPr>
          <a:xfrm>
            <a:off x="-48344" y="856179"/>
            <a:ext cx="12240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NewRomanPSMT"/>
              </a:rPr>
              <a:t>In English, </a:t>
            </a:r>
            <a:r>
              <a:rPr lang="en-US" sz="3600" b="1" dirty="0">
                <a:latin typeface="TimesNewRomanPS-BoldMT"/>
              </a:rPr>
              <a:t>-d/-ed is </a:t>
            </a:r>
            <a:r>
              <a:rPr lang="en-US" sz="3600" dirty="0">
                <a:latin typeface="TimesNewRomanPS-BoldMT"/>
              </a:rPr>
              <a:t>added to most verbs to tell/show what happened in</a:t>
            </a:r>
            <a:r>
              <a:rPr lang="en-US" sz="3600" b="1" dirty="0">
                <a:latin typeface="TimesNewRomanPS-BoldMT"/>
              </a:rPr>
              <a:t> </a:t>
            </a:r>
            <a:r>
              <a:rPr lang="en-US" sz="3600" dirty="0">
                <a:latin typeface="TimesNewRomanPSMT"/>
              </a:rPr>
              <a:t>the past. They are </a:t>
            </a:r>
            <a:r>
              <a:rPr lang="en-US" sz="3600" b="1" dirty="0">
                <a:latin typeface="TimesNewRomanPSMT"/>
              </a:rPr>
              <a:t>regular verbs</a:t>
            </a:r>
            <a:r>
              <a:rPr lang="en-US" sz="3600" dirty="0">
                <a:latin typeface="TimesNewRomanPSMT"/>
              </a:rPr>
              <a:t>.</a:t>
            </a:r>
          </a:p>
          <a:p>
            <a:r>
              <a:rPr lang="en-US" sz="3600" dirty="0">
                <a:latin typeface="TimesNewRomanPSMT"/>
              </a:rPr>
              <a:t>But irregular verbs do not follow the usual rules for changing tenses.</a:t>
            </a:r>
            <a:endParaRPr lang="en-US" sz="36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D5A5B9-F570-4B76-B923-95D996A445B5}"/>
              </a:ext>
            </a:extLst>
          </p:cNvPr>
          <p:cNvSpPr/>
          <p:nvPr/>
        </p:nvSpPr>
        <p:spPr>
          <a:xfrm>
            <a:off x="0" y="3004457"/>
            <a:ext cx="6096000" cy="3844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2781738-FB41-4C2B-9978-2207D24C9C60}"/>
              </a:ext>
            </a:extLst>
          </p:cNvPr>
          <p:cNvSpPr/>
          <p:nvPr/>
        </p:nvSpPr>
        <p:spPr>
          <a:xfrm>
            <a:off x="6096000" y="3004457"/>
            <a:ext cx="6096000" cy="3844781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920D281-8D8D-44EC-8C2D-C2C8228B1D82}"/>
              </a:ext>
            </a:extLst>
          </p:cNvPr>
          <p:cNvCxnSpPr>
            <a:cxnSpLocks/>
          </p:cNvCxnSpPr>
          <p:nvPr/>
        </p:nvCxnSpPr>
        <p:spPr>
          <a:xfrm>
            <a:off x="624114" y="3004457"/>
            <a:ext cx="0" cy="384478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5C05E0-19CD-4A06-B4C6-FF4BC58FD826}"/>
              </a:ext>
            </a:extLst>
          </p:cNvPr>
          <p:cNvCxnSpPr>
            <a:stCxn id="11" idx="0"/>
            <a:endCxn id="11" idx="2"/>
          </p:cNvCxnSpPr>
          <p:nvPr/>
        </p:nvCxnSpPr>
        <p:spPr>
          <a:xfrm>
            <a:off x="3048000" y="3004457"/>
            <a:ext cx="0" cy="384478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8D9C018-1DDB-4BB1-9CA4-8C3024374D10}"/>
              </a:ext>
            </a:extLst>
          </p:cNvPr>
          <p:cNvCxnSpPr>
            <a:cxnSpLocks/>
          </p:cNvCxnSpPr>
          <p:nvPr/>
        </p:nvCxnSpPr>
        <p:spPr>
          <a:xfrm>
            <a:off x="624114" y="3429000"/>
            <a:ext cx="547188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E4A989F-B2F2-4F18-B504-03889735202F}"/>
              </a:ext>
            </a:extLst>
          </p:cNvPr>
          <p:cNvCxnSpPr/>
          <p:nvPr/>
        </p:nvCxnSpPr>
        <p:spPr>
          <a:xfrm>
            <a:off x="624114" y="3933371"/>
            <a:ext cx="547188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D26E172-0028-42D5-9F5B-3FB874E2D562}"/>
              </a:ext>
            </a:extLst>
          </p:cNvPr>
          <p:cNvCxnSpPr>
            <a:cxnSpLocks/>
          </p:cNvCxnSpPr>
          <p:nvPr/>
        </p:nvCxnSpPr>
        <p:spPr>
          <a:xfrm flipV="1">
            <a:off x="624114" y="4437742"/>
            <a:ext cx="5520227" cy="181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DC4B099-3AC6-489C-BBEF-1F6DD7DD99E6}"/>
              </a:ext>
            </a:extLst>
          </p:cNvPr>
          <p:cNvCxnSpPr>
            <a:cxnSpLocks/>
            <a:endCxn id="11" idx="3"/>
          </p:cNvCxnSpPr>
          <p:nvPr/>
        </p:nvCxnSpPr>
        <p:spPr>
          <a:xfrm>
            <a:off x="624113" y="4891314"/>
            <a:ext cx="5471887" cy="3553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CD936E1-4B01-4B86-8DA2-8C94C0501209}"/>
              </a:ext>
            </a:extLst>
          </p:cNvPr>
          <p:cNvCxnSpPr>
            <a:cxnSpLocks/>
          </p:cNvCxnSpPr>
          <p:nvPr/>
        </p:nvCxnSpPr>
        <p:spPr>
          <a:xfrm>
            <a:off x="624113" y="5384800"/>
            <a:ext cx="552022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EC7751C-9BF4-4211-9B90-DD6EEFF138C7}"/>
              </a:ext>
            </a:extLst>
          </p:cNvPr>
          <p:cNvCxnSpPr/>
          <p:nvPr/>
        </p:nvCxnSpPr>
        <p:spPr>
          <a:xfrm>
            <a:off x="624113" y="5834743"/>
            <a:ext cx="547188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05B25C1-AFB0-434E-BBE3-20B86392B642}"/>
              </a:ext>
            </a:extLst>
          </p:cNvPr>
          <p:cNvCxnSpPr/>
          <p:nvPr/>
        </p:nvCxnSpPr>
        <p:spPr>
          <a:xfrm>
            <a:off x="624113" y="6400800"/>
            <a:ext cx="547188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3707A20-4A5A-4ADE-8FB2-16952148472B}"/>
              </a:ext>
            </a:extLst>
          </p:cNvPr>
          <p:cNvSpPr txBox="1"/>
          <p:nvPr/>
        </p:nvSpPr>
        <p:spPr>
          <a:xfrm rot="16200000">
            <a:off x="-1362612" y="4578665"/>
            <a:ext cx="3262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Regular Verbs</a:t>
            </a:r>
            <a:endParaRPr lang="en-US" sz="4800" dirty="0">
              <a:effectLst>
                <a:outerShdw blurRad="50800" dist="50800" dir="5400000" algn="ctr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C64958-C7D6-44CA-908E-6180BDA74396}"/>
              </a:ext>
            </a:extLst>
          </p:cNvPr>
          <p:cNvSpPr txBox="1"/>
          <p:nvPr/>
        </p:nvSpPr>
        <p:spPr>
          <a:xfrm>
            <a:off x="943429" y="2946401"/>
            <a:ext cx="1770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lt1"/>
                </a:solidFill>
              </a:rPr>
              <a:t>Present</a:t>
            </a:r>
            <a:endParaRPr lang="en-US" sz="2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BCD9DB3-0DD8-430C-B8A6-9C298E9716E7}"/>
              </a:ext>
            </a:extLst>
          </p:cNvPr>
          <p:cNvSpPr txBox="1"/>
          <p:nvPr/>
        </p:nvSpPr>
        <p:spPr>
          <a:xfrm>
            <a:off x="3323770" y="2935517"/>
            <a:ext cx="2148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lt1"/>
                </a:solidFill>
              </a:rPr>
              <a:t>Past</a:t>
            </a:r>
            <a:endParaRPr lang="en-US" sz="28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63A5FF-5A86-4C92-887B-D75BF6B66457}"/>
              </a:ext>
            </a:extLst>
          </p:cNvPr>
          <p:cNvSpPr txBox="1"/>
          <p:nvPr/>
        </p:nvSpPr>
        <p:spPr>
          <a:xfrm>
            <a:off x="687103" y="3458737"/>
            <a:ext cx="173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NewRomanPSMT"/>
              </a:rPr>
              <a:t>live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FB2973-813C-4615-AE5E-2F1A97ED2A43}"/>
              </a:ext>
            </a:extLst>
          </p:cNvPr>
          <p:cNvSpPr txBox="1"/>
          <p:nvPr/>
        </p:nvSpPr>
        <p:spPr>
          <a:xfrm>
            <a:off x="3193143" y="3429000"/>
            <a:ext cx="1944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NewRomanPSMT"/>
              </a:rPr>
              <a:t>lived</a:t>
            </a:r>
            <a:endParaRPr lang="en-US" sz="2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C5E8DD-24F0-4320-A98C-C5054ACCEB57}"/>
              </a:ext>
            </a:extLst>
          </p:cNvPr>
          <p:cNvSpPr txBox="1"/>
          <p:nvPr/>
        </p:nvSpPr>
        <p:spPr>
          <a:xfrm>
            <a:off x="706268" y="3933371"/>
            <a:ext cx="1717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</a:rPr>
              <a:t>visit </a:t>
            </a:r>
            <a:endParaRPr lang="en-US" sz="28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3606EE-CBFC-47C0-9613-6B8BDC7EAD8B}"/>
              </a:ext>
            </a:extLst>
          </p:cNvPr>
          <p:cNvSpPr txBox="1"/>
          <p:nvPr/>
        </p:nvSpPr>
        <p:spPr>
          <a:xfrm>
            <a:off x="3193142" y="3944255"/>
            <a:ext cx="1756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</a:rPr>
              <a:t>visited</a:t>
            </a:r>
            <a:endParaRPr lang="en-US" sz="2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432A9FD-BE62-4E77-9C0F-8BE6E1A10AFF}"/>
              </a:ext>
            </a:extLst>
          </p:cNvPr>
          <p:cNvSpPr txBox="1"/>
          <p:nvPr/>
        </p:nvSpPr>
        <p:spPr>
          <a:xfrm>
            <a:off x="687103" y="4455886"/>
            <a:ext cx="2085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</a:rPr>
              <a:t>decide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106AAEC-EA6A-4372-9441-8F9B32DA47AF}"/>
              </a:ext>
            </a:extLst>
          </p:cNvPr>
          <p:cNvSpPr txBox="1"/>
          <p:nvPr/>
        </p:nvSpPr>
        <p:spPr>
          <a:xfrm>
            <a:off x="3144801" y="4439909"/>
            <a:ext cx="2152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</a:rPr>
              <a:t>decided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920E2D-09AB-46BA-81CD-0056931BA3C1}"/>
              </a:ext>
            </a:extLst>
          </p:cNvPr>
          <p:cNvSpPr txBox="1"/>
          <p:nvPr/>
        </p:nvSpPr>
        <p:spPr>
          <a:xfrm>
            <a:off x="706262" y="4890609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dk1"/>
                </a:solidFill>
              </a:rPr>
              <a:t>stitch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2A22E33-ABBC-4198-BDB6-5A313EE65471}"/>
              </a:ext>
            </a:extLst>
          </p:cNvPr>
          <p:cNvSpPr txBox="1"/>
          <p:nvPr/>
        </p:nvSpPr>
        <p:spPr>
          <a:xfrm>
            <a:off x="3093862" y="4883354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dk1"/>
                </a:solidFill>
              </a:rPr>
              <a:t>stitched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C0B91C4-C212-489B-8AA2-D071B7D23137}"/>
              </a:ext>
            </a:extLst>
          </p:cNvPr>
          <p:cNvSpPr txBox="1"/>
          <p:nvPr/>
        </p:nvSpPr>
        <p:spPr>
          <a:xfrm>
            <a:off x="582890" y="5376838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B08821-7EF4-4E09-A2FF-DD6C0DE437F5}"/>
              </a:ext>
            </a:extLst>
          </p:cNvPr>
          <p:cNvSpPr txBox="1"/>
          <p:nvPr/>
        </p:nvSpPr>
        <p:spPr>
          <a:xfrm>
            <a:off x="582890" y="6349296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cherish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D38E1FE-2894-4BCF-8D27-D4AA065CB4B7}"/>
              </a:ext>
            </a:extLst>
          </p:cNvPr>
          <p:cNvSpPr txBox="1"/>
          <p:nvPr/>
        </p:nvSpPr>
        <p:spPr>
          <a:xfrm>
            <a:off x="655461" y="5870321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wrap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93A942-D2F7-47F3-AB97-2529EE4E27E6}"/>
              </a:ext>
            </a:extLst>
          </p:cNvPr>
          <p:cNvSpPr txBox="1"/>
          <p:nvPr/>
        </p:nvSpPr>
        <p:spPr>
          <a:xfrm>
            <a:off x="3209976" y="5376838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382144C-B101-411C-AFB2-CD4A71CE99FF}"/>
              </a:ext>
            </a:extLst>
          </p:cNvPr>
          <p:cNvSpPr txBox="1"/>
          <p:nvPr/>
        </p:nvSpPr>
        <p:spPr>
          <a:xfrm>
            <a:off x="3108374" y="5884835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wrapped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EBA0EF-3A4D-4428-AF84-7A7218F78206}"/>
              </a:ext>
            </a:extLst>
          </p:cNvPr>
          <p:cNvSpPr txBox="1"/>
          <p:nvPr/>
        </p:nvSpPr>
        <p:spPr>
          <a:xfrm>
            <a:off x="3093868" y="6392837"/>
            <a:ext cx="219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cherished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649402C-905F-4554-9922-6D7E932BB20E}"/>
              </a:ext>
            </a:extLst>
          </p:cNvPr>
          <p:cNvCxnSpPr>
            <a:cxnSpLocks/>
          </p:cNvCxnSpPr>
          <p:nvPr/>
        </p:nvCxnSpPr>
        <p:spPr>
          <a:xfrm>
            <a:off x="6720113" y="3004457"/>
            <a:ext cx="0" cy="3844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3C3EC24-0761-40B2-B899-0C224A6385C0}"/>
              </a:ext>
            </a:extLst>
          </p:cNvPr>
          <p:cNvCxnSpPr>
            <a:stCxn id="12" idx="0"/>
            <a:endCxn id="12" idx="2"/>
          </p:cNvCxnSpPr>
          <p:nvPr/>
        </p:nvCxnSpPr>
        <p:spPr>
          <a:xfrm>
            <a:off x="9144000" y="3004457"/>
            <a:ext cx="0" cy="3844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218B616-D05E-44AD-90E6-E258519DFD23}"/>
              </a:ext>
            </a:extLst>
          </p:cNvPr>
          <p:cNvCxnSpPr/>
          <p:nvPr/>
        </p:nvCxnSpPr>
        <p:spPr>
          <a:xfrm>
            <a:off x="6720113" y="3368023"/>
            <a:ext cx="54718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797A085-7CD0-42D0-8087-2D1AB4B19A07}"/>
              </a:ext>
            </a:extLst>
          </p:cNvPr>
          <p:cNvCxnSpPr>
            <a:cxnSpLocks/>
          </p:cNvCxnSpPr>
          <p:nvPr/>
        </p:nvCxnSpPr>
        <p:spPr>
          <a:xfrm>
            <a:off x="6720113" y="3754290"/>
            <a:ext cx="54718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931C587-688A-41BE-9A5E-7C289512E623}"/>
              </a:ext>
            </a:extLst>
          </p:cNvPr>
          <p:cNvCxnSpPr>
            <a:cxnSpLocks/>
          </p:cNvCxnSpPr>
          <p:nvPr/>
        </p:nvCxnSpPr>
        <p:spPr>
          <a:xfrm>
            <a:off x="6705602" y="4148160"/>
            <a:ext cx="54863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0208D74-40B6-4659-A504-25E4077D6D87}"/>
              </a:ext>
            </a:extLst>
          </p:cNvPr>
          <p:cNvCxnSpPr>
            <a:cxnSpLocks/>
          </p:cNvCxnSpPr>
          <p:nvPr/>
        </p:nvCxnSpPr>
        <p:spPr>
          <a:xfrm>
            <a:off x="6698346" y="4576332"/>
            <a:ext cx="54936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D8006BD1-657D-452D-A0BC-FB64E4921C75}"/>
              </a:ext>
            </a:extLst>
          </p:cNvPr>
          <p:cNvCxnSpPr>
            <a:cxnSpLocks/>
          </p:cNvCxnSpPr>
          <p:nvPr/>
        </p:nvCxnSpPr>
        <p:spPr>
          <a:xfrm>
            <a:off x="6712859" y="5040790"/>
            <a:ext cx="54791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A17EDEB-D8B7-44B2-8CAB-086D8D435B3C}"/>
              </a:ext>
            </a:extLst>
          </p:cNvPr>
          <p:cNvCxnSpPr>
            <a:cxnSpLocks/>
          </p:cNvCxnSpPr>
          <p:nvPr/>
        </p:nvCxnSpPr>
        <p:spPr>
          <a:xfrm>
            <a:off x="6720113" y="5563301"/>
            <a:ext cx="54718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2C775E2-DB85-4298-90FA-B511C4808105}"/>
              </a:ext>
            </a:extLst>
          </p:cNvPr>
          <p:cNvSpPr txBox="1"/>
          <p:nvPr/>
        </p:nvSpPr>
        <p:spPr>
          <a:xfrm rot="16200000">
            <a:off x="4955940" y="4626690"/>
            <a:ext cx="2918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Irregular Verbs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57A8AF0-D02C-4F8D-8AA4-BFC2BBC3DB27}"/>
              </a:ext>
            </a:extLst>
          </p:cNvPr>
          <p:cNvSpPr txBox="1"/>
          <p:nvPr/>
        </p:nvSpPr>
        <p:spPr>
          <a:xfrm>
            <a:off x="6901541" y="2910733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BAF2653-F7D2-41FA-84D9-C2BF999824F3}"/>
              </a:ext>
            </a:extLst>
          </p:cNvPr>
          <p:cNvSpPr txBox="1"/>
          <p:nvPr/>
        </p:nvSpPr>
        <p:spPr>
          <a:xfrm>
            <a:off x="6720111" y="3280851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88A1003-AC0B-4508-A3EB-2750B3831FD7}"/>
              </a:ext>
            </a:extLst>
          </p:cNvPr>
          <p:cNvSpPr txBox="1"/>
          <p:nvPr/>
        </p:nvSpPr>
        <p:spPr>
          <a:xfrm>
            <a:off x="6778166" y="3658214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8AC1EE7-02CC-4A6C-9637-62C597749CBA}"/>
              </a:ext>
            </a:extLst>
          </p:cNvPr>
          <p:cNvSpPr txBox="1"/>
          <p:nvPr/>
        </p:nvSpPr>
        <p:spPr>
          <a:xfrm>
            <a:off x="6763661" y="4064615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AFD6005-EE94-482B-B927-9A3786AD0001}"/>
              </a:ext>
            </a:extLst>
          </p:cNvPr>
          <p:cNvSpPr txBox="1"/>
          <p:nvPr/>
        </p:nvSpPr>
        <p:spPr>
          <a:xfrm>
            <a:off x="6749138" y="5008043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feel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E7D7045-E7FC-4A47-9ED3-5CF8145738E9}"/>
              </a:ext>
            </a:extLst>
          </p:cNvPr>
          <p:cNvSpPr txBox="1"/>
          <p:nvPr/>
        </p:nvSpPr>
        <p:spPr>
          <a:xfrm>
            <a:off x="6807198" y="5748279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4F506F2-EDA6-4BA1-86E6-01C611B85798}"/>
              </a:ext>
            </a:extLst>
          </p:cNvPr>
          <p:cNvSpPr txBox="1"/>
          <p:nvPr/>
        </p:nvSpPr>
        <p:spPr>
          <a:xfrm>
            <a:off x="6763654" y="4514568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B1D6F2D-D292-424D-94E8-754F09B9CBCF}"/>
              </a:ext>
            </a:extLst>
          </p:cNvPr>
          <p:cNvSpPr txBox="1"/>
          <p:nvPr/>
        </p:nvSpPr>
        <p:spPr>
          <a:xfrm>
            <a:off x="9129483" y="2917988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499C504-E3E6-44C5-8961-97D364D3A0B5}"/>
              </a:ext>
            </a:extLst>
          </p:cNvPr>
          <p:cNvSpPr txBox="1"/>
          <p:nvPr/>
        </p:nvSpPr>
        <p:spPr>
          <a:xfrm>
            <a:off x="9114966" y="3280848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172A1D-3A15-4189-9CE5-6C5D8EADD27E}"/>
              </a:ext>
            </a:extLst>
          </p:cNvPr>
          <p:cNvSpPr txBox="1"/>
          <p:nvPr/>
        </p:nvSpPr>
        <p:spPr>
          <a:xfrm>
            <a:off x="9143996" y="3672731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B94E98D-E6EB-49DA-8DC8-A6DAAA8C3B8D}"/>
              </a:ext>
            </a:extLst>
          </p:cNvPr>
          <p:cNvSpPr txBox="1"/>
          <p:nvPr/>
        </p:nvSpPr>
        <p:spPr>
          <a:xfrm>
            <a:off x="9173027" y="4079130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took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7D7F85D-27FE-43F9-95D1-C5CA6AD315D5}"/>
              </a:ext>
            </a:extLst>
          </p:cNvPr>
          <p:cNvSpPr txBox="1"/>
          <p:nvPr/>
        </p:nvSpPr>
        <p:spPr>
          <a:xfrm>
            <a:off x="9173027" y="4485533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told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EC5E3B7-77F2-4715-AC37-1F7174FD9F22}"/>
              </a:ext>
            </a:extLst>
          </p:cNvPr>
          <p:cNvSpPr txBox="1"/>
          <p:nvPr/>
        </p:nvSpPr>
        <p:spPr>
          <a:xfrm>
            <a:off x="9173027" y="5008045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09DF11A-5D56-47EB-B3A5-88153721EDDD}"/>
              </a:ext>
            </a:extLst>
          </p:cNvPr>
          <p:cNvSpPr txBox="1"/>
          <p:nvPr/>
        </p:nvSpPr>
        <p:spPr>
          <a:xfrm>
            <a:off x="9173029" y="5530560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FFF6E2D5-AE69-4599-92F8-4200E7ACEF8A}"/>
              </a:ext>
            </a:extLst>
          </p:cNvPr>
          <p:cNvCxnSpPr>
            <a:cxnSpLocks/>
          </p:cNvCxnSpPr>
          <p:nvPr/>
        </p:nvCxnSpPr>
        <p:spPr>
          <a:xfrm>
            <a:off x="6727370" y="6310786"/>
            <a:ext cx="54718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C5B10679-6883-46CB-8913-27148A55E055}"/>
              </a:ext>
            </a:extLst>
          </p:cNvPr>
          <p:cNvSpPr txBox="1"/>
          <p:nvPr/>
        </p:nvSpPr>
        <p:spPr>
          <a:xfrm>
            <a:off x="6727369" y="6292565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Is/am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4A7BE7A-3BA7-41D5-ACEF-EDE0D60F192E}"/>
              </a:ext>
            </a:extLst>
          </p:cNvPr>
          <p:cNvSpPr txBox="1"/>
          <p:nvPr/>
        </p:nvSpPr>
        <p:spPr>
          <a:xfrm>
            <a:off x="9107712" y="6307080"/>
            <a:ext cx="2195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</a:p>
        </p:txBody>
      </p:sp>
    </p:spTree>
    <p:extLst>
      <p:ext uri="{BB962C8B-B14F-4D97-AF65-F5344CB8AC3E}">
        <p14:creationId xmlns:p14="http://schemas.microsoft.com/office/powerpoint/2010/main" val="33134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3" fill="hold">
                      <p:stCondLst>
                        <p:cond delay="indefinite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0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6" grpId="0"/>
      <p:bldP spid="1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4D1E84-FAF8-45DF-BB0D-7EEF85A54C19}"/>
              </a:ext>
            </a:extLst>
          </p:cNvPr>
          <p:cNvSpPr/>
          <p:nvPr/>
        </p:nvSpPr>
        <p:spPr>
          <a:xfrm>
            <a:off x="0" y="2386039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Adiba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 in New York. She ________her grandmother once a year. Last year, her grandmother ___________a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Nakshi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Kantha for her. She_________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colourful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pieces of old sarees to make it. It ___________ many days to stitch beautiful patterns of flowers and birds. Her grandmother ________ her the quilt on her birthday.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Adiba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very happy because the quilt was cozy and warm and it _________ a story through its designs.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43F7479-5416-4912-9277-A3DCA870D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561651"/>
              </p:ext>
            </p:extLst>
          </p:nvPr>
        </p:nvGraphicFramePr>
        <p:xfrm>
          <a:off x="0" y="1549541"/>
          <a:ext cx="1219199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3858919057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93406362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04485043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56156049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36166799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676719903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010829308"/>
                    </a:ext>
                  </a:extLst>
                </a:gridCol>
              </a:tblGrid>
              <a:tr h="277706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use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take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live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give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tell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NewRomanPSMT"/>
                        </a:rPr>
                        <a:t>make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TimesNewRomanPSMT"/>
                        </a:rPr>
                        <a:t>visit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71970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8DFD5DE-BD89-4CF4-A5E4-AE11601DAB6F}"/>
              </a:ext>
            </a:extLst>
          </p:cNvPr>
          <p:cNvSpPr txBox="1"/>
          <p:nvPr/>
        </p:nvSpPr>
        <p:spPr>
          <a:xfrm>
            <a:off x="1277257" y="2409371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F83102-AB24-4C20-8C86-8AC2113C5612}"/>
              </a:ext>
            </a:extLst>
          </p:cNvPr>
          <p:cNvSpPr txBox="1"/>
          <p:nvPr/>
        </p:nvSpPr>
        <p:spPr>
          <a:xfrm>
            <a:off x="7148285" y="2416629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C515A2-6A75-4BF7-8FE6-C8AC636D131A}"/>
              </a:ext>
            </a:extLst>
          </p:cNvPr>
          <p:cNvSpPr txBox="1"/>
          <p:nvPr/>
        </p:nvSpPr>
        <p:spPr>
          <a:xfrm>
            <a:off x="8236862" y="2881083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39187E-4C78-4838-8E55-2D9B97765951}"/>
              </a:ext>
            </a:extLst>
          </p:cNvPr>
          <p:cNvSpPr txBox="1"/>
          <p:nvPr/>
        </p:nvSpPr>
        <p:spPr>
          <a:xfrm>
            <a:off x="4216400" y="3476169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F2CBC5-6BA4-4CE7-8B52-4A331907FB21}"/>
              </a:ext>
            </a:extLst>
          </p:cNvPr>
          <p:cNvSpPr txBox="1"/>
          <p:nvPr/>
        </p:nvSpPr>
        <p:spPr>
          <a:xfrm>
            <a:off x="2402115" y="3926113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3596BD-25C4-4846-A64B-4CB91B50E735}"/>
              </a:ext>
            </a:extLst>
          </p:cNvPr>
          <p:cNvSpPr txBox="1"/>
          <p:nvPr/>
        </p:nvSpPr>
        <p:spPr>
          <a:xfrm>
            <a:off x="7409546" y="4535714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gave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9952C5-4BF3-437B-8794-37B78A2A7FA6}"/>
              </a:ext>
            </a:extLst>
          </p:cNvPr>
          <p:cNvSpPr txBox="1"/>
          <p:nvPr/>
        </p:nvSpPr>
        <p:spPr>
          <a:xfrm>
            <a:off x="3606799" y="5580741"/>
            <a:ext cx="214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764D18-035C-483A-80F4-6864888AC060}"/>
              </a:ext>
            </a:extLst>
          </p:cNvPr>
          <p:cNvSpPr/>
          <p:nvPr/>
        </p:nvSpPr>
        <p:spPr>
          <a:xfrm>
            <a:off x="-29030" y="28808"/>
            <a:ext cx="12221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4.1 Now, fill in the blanks using correct form of the verbs (present simple/past simple) given below.</a:t>
            </a:r>
          </a:p>
        </p:txBody>
      </p:sp>
    </p:spTree>
    <p:extLst>
      <p:ext uri="{BB962C8B-B14F-4D97-AF65-F5344CB8AC3E}">
        <p14:creationId xmlns:p14="http://schemas.microsoft.com/office/powerpoint/2010/main" val="19741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FF5107-3E6B-4BF9-877E-C8EDA3E33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FAC60-3947-46ED-950D-76BC09E8E165}"/>
              </a:ext>
            </a:extLst>
          </p:cNvPr>
          <p:cNvSpPr txBox="1"/>
          <p:nvPr/>
        </p:nvSpPr>
        <p:spPr>
          <a:xfrm>
            <a:off x="351692" y="98474"/>
            <a:ext cx="11676185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9198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471B0A-A91B-4DB6-A8C6-454FF5A44D20}"/>
              </a:ext>
            </a:extLst>
          </p:cNvPr>
          <p:cNvSpPr txBox="1"/>
          <p:nvPr/>
        </p:nvSpPr>
        <p:spPr>
          <a:xfrm>
            <a:off x="1983545" y="436098"/>
            <a:ext cx="8257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TEACHER’S  INFORMATION: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3D2C0D-C29C-4C12-B0F9-EE5B86F07BD6}"/>
              </a:ext>
            </a:extLst>
          </p:cNvPr>
          <p:cNvSpPr/>
          <p:nvPr/>
        </p:nvSpPr>
        <p:spPr>
          <a:xfrm>
            <a:off x="0" y="1519311"/>
            <a:ext cx="12192000" cy="51628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BA89FD-3DD5-446A-8D6B-BED210F6DD3D}"/>
              </a:ext>
            </a:extLst>
          </p:cNvPr>
          <p:cNvGrpSpPr/>
          <p:nvPr/>
        </p:nvGrpSpPr>
        <p:grpSpPr>
          <a:xfrm>
            <a:off x="1275967" y="1645920"/>
            <a:ext cx="10115931" cy="4959434"/>
            <a:chOff x="625105" y="1000582"/>
            <a:chExt cx="10972800" cy="5235295"/>
          </a:xfrm>
        </p:grpSpPr>
        <p:pic>
          <p:nvPicPr>
            <p:cNvPr id="7" name="Picture 2" descr="vintage golden frames - 23211255">
              <a:extLst>
                <a:ext uri="{FF2B5EF4-FFF2-40B4-BE49-F238E27FC236}">
                  <a16:creationId xmlns:a16="http://schemas.microsoft.com/office/drawing/2014/main" id="{10388EDD-C38A-4D59-A9E3-79FD35375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05" y="1000582"/>
              <a:ext cx="10972800" cy="5235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63D7AE-5B2B-4E5B-99F9-DC89C1EEB319}"/>
                </a:ext>
              </a:extLst>
            </p:cNvPr>
            <p:cNvSpPr/>
            <p:nvPr/>
          </p:nvSpPr>
          <p:spPr>
            <a:xfrm>
              <a:off x="7046512" y="2206262"/>
              <a:ext cx="3838457" cy="3865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Nittananda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Shaha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ASSISTANT TEACHER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SABOIL GOVT. PRIMARY 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SCHOOL</a:t>
              </a:r>
            </a:p>
            <a:p>
              <a:pPr algn="ctr"/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MOHADEBPUR, NAOGAON</a:t>
              </a:r>
            </a:p>
            <a:p>
              <a:pPr algn="ctr"/>
              <a:endPara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39B3FCD-58BF-43CE-970D-C1319BE17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027" y="2082019"/>
            <a:ext cx="3538711" cy="4116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19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37C766-8D24-4D94-A189-1AE9E2D4B656}"/>
              </a:ext>
            </a:extLst>
          </p:cNvPr>
          <p:cNvSpPr/>
          <p:nvPr/>
        </p:nvSpPr>
        <p:spPr>
          <a:xfrm>
            <a:off x="182881" y="182880"/>
            <a:ext cx="11718388" cy="6471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:5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:18                                    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: </a:t>
            </a:r>
            <a:r>
              <a:rPr lang="en-US" sz="60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Nakshi</a:t>
            </a:r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Kantha </a:t>
            </a:r>
          </a:p>
          <a:p>
            <a:r>
              <a:rPr lang="en-US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: 97-99 ( Activity : 1.1,1.2, 2.1, 3.1,4.1)</a:t>
            </a:r>
          </a:p>
        </p:txBody>
      </p:sp>
    </p:spTree>
    <p:extLst>
      <p:ext uri="{BB962C8B-B14F-4D97-AF65-F5344CB8AC3E}">
        <p14:creationId xmlns:p14="http://schemas.microsoft.com/office/powerpoint/2010/main" val="322330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5F8711E-3BE6-4968-ABDB-8423E1211509}"/>
              </a:ext>
            </a:extLst>
          </p:cNvPr>
          <p:cNvSpPr txBox="1"/>
          <p:nvPr/>
        </p:nvSpPr>
        <p:spPr>
          <a:xfrm>
            <a:off x="98473" y="2616582"/>
            <a:ext cx="10283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Have you seen these things before?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2FC2F5-BC32-421C-A567-9A11E65B1ED8}"/>
              </a:ext>
            </a:extLst>
          </p:cNvPr>
          <p:cNvSpPr txBox="1"/>
          <p:nvPr/>
        </p:nvSpPr>
        <p:spPr>
          <a:xfrm>
            <a:off x="0" y="3429000"/>
            <a:ext cx="10410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b)Do you know about these?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B885C-7F84-472C-AFF2-5F6845BA7A2B}"/>
              </a:ext>
            </a:extLst>
          </p:cNvPr>
          <p:cNvSpPr txBox="1"/>
          <p:nvPr/>
        </p:nvSpPr>
        <p:spPr>
          <a:xfrm>
            <a:off x="98473" y="4248443"/>
            <a:ext cx="9373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Why do people use these things?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45EC0C-1AD0-4F90-A9BD-5687A9430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38"/>
            <a:ext cx="2293952" cy="2747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15CABA-176B-4293-A73D-AEBBA6B93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952" y="-37537"/>
            <a:ext cx="3684817" cy="27772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C3D040-7CD6-484D-922A-976C41931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770" y="-37537"/>
            <a:ext cx="3684817" cy="28129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18A6D4-27CC-45E7-8864-B8D9173A2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587" y="28138"/>
            <a:ext cx="2537569" cy="271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640716-E17B-4288-8E87-FA82655DF9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750CDC5-0DD1-4A68-A3A0-B5572BA418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Announcement of the Lesson</a:t>
            </a:r>
          </a:p>
          <a:p>
            <a:pPr algn="ctr"/>
            <a:r>
              <a:rPr lang="en-US" sz="4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Nakshi</a:t>
            </a:r>
            <a:r>
              <a:rPr lang="en-US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Kantha </a:t>
            </a:r>
          </a:p>
          <a:p>
            <a:pPr algn="ctr"/>
            <a:r>
              <a:rPr lang="en-US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out in your </a:t>
            </a:r>
            <a:r>
              <a:rPr lang="en-US" sz="4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khata</a:t>
            </a:r>
            <a:endParaRPr lang="en-US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7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C3A45F-4E3E-4436-A7F8-A155FC93527A}"/>
              </a:ext>
            </a:extLst>
          </p:cNvPr>
          <p:cNvSpPr/>
          <p:nvPr/>
        </p:nvSpPr>
        <p:spPr>
          <a:xfrm>
            <a:off x="0" y="10935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1.1 Look up the words of column A in the dictionary. Then , match the words with their meanings in column B.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EEAAC2-9A91-4BA5-8BC5-53E061CE1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065450"/>
              </p:ext>
            </p:extLst>
          </p:nvPr>
        </p:nvGraphicFramePr>
        <p:xfrm>
          <a:off x="0" y="1334374"/>
          <a:ext cx="12192000" cy="306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9138">
                  <a:extLst>
                    <a:ext uri="{9D8B030D-6E8A-4147-A177-3AD203B41FA5}">
                      <a16:colId xmlns:a16="http://schemas.microsoft.com/office/drawing/2014/main" val="1681599229"/>
                    </a:ext>
                  </a:extLst>
                </a:gridCol>
                <a:gridCol w="10292862">
                  <a:extLst>
                    <a:ext uri="{9D8B030D-6E8A-4147-A177-3AD203B41FA5}">
                      <a16:colId xmlns:a16="http://schemas.microsoft.com/office/drawing/2014/main" val="3359033405"/>
                    </a:ext>
                  </a:extLst>
                </a:gridCol>
              </a:tblGrid>
              <a:tr h="526529">
                <a:tc>
                  <a:txBody>
                    <a:bodyPr/>
                    <a:lstStyle/>
                    <a:p>
                      <a:r>
                        <a:rPr lang="en-US" sz="3200" dirty="0"/>
                        <a:t>Column 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Column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419686"/>
                  </a:ext>
                </a:extLst>
              </a:tr>
              <a:tr h="521966"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a) stitch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 </a:t>
                      </a:r>
                      <a:r>
                        <a:rPr lang="en-US" sz="2400" b="0" i="0" u="none" strike="noStrike" baseline="0" dirty="0" err="1">
                          <a:latin typeface="TimesNewRomanPSMT"/>
                        </a:rPr>
                        <a:t>i</a:t>
                      </a:r>
                      <a:r>
                        <a:rPr lang="en-US" sz="2400" b="0" i="0" u="none" strike="noStrike" baseline="0" dirty="0">
                          <a:latin typeface="TimesNewRomanPSMT"/>
                        </a:rPr>
                        <a:t>) a way of doing something that has existed for a long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097025"/>
                  </a:ext>
                </a:extLst>
              </a:tr>
              <a:tr h="317863"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b) quilt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 ii) to sew pieces of cloth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964586"/>
                  </a:ext>
                </a:extLst>
              </a:tr>
              <a:tr h="591970"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c) wrap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iii) a warm blanket made by sewing pieces of clothes together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973968"/>
                  </a:ext>
                </a:extLst>
              </a:tr>
              <a:tr h="401513"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d) pattern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 iv) to put cloth over something to cover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374815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e) tradition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 i="0" u="none" strike="noStrike" baseline="0" dirty="0">
                          <a:latin typeface="TimesNewRomanPSMT"/>
                        </a:rPr>
                        <a:t>v) a design that repeats shapes, </a:t>
                      </a:r>
                      <a:r>
                        <a:rPr lang="en-US" sz="2400" b="0" i="0" u="none" strike="noStrike" baseline="0" dirty="0" err="1">
                          <a:latin typeface="TimesNewRomanPSMT"/>
                        </a:rPr>
                        <a:t>colours</a:t>
                      </a:r>
                      <a:r>
                        <a:rPr lang="en-US" sz="2400" b="0" i="0" u="none" strike="noStrike" baseline="0" dirty="0">
                          <a:latin typeface="TimesNewRomanPSMT"/>
                        </a:rPr>
                        <a:t>,  lines </a:t>
                      </a:r>
                      <a:r>
                        <a:rPr lang="en-US" sz="2400" b="0" i="0" u="none" strike="noStrike" baseline="0" dirty="0" err="1">
                          <a:latin typeface="TimesNewRomanPSMT"/>
                        </a:rPr>
                        <a:t>etc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65082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D07170F-A3C0-43A4-8096-FB4F8872ED91}"/>
              </a:ext>
            </a:extLst>
          </p:cNvPr>
          <p:cNvSpPr/>
          <p:nvPr/>
        </p:nvSpPr>
        <p:spPr>
          <a:xfrm>
            <a:off x="33998" y="4468226"/>
            <a:ext cx="1425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a) stitch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D99388-E710-4A3B-9981-6BDBF4777187}"/>
              </a:ext>
            </a:extLst>
          </p:cNvPr>
          <p:cNvSpPr/>
          <p:nvPr/>
        </p:nvSpPr>
        <p:spPr>
          <a:xfrm>
            <a:off x="14308" y="4904325"/>
            <a:ext cx="1308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b) quilt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944B4F-B296-42E0-A99B-99A09E4B088D}"/>
              </a:ext>
            </a:extLst>
          </p:cNvPr>
          <p:cNvSpPr/>
          <p:nvPr/>
        </p:nvSpPr>
        <p:spPr>
          <a:xfrm>
            <a:off x="3055" y="5354484"/>
            <a:ext cx="1344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c) wrap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F93045-36D8-417D-BC94-8DA0F6E90B41}"/>
              </a:ext>
            </a:extLst>
          </p:cNvPr>
          <p:cNvSpPr/>
          <p:nvPr/>
        </p:nvSpPr>
        <p:spPr>
          <a:xfrm>
            <a:off x="-7864" y="5846845"/>
            <a:ext cx="1727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d) pattern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A4E73-7334-4AC6-92BA-D29C76759A85}"/>
              </a:ext>
            </a:extLst>
          </p:cNvPr>
          <p:cNvSpPr/>
          <p:nvPr/>
        </p:nvSpPr>
        <p:spPr>
          <a:xfrm>
            <a:off x="8002" y="6325156"/>
            <a:ext cx="1895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e) tradition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0AC084-FFAE-46B0-B3B8-09AF9A66BEB9}"/>
              </a:ext>
            </a:extLst>
          </p:cNvPr>
          <p:cNvSpPr/>
          <p:nvPr/>
        </p:nvSpPr>
        <p:spPr>
          <a:xfrm>
            <a:off x="1945865" y="4468224"/>
            <a:ext cx="3700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NewRomanPSMT"/>
              </a:rPr>
              <a:t>ii) to sew pieces of cloth</a:t>
            </a:r>
            <a:endParaRPr lang="en-US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D1592C-4213-4ED7-9FB0-5EEB1B08B41B}"/>
              </a:ext>
            </a:extLst>
          </p:cNvPr>
          <p:cNvSpPr/>
          <p:nvPr/>
        </p:nvSpPr>
        <p:spPr>
          <a:xfrm>
            <a:off x="1971403" y="4890254"/>
            <a:ext cx="91609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iii) a warm blanket made by sewing pieces of clothes together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87B14D-A3D3-40A2-B9D3-29D8D4189BD2}"/>
              </a:ext>
            </a:extLst>
          </p:cNvPr>
          <p:cNvSpPr/>
          <p:nvPr/>
        </p:nvSpPr>
        <p:spPr>
          <a:xfrm>
            <a:off x="1934067" y="5354490"/>
            <a:ext cx="6225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iv) to put cloth over something to cover 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66BD55-CB03-48F4-A4F8-D4A4D8EDDA31}"/>
              </a:ext>
            </a:extLst>
          </p:cNvPr>
          <p:cNvSpPr/>
          <p:nvPr/>
        </p:nvSpPr>
        <p:spPr>
          <a:xfrm>
            <a:off x="1960785" y="5860923"/>
            <a:ext cx="7366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v) a design that repeats shapes, </a:t>
            </a:r>
            <a:r>
              <a:rPr lang="en-US" sz="2800" dirty="0" err="1"/>
              <a:t>colours</a:t>
            </a:r>
            <a:r>
              <a:rPr lang="en-US" sz="2800" dirty="0"/>
              <a:t>,  lines </a:t>
            </a:r>
            <a:r>
              <a:rPr lang="en-US" sz="2800" dirty="0" err="1"/>
              <a:t>etc</a:t>
            </a:r>
            <a:endParaRPr lang="en-US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FF5908-E9F7-4A1A-8DA2-B47AA77B607E}"/>
              </a:ext>
            </a:extLst>
          </p:cNvPr>
          <p:cNvSpPr/>
          <p:nvPr/>
        </p:nvSpPr>
        <p:spPr>
          <a:xfrm>
            <a:off x="1943899" y="6311089"/>
            <a:ext cx="8821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i</a:t>
            </a:r>
            <a:r>
              <a:rPr lang="en-US" sz="2800" dirty="0">
                <a:latin typeface="TimesNewRomanPSMT"/>
              </a:rPr>
              <a:t>) a way of doing something that has existed for a long time</a:t>
            </a:r>
          </a:p>
        </p:txBody>
      </p:sp>
    </p:spTree>
    <p:extLst>
      <p:ext uri="{BB962C8B-B14F-4D97-AF65-F5344CB8AC3E}">
        <p14:creationId xmlns:p14="http://schemas.microsoft.com/office/powerpoint/2010/main" val="372770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AFB47269-E900-49FF-92F8-7700D8B10F75}"/>
              </a:ext>
            </a:extLst>
          </p:cNvPr>
          <p:cNvSpPr/>
          <p:nvPr/>
        </p:nvSpPr>
        <p:spPr>
          <a:xfrm>
            <a:off x="998806" y="-14071"/>
            <a:ext cx="9917723" cy="2067954"/>
          </a:xfrm>
          <a:prstGeom prst="left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F04A9-F010-46E1-AD01-661A125749B5}"/>
              </a:ext>
            </a:extLst>
          </p:cNvPr>
          <p:cNvSpPr txBox="1"/>
          <p:nvPr/>
        </p:nvSpPr>
        <p:spPr>
          <a:xfrm>
            <a:off x="3770142" y="508111"/>
            <a:ext cx="49940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/>
              <a:t>Vocabulery</a:t>
            </a:r>
            <a:endParaRPr lang="en-US" sz="66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0BAAC3-0944-421A-978B-24AF926E4198}"/>
              </a:ext>
            </a:extLst>
          </p:cNvPr>
          <p:cNvSpPr/>
          <p:nvPr/>
        </p:nvSpPr>
        <p:spPr>
          <a:xfrm>
            <a:off x="0" y="1983545"/>
            <a:ext cx="12192000" cy="484632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8A833-1BCD-41AD-9AED-D60ED66CFFF4}"/>
              </a:ext>
            </a:extLst>
          </p:cNvPr>
          <p:cNvSpPr txBox="1"/>
          <p:nvPr/>
        </p:nvSpPr>
        <p:spPr>
          <a:xfrm>
            <a:off x="126612" y="1983545"/>
            <a:ext cx="1617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FF3F6-55AC-45D6-B304-D7C790A7A702}"/>
              </a:ext>
            </a:extLst>
          </p:cNvPr>
          <p:cNvSpPr txBox="1"/>
          <p:nvPr/>
        </p:nvSpPr>
        <p:spPr>
          <a:xfrm>
            <a:off x="5205045" y="1983545"/>
            <a:ext cx="2686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Meening</a:t>
            </a:r>
            <a:endParaRPr lang="en-US" sz="4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48086-E32E-4735-9CD4-BE0A781069E9}"/>
              </a:ext>
            </a:extLst>
          </p:cNvPr>
          <p:cNvSpPr txBox="1"/>
          <p:nvPr/>
        </p:nvSpPr>
        <p:spPr>
          <a:xfrm>
            <a:off x="-1" y="2574388"/>
            <a:ext cx="150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fond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42CA1-CF87-479D-A7FF-B2E64B5DB42A}"/>
              </a:ext>
            </a:extLst>
          </p:cNvPr>
          <p:cNvSpPr txBox="1"/>
          <p:nvPr/>
        </p:nvSpPr>
        <p:spPr>
          <a:xfrm>
            <a:off x="2792441" y="2541787"/>
            <a:ext cx="728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Having affection or love for someone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73240F-3653-4478-997B-4094EFD60A2D}"/>
              </a:ext>
            </a:extLst>
          </p:cNvPr>
          <p:cNvSpPr txBox="1"/>
          <p:nvPr/>
        </p:nvSpPr>
        <p:spPr>
          <a:xfrm>
            <a:off x="0" y="3007133"/>
            <a:ext cx="1955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Decided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43A91-1643-4EA6-9378-67D92366D00E}"/>
              </a:ext>
            </a:extLst>
          </p:cNvPr>
          <p:cNvSpPr txBox="1"/>
          <p:nvPr/>
        </p:nvSpPr>
        <p:spPr>
          <a:xfrm>
            <a:off x="2897946" y="2942826"/>
            <a:ext cx="6189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Determined; clear and definite.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BB5DFE-8799-408C-B2AC-89DED2948940}"/>
              </a:ext>
            </a:extLst>
          </p:cNvPr>
          <p:cNvSpPr txBox="1"/>
          <p:nvPr/>
        </p:nvSpPr>
        <p:spPr>
          <a:xfrm>
            <a:off x="-42204" y="3386178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Traditional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B21936-029C-4AA0-BC5D-11812060859A}"/>
              </a:ext>
            </a:extLst>
          </p:cNvPr>
          <p:cNvSpPr txBox="1"/>
          <p:nvPr/>
        </p:nvSpPr>
        <p:spPr>
          <a:xfrm>
            <a:off x="2912013" y="3370604"/>
            <a:ext cx="8736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Passed down from generation to generation.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8D1B2C-37EB-4344-9E52-710B3589CD81}"/>
              </a:ext>
            </a:extLst>
          </p:cNvPr>
          <p:cNvSpPr txBox="1"/>
          <p:nvPr/>
        </p:nvSpPr>
        <p:spPr>
          <a:xfrm>
            <a:off x="-1" y="3879763"/>
            <a:ext cx="2086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Handmade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B0EE25-33D2-4D1D-8254-C52CA0698085}"/>
              </a:ext>
            </a:extLst>
          </p:cNvPr>
          <p:cNvSpPr txBox="1"/>
          <p:nvPr/>
        </p:nvSpPr>
        <p:spPr>
          <a:xfrm>
            <a:off x="2869808" y="3803391"/>
            <a:ext cx="9017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Made by hand rather than by machine.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AA1E2-89BB-4DD8-95F8-AA0296E28760}"/>
              </a:ext>
            </a:extLst>
          </p:cNvPr>
          <p:cNvSpPr txBox="1"/>
          <p:nvPr/>
        </p:nvSpPr>
        <p:spPr>
          <a:xfrm>
            <a:off x="0" y="4244741"/>
            <a:ext cx="1730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pattern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758753-E008-4DDD-B8ED-A1466B64984E}"/>
              </a:ext>
            </a:extLst>
          </p:cNvPr>
          <p:cNvSpPr txBox="1"/>
          <p:nvPr/>
        </p:nvSpPr>
        <p:spPr>
          <a:xfrm>
            <a:off x="2813542" y="4989582"/>
            <a:ext cx="9369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sign, mark, picture, or object that represents something else.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4D77CE-6481-4C52-AF19-AEE0A272E0CE}"/>
              </a:ext>
            </a:extLst>
          </p:cNvPr>
          <p:cNvSpPr txBox="1"/>
          <p:nvPr/>
        </p:nvSpPr>
        <p:spPr>
          <a:xfrm>
            <a:off x="-28140" y="4653921"/>
            <a:ext cx="1814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stitch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64B23A-230F-4E04-B5D4-DA6CA9647AF9}"/>
              </a:ext>
            </a:extLst>
          </p:cNvPr>
          <p:cNvSpPr txBox="1"/>
          <p:nvPr/>
        </p:nvSpPr>
        <p:spPr>
          <a:xfrm>
            <a:off x="2841675" y="5386190"/>
            <a:ext cx="847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Folded or wound around something.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884386-DBEA-4EEB-AA40-47C885434E96}"/>
              </a:ext>
            </a:extLst>
          </p:cNvPr>
          <p:cNvSpPr txBox="1"/>
          <p:nvPr/>
        </p:nvSpPr>
        <p:spPr>
          <a:xfrm>
            <a:off x="-14069" y="5003045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symbol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853701-954F-468B-8058-E992752C46D5}"/>
              </a:ext>
            </a:extLst>
          </p:cNvPr>
          <p:cNvSpPr txBox="1"/>
          <p:nvPr/>
        </p:nvSpPr>
        <p:spPr>
          <a:xfrm>
            <a:off x="2799468" y="5838317"/>
            <a:ext cx="10297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country where a person was born or belongs.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A0F82F-2580-4DD5-9175-CD0465078923}"/>
              </a:ext>
            </a:extLst>
          </p:cNvPr>
          <p:cNvSpPr txBox="1"/>
          <p:nvPr/>
        </p:nvSpPr>
        <p:spPr>
          <a:xfrm>
            <a:off x="-58616" y="5436798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wrapped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90A755-8721-4D1C-AB08-CB7D9C63BBC8}"/>
              </a:ext>
            </a:extLst>
          </p:cNvPr>
          <p:cNvSpPr txBox="1"/>
          <p:nvPr/>
        </p:nvSpPr>
        <p:spPr>
          <a:xfrm>
            <a:off x="-30481" y="5886964"/>
            <a:ext cx="1828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homeland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21294D-5280-4EAD-8AB8-2F9CE8DB9C1F}"/>
              </a:ext>
            </a:extLst>
          </p:cNvPr>
          <p:cNvSpPr txBox="1"/>
          <p:nvPr/>
        </p:nvSpPr>
        <p:spPr>
          <a:xfrm>
            <a:off x="2839330" y="4194941"/>
            <a:ext cx="9017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 repeated design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04353C-F272-4593-81AF-3582CC864CB2}"/>
              </a:ext>
            </a:extLst>
          </p:cNvPr>
          <p:cNvSpPr txBox="1"/>
          <p:nvPr/>
        </p:nvSpPr>
        <p:spPr>
          <a:xfrm>
            <a:off x="2822917" y="4586496"/>
            <a:ext cx="9369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To sew or join pieces of cloth with a needle and thread.</a:t>
            </a:r>
          </a:p>
        </p:txBody>
      </p:sp>
    </p:spTree>
    <p:extLst>
      <p:ext uri="{BB962C8B-B14F-4D97-AF65-F5344CB8AC3E}">
        <p14:creationId xmlns:p14="http://schemas.microsoft.com/office/powerpoint/2010/main" val="225832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" grpId="0"/>
      <p:bldP spid="9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E45A6F-CD46-4D93-83B4-0AF80656634A}"/>
              </a:ext>
            </a:extLst>
          </p:cNvPr>
          <p:cNvSpPr/>
          <p:nvPr/>
        </p:nvSpPr>
        <p:spPr>
          <a:xfrm>
            <a:off x="0" y="28134"/>
            <a:ext cx="12192000" cy="10244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ECE694-33B9-4192-9629-143A0AA23E4C}"/>
              </a:ext>
            </a:extLst>
          </p:cNvPr>
          <p:cNvSpPr/>
          <p:nvPr/>
        </p:nvSpPr>
        <p:spPr>
          <a:xfrm>
            <a:off x="4572000" y="1052562"/>
            <a:ext cx="7620000" cy="592501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/>
              <a:t>When </a:t>
            </a:r>
            <a:r>
              <a:rPr lang="en-US" sz="3600" dirty="0" err="1"/>
              <a:t>Adiba</a:t>
            </a:r>
            <a:r>
              <a:rPr lang="en-US" sz="3600" dirty="0"/>
              <a:t> was in Class five , she  </a:t>
            </a:r>
            <a:r>
              <a:rPr lang="en-US" sz="3600" dirty="0" err="1"/>
              <a:t>moveto</a:t>
            </a:r>
            <a:r>
              <a:rPr lang="en-US" sz="3600" dirty="0"/>
              <a:t> New York with her parents. Her grandmother lives in a village in Bangladesh. She is very fond of her grandmother. </a:t>
            </a:r>
            <a:r>
              <a:rPr lang="en-US" sz="3600" dirty="0" err="1"/>
              <a:t>Adiba</a:t>
            </a:r>
            <a:r>
              <a:rPr lang="en-US" sz="3600" dirty="0"/>
              <a:t> used to visit her grandmother once every year.</a:t>
            </a:r>
          </a:p>
          <a:p>
            <a:pPr algn="just"/>
            <a:r>
              <a:rPr lang="en-US" sz="3600" dirty="0"/>
              <a:t>Last year, her grandmother wanted to give her something on her birthday. So, she decided to sew a special </a:t>
            </a:r>
            <a:r>
              <a:rPr lang="en-US" sz="3600" i="1" dirty="0" err="1"/>
              <a:t>Nakshi</a:t>
            </a:r>
            <a:r>
              <a:rPr lang="en-US" sz="3600" i="1" dirty="0"/>
              <a:t> Kantha </a:t>
            </a:r>
            <a:r>
              <a:rPr lang="en-US" sz="3600" dirty="0"/>
              <a:t>for her.</a:t>
            </a:r>
            <a:endParaRPr lang="en-US" sz="5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56638-DA07-4E4A-8C21-69737BD5CCED}"/>
              </a:ext>
            </a:extLst>
          </p:cNvPr>
          <p:cNvSpPr/>
          <p:nvPr/>
        </p:nvSpPr>
        <p:spPr>
          <a:xfrm>
            <a:off x="-114779" y="36900"/>
            <a:ext cx="12306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/>
              <a:t>1.2 Read the following passage.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CA56BD-0FBC-440E-809A-64519D0E1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335" y="1052563"/>
            <a:ext cx="4643335" cy="592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6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D84410B-CD33-4D97-B00D-EDA146B4CF5E}"/>
              </a:ext>
            </a:extLst>
          </p:cNvPr>
          <p:cNvSpPr/>
          <p:nvPr/>
        </p:nvSpPr>
        <p:spPr>
          <a:xfrm>
            <a:off x="0" y="2883877"/>
            <a:ext cx="12192000" cy="42273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chemeClr val="tx1"/>
                </a:solidFill>
              </a:rPr>
              <a:t>Adiba</a:t>
            </a:r>
            <a:r>
              <a:rPr lang="en-US" sz="3600" dirty="0">
                <a:solidFill>
                  <a:schemeClr val="tx1"/>
                </a:solidFill>
              </a:rPr>
              <a:t> was filled with joy after receiving it. </a:t>
            </a:r>
            <a:r>
              <a:rPr lang="en-US" sz="3600" dirty="0" err="1">
                <a:solidFill>
                  <a:schemeClr val="tx1"/>
                </a:solidFill>
              </a:rPr>
              <a:t>Adiba</a:t>
            </a:r>
            <a:r>
              <a:rPr lang="en-US" sz="3600" dirty="0">
                <a:solidFill>
                  <a:schemeClr val="tx1"/>
                </a:solidFill>
              </a:rPr>
              <a:t> heard from her father that the stitch, </a:t>
            </a:r>
            <a:r>
              <a:rPr lang="en-US" sz="3600" dirty="0" err="1">
                <a:solidFill>
                  <a:schemeClr val="tx1"/>
                </a:solidFill>
              </a:rPr>
              <a:t>colour</a:t>
            </a:r>
            <a:r>
              <a:rPr lang="en-US" sz="3600" dirty="0">
                <a:solidFill>
                  <a:schemeClr val="tx1"/>
                </a:solidFill>
              </a:rPr>
              <a:t> and pattern of the </a:t>
            </a:r>
            <a:r>
              <a:rPr lang="en-US" sz="3600" i="1" dirty="0">
                <a:solidFill>
                  <a:schemeClr val="tx1"/>
                </a:solidFill>
              </a:rPr>
              <a:t>Kantha </a:t>
            </a:r>
            <a:r>
              <a:rPr lang="en-US" sz="3600" dirty="0">
                <a:solidFill>
                  <a:schemeClr val="tx1"/>
                </a:solidFill>
              </a:rPr>
              <a:t>had a story to tell. From that day, </a:t>
            </a:r>
            <a:r>
              <a:rPr lang="en-US" sz="3600" dirty="0" err="1">
                <a:solidFill>
                  <a:schemeClr val="tx1"/>
                </a:solidFill>
              </a:rPr>
              <a:t>Adiba</a:t>
            </a:r>
            <a:r>
              <a:rPr lang="en-US" sz="3600" dirty="0">
                <a:solidFill>
                  <a:schemeClr val="tx1"/>
                </a:solidFill>
              </a:rPr>
              <a:t> wanted to learn more about the </a:t>
            </a:r>
            <a:r>
              <a:rPr lang="en-US" sz="3600" i="1" dirty="0" err="1">
                <a:solidFill>
                  <a:schemeClr val="tx1"/>
                </a:solidFill>
              </a:rPr>
              <a:t>Nakshi</a:t>
            </a:r>
            <a:r>
              <a:rPr lang="en-US" sz="3600" i="1" dirty="0">
                <a:solidFill>
                  <a:schemeClr val="tx1"/>
                </a:solidFill>
              </a:rPr>
              <a:t> Kantha</a:t>
            </a:r>
            <a:r>
              <a:rPr lang="en-US" sz="3600" dirty="0">
                <a:solidFill>
                  <a:schemeClr val="tx1"/>
                </a:solidFill>
              </a:rPr>
              <a:t>. It was more than just a </a:t>
            </a:r>
            <a:r>
              <a:rPr lang="en-US" sz="3600" dirty="0" err="1">
                <a:solidFill>
                  <a:schemeClr val="tx1"/>
                </a:solidFill>
              </a:rPr>
              <a:t>quilt.It</a:t>
            </a:r>
            <a:r>
              <a:rPr lang="en-US" sz="3600" dirty="0">
                <a:solidFill>
                  <a:schemeClr val="tx1"/>
                </a:solidFill>
              </a:rPr>
              <a:t> was a symbol of her grandmother's love. She felt happy when she wrapped herself with the quilt. It </a:t>
            </a:r>
            <a:r>
              <a:rPr lang="en-US" sz="3600" dirty="0" err="1">
                <a:solidFill>
                  <a:schemeClr val="tx1"/>
                </a:solidFill>
              </a:rPr>
              <a:t>symbolises</a:t>
            </a:r>
            <a:r>
              <a:rPr lang="en-US" sz="3600" dirty="0">
                <a:solidFill>
                  <a:schemeClr val="tx1"/>
                </a:solidFill>
              </a:rPr>
              <a:t> the rich tradition of her homeland.      </a:t>
            </a:r>
            <a:endParaRPr lang="en-US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180CE-2710-4F8E-B599-C0EEA4F4C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269" y="98474"/>
            <a:ext cx="2195731" cy="25321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C42344-F565-47A6-80A4-7BE1A0BAD07B}"/>
              </a:ext>
            </a:extLst>
          </p:cNvPr>
          <p:cNvSpPr/>
          <p:nvPr/>
        </p:nvSpPr>
        <p:spPr>
          <a:xfrm>
            <a:off x="0" y="0"/>
            <a:ext cx="9996269" cy="2883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/>
              <a:t>It is a traditional handmade quilt. She began by gathering </a:t>
            </a:r>
            <a:r>
              <a:rPr lang="en-US" sz="3200" dirty="0" err="1"/>
              <a:t>colourful</a:t>
            </a:r>
            <a:r>
              <a:rPr lang="en-US" sz="3200" dirty="0"/>
              <a:t> pieces of old </a:t>
            </a:r>
            <a:r>
              <a:rPr lang="en-US" sz="3200" i="1" dirty="0"/>
              <a:t>sarees</a:t>
            </a:r>
            <a:r>
              <a:rPr lang="en-US" sz="3200" dirty="0"/>
              <a:t>. With great care , she stitched them together. She made a beautiful pattern of flowers and birds on it. It took many days and nights to complete the </a:t>
            </a:r>
            <a:r>
              <a:rPr lang="en-US" sz="3200" i="1" dirty="0"/>
              <a:t>Kantha. </a:t>
            </a:r>
            <a:r>
              <a:rPr lang="en-US" sz="3200" dirty="0"/>
              <a:t>Before </a:t>
            </a:r>
            <a:r>
              <a:rPr lang="en-US" sz="3200" dirty="0" err="1"/>
              <a:t>Adiba’s</a:t>
            </a:r>
            <a:r>
              <a:rPr lang="en-US" sz="3200" dirty="0"/>
              <a:t> birthday, her grandmother sent her the </a:t>
            </a:r>
            <a:r>
              <a:rPr lang="en-US" sz="3200" i="1" dirty="0" err="1"/>
              <a:t>Nakshi</a:t>
            </a:r>
            <a:r>
              <a:rPr lang="en-US" sz="3200" i="1" dirty="0"/>
              <a:t> Kantha.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0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887</Words>
  <Application>Microsoft Office PowerPoint</Application>
  <PresentationFormat>Widescreen</PresentationFormat>
  <Paragraphs>132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TimesNewRomanPS-BoldMT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Saboil GPS</dc:creator>
  <cp:lastModifiedBy>Saboil GPS</cp:lastModifiedBy>
  <cp:revision>139</cp:revision>
  <dcterms:created xsi:type="dcterms:W3CDTF">2026-06-28T05:37:50Z</dcterms:created>
  <dcterms:modified xsi:type="dcterms:W3CDTF">2026-08-03T09:03:42Z</dcterms:modified>
</cp:coreProperties>
</file>