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1"/>
  </p:notesMasterIdLst>
  <p:sldIdLst>
    <p:sldId id="256" r:id="rId2"/>
    <p:sldId id="257" r:id="rId3"/>
    <p:sldId id="332" r:id="rId4"/>
    <p:sldId id="333" r:id="rId5"/>
    <p:sldId id="260" r:id="rId6"/>
    <p:sldId id="349" r:id="rId7"/>
    <p:sldId id="278" r:id="rId8"/>
    <p:sldId id="348" r:id="rId9"/>
    <p:sldId id="335" r:id="rId10"/>
    <p:sldId id="347" r:id="rId11"/>
    <p:sldId id="316" r:id="rId12"/>
    <p:sldId id="336" r:id="rId13"/>
    <p:sldId id="317" r:id="rId14"/>
    <p:sldId id="337" r:id="rId15"/>
    <p:sldId id="318" r:id="rId16"/>
    <p:sldId id="262" r:id="rId17"/>
    <p:sldId id="263" r:id="rId18"/>
    <p:sldId id="265" r:id="rId19"/>
    <p:sldId id="269" r:id="rId20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sj2c8uuRTxv1OqW2KnA/mg==" hashData="WhFHwimzg25JY6FV+YFsG40Zu5a4V/oZuDHn9wpwqshD9964I1zUvcDVEeBXU7+3WlSvUwf+eU3q8EUiv4KfW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EBFC"/>
    <a:srgbClr val="FF99FF"/>
    <a:srgbClr val="A0F1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2800" dirty="0"/>
            <a:t>২.৩.২ অনূর্ধ্ব ছয় </a:t>
          </a:r>
          <a:r>
            <a:rPr lang="bn-BD" sz="2800" dirty="0" err="1"/>
            <a:t>অঙ্কবিশিষ্ট</a:t>
          </a:r>
          <a:r>
            <a:rPr lang="bn-BD" sz="2800" dirty="0"/>
            <a:t> একটি সংখ্যা থেকে সর্বোচ্চ ছয় </a:t>
          </a:r>
          <a:r>
            <a:rPr lang="bn-BD" sz="2800" dirty="0" err="1"/>
            <a:t>অঙ্কবিশিষ্ট</a:t>
          </a:r>
          <a:r>
            <a:rPr lang="bn-BD" sz="2800" dirty="0"/>
            <a:t> সংখ্যা বিয়োগ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endParaRPr lang="bn-BD" sz="2800" dirty="0"/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3"/>
      <dgm:spPr/>
    </dgm:pt>
    <dgm:pt modelId="{BB244969-D63A-42D5-9071-3216DC28A641}" type="pres">
      <dgm:prSet presAssocID="{DD6BA042-D46F-4BDC-A5A0-8A6F0AB4EDD7}" presName="parentText" presStyleLbl="node1" presStyleIdx="0" presStyleCnt="3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3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3"/>
      <dgm:spPr/>
    </dgm:pt>
    <dgm:pt modelId="{615CE37F-804A-4B30-A949-BD8179A1BEFC}" type="pres">
      <dgm:prSet presAssocID="{E2BA5EC7-DFB9-4ADB-8B06-2D33DE4BC23D}" presName="parentText" presStyleLbl="node1" presStyleIdx="1" presStyleCnt="3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3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3"/>
      <dgm:spPr/>
    </dgm:pt>
    <dgm:pt modelId="{0E75E002-65EA-4CDC-98B7-4E496A22A769}" type="pres">
      <dgm:prSet presAssocID="{50D5DD86-3455-45B5-9E54-06E039675503}" presName="parentText" presStyleLbl="node1" presStyleIdx="2" presStyleCnt="3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২০_পাঠ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বিয়োগ করি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56833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7450"/>
          <a:ext cx="9114833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/>
            <a:t>২.৩.২ অনূর্ধ্ব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একটি সংখ্যা থেকে সর্বোচ্চ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সংখ্যা বিয়োগ করতে পারবে।</a:t>
          </a:r>
        </a:p>
      </dsp:txBody>
      <dsp:txXfrm>
        <a:off x="575595" y="62210"/>
        <a:ext cx="9005313" cy="1012240"/>
      </dsp:txXfrm>
    </dsp:sp>
    <dsp:sp modelId="{A002427B-0AF3-4E29-AD5A-E68C9ED94E9A}">
      <dsp:nvSpPr>
        <dsp:cNvPr id="0" name=""/>
        <dsp:cNvSpPr/>
      </dsp:nvSpPr>
      <dsp:spPr>
        <a:xfrm>
          <a:off x="0" y="229201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731130"/>
          <a:ext cx="9114833" cy="1121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75595" y="1785890"/>
        <a:ext cx="9005313" cy="1012240"/>
      </dsp:txXfrm>
    </dsp:sp>
    <dsp:sp modelId="{AD5617C9-DF02-4D42-B806-D71105DA30BE}">
      <dsp:nvSpPr>
        <dsp:cNvPr id="0" name=""/>
        <dsp:cNvSpPr/>
      </dsp:nvSpPr>
      <dsp:spPr>
        <a:xfrm>
          <a:off x="0" y="4015691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3454811"/>
          <a:ext cx="9114833" cy="1121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75595" y="3509571"/>
        <a:ext cx="9005313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২০_পাঠ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বিয়োগ করি</a:t>
          </a:r>
          <a:endParaRPr lang="en-US" sz="47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2/2/1448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ACC160F7-2C37-3D38-FA23-9498277C5468}"/>
              </a:ext>
            </a:extLst>
          </p:cNvPr>
          <p:cNvSpPr/>
          <p:nvPr/>
        </p:nvSpPr>
        <p:spPr>
          <a:xfrm>
            <a:off x="412316" y="367303"/>
            <a:ext cx="721540" cy="720833"/>
          </a:xfrm>
          <a:custGeom>
            <a:avLst/>
            <a:gdLst/>
            <a:ahLst/>
            <a:cxnLst/>
            <a:rect l="l" t="t" r="r" b="b"/>
            <a:pathLst>
              <a:path w="1515992" h="1740019">
                <a:moveTo>
                  <a:pt x="0" y="0"/>
                </a:moveTo>
                <a:lnTo>
                  <a:pt x="1515992" y="0"/>
                </a:lnTo>
                <a:lnTo>
                  <a:pt x="1515992" y="1740019"/>
                </a:lnTo>
                <a:lnTo>
                  <a:pt x="0" y="1740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>
            <a:extLst>
              <a:ext uri="{FF2B5EF4-FFF2-40B4-BE49-F238E27FC236}">
                <a16:creationId xmlns:a16="http://schemas.microsoft.com/office/drawing/2014/main" id="{4A5276A2-C665-4100-429F-5B32CF76EB66}"/>
              </a:ext>
            </a:extLst>
          </p:cNvPr>
          <p:cNvSpPr/>
          <p:nvPr/>
        </p:nvSpPr>
        <p:spPr>
          <a:xfrm>
            <a:off x="418126" y="380699"/>
            <a:ext cx="972214" cy="1010575"/>
          </a:xfrm>
          <a:custGeom>
            <a:avLst/>
            <a:gdLst/>
            <a:ahLst/>
            <a:cxnLst/>
            <a:rect l="l" t="t" r="r" b="b"/>
            <a:pathLst>
              <a:path w="2565962" h="2945150">
                <a:moveTo>
                  <a:pt x="0" y="0"/>
                </a:moveTo>
                <a:lnTo>
                  <a:pt x="2565962" y="0"/>
                </a:lnTo>
                <a:lnTo>
                  <a:pt x="2565962" y="2945150"/>
                </a:lnTo>
                <a:lnTo>
                  <a:pt x="0" y="2945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669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36" y="373380"/>
            <a:ext cx="11346459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24EE8-AB76-B729-347E-599EAC9C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3B0BD2-BF8C-4171-A84F-E70E2A7F86AC}"/>
              </a:ext>
            </a:extLst>
          </p:cNvPr>
          <p:cNvSpPr/>
          <p:nvPr/>
        </p:nvSpPr>
        <p:spPr>
          <a:xfrm>
            <a:off x="9495113" y="321645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3CD59B-5EA8-C912-C63B-6B6488ADF031}"/>
              </a:ext>
            </a:extLst>
          </p:cNvPr>
          <p:cNvSpPr/>
          <p:nvPr/>
        </p:nvSpPr>
        <p:spPr>
          <a:xfrm>
            <a:off x="10052622" y="32164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BA2B9C-72D4-4A77-1C04-E6E8BB7932C7}"/>
              </a:ext>
            </a:extLst>
          </p:cNvPr>
          <p:cNvSpPr/>
          <p:nvPr/>
        </p:nvSpPr>
        <p:spPr>
          <a:xfrm>
            <a:off x="10610131" y="32164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433A5E-0D71-BE97-BE48-3A2548B8BA3F}"/>
              </a:ext>
            </a:extLst>
          </p:cNvPr>
          <p:cNvSpPr/>
          <p:nvPr/>
        </p:nvSpPr>
        <p:spPr>
          <a:xfrm>
            <a:off x="9506548" y="386435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C0E70C-21D7-8781-9241-40B6DDA3E90A}"/>
              </a:ext>
            </a:extLst>
          </p:cNvPr>
          <p:cNvSpPr/>
          <p:nvPr/>
        </p:nvSpPr>
        <p:spPr>
          <a:xfrm>
            <a:off x="10064057" y="386435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863B5AF-F5B3-554C-6DBA-4E9F530C57A3}"/>
              </a:ext>
            </a:extLst>
          </p:cNvPr>
          <p:cNvSpPr/>
          <p:nvPr/>
        </p:nvSpPr>
        <p:spPr>
          <a:xfrm>
            <a:off x="10621566" y="386435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A48B961-3E31-0886-94EA-D7FBCBADD6BF}"/>
              </a:ext>
            </a:extLst>
          </p:cNvPr>
          <p:cNvSpPr/>
          <p:nvPr/>
        </p:nvSpPr>
        <p:spPr>
          <a:xfrm>
            <a:off x="9498058" y="268608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49D2AF6-7624-CAB9-A085-E38E701F4D50}"/>
              </a:ext>
            </a:extLst>
          </p:cNvPr>
          <p:cNvSpPr/>
          <p:nvPr/>
        </p:nvSpPr>
        <p:spPr>
          <a:xfrm>
            <a:off x="9489556" y="509549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555CF40-A786-9CFD-2F2C-7704DBE5DA84}"/>
              </a:ext>
            </a:extLst>
          </p:cNvPr>
          <p:cNvSpPr/>
          <p:nvPr/>
        </p:nvSpPr>
        <p:spPr>
          <a:xfrm>
            <a:off x="10047065" y="509549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30FEC75-93FE-3FBC-FE9E-CEDBB7AC7263}"/>
              </a:ext>
            </a:extLst>
          </p:cNvPr>
          <p:cNvSpPr/>
          <p:nvPr/>
        </p:nvSpPr>
        <p:spPr>
          <a:xfrm>
            <a:off x="10604574" y="509549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DB2AA7-FB0C-9A62-5041-2722938211FE}"/>
              </a:ext>
            </a:extLst>
          </p:cNvPr>
          <p:cNvSpPr txBox="1"/>
          <p:nvPr/>
        </p:nvSpPr>
        <p:spPr>
          <a:xfrm>
            <a:off x="4627694" y="5837451"/>
            <a:ext cx="6873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400" dirty="0" err="1"/>
              <a:t>নির্নেয়</a:t>
            </a:r>
            <a:r>
              <a:rPr lang="bn-BD" sz="2400" dirty="0"/>
              <a:t> </a:t>
            </a:r>
            <a:r>
              <a:rPr lang="bn-BD" sz="2000" dirty="0"/>
              <a:t>দর্শক সংখ্যার পার্থক্য ১০৮৬৪ জন।</a:t>
            </a:r>
            <a:endParaRPr lang="bn-BD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5D11A2-E743-DECA-1AF9-015ECC1230F0}"/>
              </a:ext>
            </a:extLst>
          </p:cNvPr>
          <p:cNvCxnSpPr/>
          <p:nvPr/>
        </p:nvCxnSpPr>
        <p:spPr>
          <a:xfrm>
            <a:off x="7687691" y="3817053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D7EDE6-AA38-A815-10F8-535C6A4E1690}"/>
              </a:ext>
            </a:extLst>
          </p:cNvPr>
          <p:cNvCxnSpPr/>
          <p:nvPr/>
        </p:nvCxnSpPr>
        <p:spPr>
          <a:xfrm>
            <a:off x="7651730" y="504202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E6A5872-1E13-87B5-D4C2-35D02E8EA221}"/>
              </a:ext>
            </a:extLst>
          </p:cNvPr>
          <p:cNvSpPr/>
          <p:nvPr/>
        </p:nvSpPr>
        <p:spPr>
          <a:xfrm>
            <a:off x="8940486" y="32138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A097791-95FA-41CC-261E-9EBFB8509A49}"/>
              </a:ext>
            </a:extLst>
          </p:cNvPr>
          <p:cNvSpPr/>
          <p:nvPr/>
        </p:nvSpPr>
        <p:spPr>
          <a:xfrm>
            <a:off x="8951921" y="386177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AEA5CA4-EA87-5605-F991-493D9CDF7286}"/>
              </a:ext>
            </a:extLst>
          </p:cNvPr>
          <p:cNvSpPr/>
          <p:nvPr/>
        </p:nvSpPr>
        <p:spPr>
          <a:xfrm>
            <a:off x="8934929" y="50929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842409D-735F-9251-B754-5EFF3D20EFAF}"/>
              </a:ext>
            </a:extLst>
          </p:cNvPr>
          <p:cNvSpPr/>
          <p:nvPr/>
        </p:nvSpPr>
        <p:spPr>
          <a:xfrm>
            <a:off x="8933941" y="269551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238E3A-AF00-BB1C-80DF-11210B7DBD2A}"/>
              </a:ext>
            </a:extLst>
          </p:cNvPr>
          <p:cNvSpPr txBox="1"/>
          <p:nvPr/>
        </p:nvSpPr>
        <p:spPr>
          <a:xfrm>
            <a:off x="418125" y="1628653"/>
            <a:ext cx="690555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dirty="0"/>
              <a:t>[এককের স্থান] ৮ - ৪ = ৪</a:t>
            </a:r>
            <a:br>
              <a:rPr lang="bn-BD" dirty="0"/>
            </a:br>
            <a:r>
              <a:rPr lang="bn-BD" dirty="0"/>
              <a:t>আমরা ৮ একক থেকে ৪ একক বিয়োগ করি।</a:t>
            </a:r>
            <a:endParaRPr lang="bn-BD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756862-1D2D-FEBD-DC8E-E24E71663F09}"/>
              </a:ext>
            </a:extLst>
          </p:cNvPr>
          <p:cNvSpPr txBox="1"/>
          <p:nvPr/>
        </p:nvSpPr>
        <p:spPr>
          <a:xfrm>
            <a:off x="436985" y="2305672"/>
            <a:ext cx="6905559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dirty="0"/>
              <a:t>[দশকের স্থান] ১৬ - ৮ = ৮ আমরা ৬ থেকে ৮ বিয়োগ করতে পারি না, তাই শতকের ঘর থেকে ১ শত ( = ১০ দশ) দশকের ঘরে নিয়ে আসি ও বিয়োগ করি।</a:t>
            </a:r>
            <a:endParaRPr lang="bn-BD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CD40C5-3DF1-7EC1-70BD-55FCBC89901C}"/>
              </a:ext>
            </a:extLst>
          </p:cNvPr>
          <p:cNvSpPr txBox="1"/>
          <p:nvPr/>
        </p:nvSpPr>
        <p:spPr>
          <a:xfrm>
            <a:off x="436985" y="2962158"/>
            <a:ext cx="6905559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dirty="0"/>
              <a:t>[শতকের স্থান] ১৪ - ৯ = ৫ আমরা ৪ থেকে ৯ বিয়োগ করতে পারি না, তাই হাজারের ঘর থেকে ১ হাজার ( = ১০টি শত) শতকের ঘরে নিয়ে আসি, কিন্তু হাজারের ঘরে শুধু '০' রয়েছে। তাই অযুতের ঘর থেকে ১ অযুত ( = ১০ হাজার) হাজারের ঘরে নিয়ে আসি। তারপর হাজারের ঘর থেকে ১ হাজার শতকের ঘরে সরিয়ে বিয়োগ করি।</a:t>
            </a:r>
            <a:endParaRPr lang="bn-BD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80D251-ED4E-BDCB-86AB-D5AAAA23EDF3}"/>
              </a:ext>
            </a:extLst>
          </p:cNvPr>
          <p:cNvSpPr txBox="1"/>
          <p:nvPr/>
        </p:nvSpPr>
        <p:spPr>
          <a:xfrm>
            <a:off x="393578" y="4210945"/>
            <a:ext cx="6905559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dirty="0"/>
              <a:t>[হাজারের স্থান] ৯ - ৬ = ৬</a:t>
            </a:r>
            <a:br>
              <a:rPr lang="bn-BD" dirty="0"/>
            </a:br>
            <a:r>
              <a:rPr lang="bn-BD" dirty="0"/>
              <a:t>আমরা ১টি অযুত ( = ১০ হাজার) হাজারের ঘরে সরিয়েছি এবং ১ হাজার শতকের ঘরে সরিয়েছি। তাই আমাদের হাজারের ঘরে ৯ হাজার রয়েছে। আর আমরা ৯ থেকে ৬ বিয়োগ করতে পারি।</a:t>
            </a:r>
            <a:endParaRPr lang="bn-BD" sz="2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6722ECA-08F9-2306-0482-2D2152EF13A4}"/>
              </a:ext>
            </a:extLst>
          </p:cNvPr>
          <p:cNvSpPr/>
          <p:nvPr/>
        </p:nvSpPr>
        <p:spPr>
          <a:xfrm>
            <a:off x="9507496" y="442833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C8BA600-2D60-9E3F-9DFF-4176DA82755B}"/>
              </a:ext>
            </a:extLst>
          </p:cNvPr>
          <p:cNvSpPr/>
          <p:nvPr/>
        </p:nvSpPr>
        <p:spPr>
          <a:xfrm>
            <a:off x="10065005" y="442833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F8D3601-6434-69CC-B4F0-00DE25BD2AB3}"/>
              </a:ext>
            </a:extLst>
          </p:cNvPr>
          <p:cNvSpPr/>
          <p:nvPr/>
        </p:nvSpPr>
        <p:spPr>
          <a:xfrm>
            <a:off x="10622514" y="44283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EF57084-6FD3-4718-39C5-C4580752C3C3}"/>
              </a:ext>
            </a:extLst>
          </p:cNvPr>
          <p:cNvSpPr/>
          <p:nvPr/>
        </p:nvSpPr>
        <p:spPr>
          <a:xfrm>
            <a:off x="8952869" y="442576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4BF843-9B0B-2790-596D-E8407902B869}"/>
              </a:ext>
            </a:extLst>
          </p:cNvPr>
          <p:cNvSpPr txBox="1"/>
          <p:nvPr/>
        </p:nvSpPr>
        <p:spPr>
          <a:xfrm>
            <a:off x="1390340" y="402834"/>
            <a:ext cx="10383534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১. একটি ফুটবল </a:t>
            </a:r>
            <a:r>
              <a:rPr lang="bn-BD" sz="2800" dirty="0" err="1"/>
              <a:t>টুর্নামেন্টের</a:t>
            </a:r>
            <a:r>
              <a:rPr lang="bn-BD" sz="2800" dirty="0"/>
              <a:t> প্রথম দিনের খেলায় ৭৬৯৮৪ জন এবং দ্বিতীয় দিনের খেলায় ৯০৫৬৮ জন দর্শক ছিল। দুই দিনের দর্শক সংখ্যার পার্থক্য কত?</a:t>
            </a:r>
            <a:endParaRPr lang="bn-BD" sz="9600" b="1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5B6BC1B-9CD6-5B9C-3491-D88ACC69BE64}"/>
              </a:ext>
            </a:extLst>
          </p:cNvPr>
          <p:cNvSpPr/>
          <p:nvPr/>
        </p:nvSpPr>
        <p:spPr>
          <a:xfrm>
            <a:off x="8367799" y="270524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EE66455-82D2-2125-7DD6-1FB25E92C61C}"/>
              </a:ext>
            </a:extLst>
          </p:cNvPr>
          <p:cNvSpPr/>
          <p:nvPr/>
        </p:nvSpPr>
        <p:spPr>
          <a:xfrm>
            <a:off x="8373840" y="323048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5AF6AE3-57E9-8818-F154-DE6CB0D8A9D4}"/>
              </a:ext>
            </a:extLst>
          </p:cNvPr>
          <p:cNvSpPr/>
          <p:nvPr/>
        </p:nvSpPr>
        <p:spPr>
          <a:xfrm>
            <a:off x="8357890" y="50960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B130327-AC1A-AF75-A7F0-D74E58220411}"/>
              </a:ext>
            </a:extLst>
          </p:cNvPr>
          <p:cNvSpPr txBox="1"/>
          <p:nvPr/>
        </p:nvSpPr>
        <p:spPr>
          <a:xfrm>
            <a:off x="430375" y="5200448"/>
            <a:ext cx="6905559" cy="646331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dirty="0"/>
              <a:t>[অযুতের স্থান] ৮ - ৭ = ১</a:t>
            </a:r>
            <a:br>
              <a:rPr lang="bn-BD" sz="2400" dirty="0"/>
            </a:br>
            <a:r>
              <a:rPr lang="bn-BD" dirty="0"/>
              <a:t>আমরা ৮ অযুত থেকে ৭ অযুত বিয়োগ করতে পারি।</a:t>
            </a:r>
            <a:endParaRPr lang="bn-BD" sz="2400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5F9435B-5B45-0586-1310-89DC261B7597}"/>
              </a:ext>
            </a:extLst>
          </p:cNvPr>
          <p:cNvSpPr/>
          <p:nvPr/>
        </p:nvSpPr>
        <p:spPr>
          <a:xfrm>
            <a:off x="8360413" y="442809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C559FA2-464E-038E-098D-2718264E8A31}"/>
              </a:ext>
            </a:extLst>
          </p:cNvPr>
          <p:cNvSpPr/>
          <p:nvPr/>
        </p:nvSpPr>
        <p:spPr>
          <a:xfrm>
            <a:off x="8345643" y="387993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A1A7CD3-29E8-1EC4-1FF8-F85D3A648B9E}"/>
              </a:ext>
            </a:extLst>
          </p:cNvPr>
          <p:cNvSpPr/>
          <p:nvPr/>
        </p:nvSpPr>
        <p:spPr>
          <a:xfrm>
            <a:off x="7796822" y="322900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8D6A5CF-3BDA-2C57-4D14-1ABE6DF5C9E2}"/>
              </a:ext>
            </a:extLst>
          </p:cNvPr>
          <p:cNvSpPr/>
          <p:nvPr/>
        </p:nvSpPr>
        <p:spPr>
          <a:xfrm>
            <a:off x="9504056" y="214684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B661182-B008-AAB2-981E-CB3AF3696178}"/>
              </a:ext>
            </a:extLst>
          </p:cNvPr>
          <p:cNvSpPr/>
          <p:nvPr/>
        </p:nvSpPr>
        <p:spPr>
          <a:xfrm>
            <a:off x="10033767" y="266839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DDD35C-62AD-FF6B-2DD6-95F3EF170CE4}"/>
              </a:ext>
            </a:extLst>
          </p:cNvPr>
          <p:cNvSpPr/>
          <p:nvPr/>
        </p:nvSpPr>
        <p:spPr>
          <a:xfrm>
            <a:off x="8940486" y="215502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D1FC150-833C-F30B-AE5C-8DD330BD2AE6}"/>
              </a:ext>
            </a:extLst>
          </p:cNvPr>
          <p:cNvCxnSpPr/>
          <p:nvPr/>
        </p:nvCxnSpPr>
        <p:spPr>
          <a:xfrm flipV="1">
            <a:off x="9592681" y="4026443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17E86DD-942B-86BF-E3F1-790415B0411A}"/>
              </a:ext>
            </a:extLst>
          </p:cNvPr>
          <p:cNvCxnSpPr/>
          <p:nvPr/>
        </p:nvCxnSpPr>
        <p:spPr>
          <a:xfrm flipV="1">
            <a:off x="8416752" y="4012731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E4CC0C1-2C95-BE17-1591-315F7C987F12}"/>
              </a:ext>
            </a:extLst>
          </p:cNvPr>
          <p:cNvCxnSpPr/>
          <p:nvPr/>
        </p:nvCxnSpPr>
        <p:spPr>
          <a:xfrm flipV="1">
            <a:off x="9021811" y="2813085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90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8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1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20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2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7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8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7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1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7" grpId="0" animBg="1"/>
      <p:bldP spid="17" grpId="1" animBg="1"/>
      <p:bldP spid="17" grpId="2" animBg="1"/>
      <p:bldP spid="17" grpId="3" animBg="1"/>
      <p:bldP spid="17" grpId="4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7" grpId="0" animBg="1"/>
      <p:bldP spid="27" grpId="1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6" grpId="0" animBg="1"/>
      <p:bldP spid="46" grpId="1" animBg="1"/>
      <p:bldP spid="46" grpId="2" animBg="1"/>
      <p:bldP spid="46" grpId="3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47" grpId="0" animBg="1"/>
      <p:bldP spid="47" grpId="1" animBg="1"/>
      <p:bldP spid="51" grpId="0" animBg="1"/>
      <p:bldP spid="51" grpId="2" animBg="1"/>
      <p:bldP spid="54" grpId="0" animBg="1"/>
      <p:bldP spid="34" grpId="0" animBg="1"/>
      <p:bldP spid="34" grpId="1" animBg="1"/>
      <p:bldP spid="34" grpId="2" animBg="1"/>
      <p:bldP spid="34" grpId="3" animBg="1"/>
      <p:bldP spid="38" grpId="0" animBg="1"/>
      <p:bldP spid="38" grpId="1" animBg="1"/>
      <p:bldP spid="38" grpId="2" animBg="1"/>
      <p:bldP spid="2" grpId="0" animBg="1"/>
      <p:bldP spid="2" grpId="1" animBg="1"/>
      <p:bldP spid="2" grpId="2" animBg="1"/>
      <p:bldP spid="2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800" b="1" dirty="0">
                <a:solidFill>
                  <a:schemeClr val="bg1"/>
                </a:solidFill>
                <a:latin typeface="+mj-lt"/>
              </a:rPr>
              <a:t>ক) যোগ করলে কি পাওয়া যায়?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যোগফল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b="1" dirty="0">
                <a:solidFill>
                  <a:schemeClr val="tx1"/>
                </a:solidFill>
                <a:latin typeface="+mj-lt"/>
              </a:rPr>
              <a:t>ভাগফল 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গুনফল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বিয়োগফল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ii)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একক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হাজার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000" dirty="0">
                <a:solidFill>
                  <a:schemeClr val="tx1"/>
                </a:solidFill>
              </a:rPr>
              <a:t>দশক 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000" dirty="0" err="1">
                <a:solidFill>
                  <a:schemeClr val="tx1"/>
                </a:solidFill>
              </a:rPr>
              <a:t>শ্তক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798365" y="527646"/>
            <a:ext cx="991334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খ)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যোগকরার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জন্য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প্রথমে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কোন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স্থান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থেকে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শুরু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করতে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হবে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4000" dirty="0">
                <a:latin typeface="+mj-lt"/>
              </a:rPr>
              <a:t>(গ) </a:t>
            </a:r>
            <a:r>
              <a:rPr lang="bn-BD" sz="4000" dirty="0"/>
              <a:t>৯+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≥</a:t>
            </a:r>
            <a:r>
              <a:rPr lang="bn-BD" sz="4000" dirty="0"/>
              <a:t>+৪ = ১৫ খালি ঘরের অঙ্ক টি কত?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৩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</a:rPr>
              <a:t>০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dirty="0">
                <a:solidFill>
                  <a:schemeClr val="tx1"/>
                </a:solidFill>
              </a:rPr>
              <a:t>৯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১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৩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/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1705" tIns="125985" rIns="171705" bIns="125985" numCol="1" spcCol="1270" anchor="ctr" anchorCtr="0">
                <a:noAutofit/>
              </a:bodyPr>
              <a:lstStyle/>
              <a:p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bn-BD" sz="2800" dirty="0">
                    <a:solidFill>
                      <a:schemeClr val="tx1"/>
                    </a:solidFill>
                  </a:rPr>
                  <a:t>(১)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2800" b="0">
                        <a:solidFill>
                          <a:schemeClr val="tx1"/>
                        </a:solidFill>
                      </a:rPr>
                      <m:t>২১৫০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৩৫</m:t>
                    </m:r>
                    <m:r>
                      <m:rPr>
                        <m:nor/>
                      </m:rPr>
                      <a:rPr lang="bn-BD" sz="2800" i="1" smtClean="0">
                        <a:solidFill>
                          <a:schemeClr val="tx1"/>
                        </a:solidFill>
                      </a:rPr>
                      <m:t>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১৩১০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১১৪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□</m:t>
                    </m:r>
                    <m:r>
                      <m:rPr>
                        <m:nor/>
                      </m:rPr>
                      <a:rPr lang="bn-BD" sz="2800" b="0" i="1" smtClean="0">
                        <a:solidFill>
                          <a:schemeClr val="tx1"/>
                        </a:solidFill>
                      </a:rPr>
                      <m:t>০৩৬</m:t>
                    </m:r>
                  </m:oMath>
                </a14:m>
                <a:r>
                  <a:rPr lang="bn-BD" sz="2800" b="1" dirty="0">
                    <a:solidFill>
                      <a:schemeClr val="tx1"/>
                    </a:solidFill>
                  </a:rPr>
                  <a:t> খালি ঘরে অঙ্ক  টি কত</a:t>
                </a:r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kumimoji="0" lang="en-US" sz="2800" b="1" i="0" u="none" strike="noStrike" kern="1200" cap="none" spc="50" normalizeH="0" baseline="0" noProof="0" dirty="0">
                  <a:ln w="9525" cmpd="sng">
                    <a:solidFill>
                      <a:srgbClr val="83992A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83992A">
                        <a:alpha val="40000"/>
                      </a:srgbClr>
                    </a:glow>
                  </a:effectLst>
                  <a:uLnTx/>
                  <a:uFillTx/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bn-B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bg1"/>
                </a:solidFill>
                <a:latin typeface="+mj-lt"/>
              </a:rPr>
              <a:t>ঙ) </a:t>
            </a:r>
            <a:r>
              <a:rPr lang="bn-BD" sz="4000" dirty="0"/>
              <a:t>৪১৬৩+১৪২৬+১৪০৩+২৩০+১৬০২৫=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b="1" dirty="0">
                <a:solidFill>
                  <a:schemeClr val="tx1"/>
                </a:solidFill>
              </a:rPr>
              <a:t>২৩২৪৭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b="1" dirty="0">
                <a:solidFill>
                  <a:schemeClr val="tx1"/>
                </a:solidFill>
              </a:rPr>
              <a:t>২৩২৪৯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b="1" dirty="0">
                <a:solidFill>
                  <a:schemeClr val="tx1"/>
                </a:solidFill>
              </a:rPr>
              <a:t>২৩২৪২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b="1" dirty="0">
                <a:solidFill>
                  <a:schemeClr val="tx1"/>
                </a:solidFill>
              </a:rPr>
              <a:t>২৩২৪৫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D8EE1-1281-271A-4E91-FE3B3831CBF1}"/>
              </a:ext>
            </a:extLst>
          </p:cNvPr>
          <p:cNvSpPr txBox="1"/>
          <p:nvPr/>
        </p:nvSpPr>
        <p:spPr>
          <a:xfrm>
            <a:off x="758318" y="1502059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rgbClr val="2B2D31"/>
                </a:solidFill>
                <a:latin typeface="Inter"/>
              </a:rPr>
              <a:t>বিয়োগ করে দেখাও ১ ও ২</a:t>
            </a:r>
            <a:endParaRPr lang="bn-BD" sz="2800" dirty="0">
              <a:solidFill>
                <a:srgbClr val="2B2D31"/>
              </a:solidFill>
              <a:latin typeface="Inter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705CCB-7C06-F205-87F2-CF0C954E6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23" y="2371623"/>
            <a:ext cx="11014953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836588-664F-6DB9-A371-03BBEA3ABA73}"/>
              </a:ext>
            </a:extLst>
          </p:cNvPr>
          <p:cNvSpPr txBox="1"/>
          <p:nvPr/>
        </p:nvSpPr>
        <p:spPr>
          <a:xfrm>
            <a:off x="836139" y="1433966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rgbClr val="2B2D31"/>
                </a:solidFill>
                <a:latin typeface="Inter"/>
              </a:rPr>
              <a:t>বাকি গুলো বাড়ি থেকে করে নিয়ে আসবে</a:t>
            </a:r>
            <a:endParaRPr lang="bn-BD" sz="2800" dirty="0">
              <a:solidFill>
                <a:srgbClr val="2B2D31"/>
              </a:solidFill>
              <a:latin typeface="Inter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8ACEC5-52A9-3D0D-CD81-B455296CD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429990"/>
            <a:ext cx="11053864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6459166" y="3429000"/>
            <a:ext cx="49221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৪র্থ_বিষয়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০২ - যোগ ও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বিয়োগ_পাঠ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২০_পাঠ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 বিয়োগ করি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891808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0960386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7F768-541C-7771-44FA-8F1FABE33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FB9FDA-36BD-5304-F65D-694B1121DA0B}"/>
              </a:ext>
            </a:extLst>
          </p:cNvPr>
          <p:cNvSpPr txBox="1"/>
          <p:nvPr/>
        </p:nvSpPr>
        <p:spPr>
          <a:xfrm>
            <a:off x="1154499" y="412758"/>
            <a:ext cx="10615311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একজন লিচু বিক্রেতার কাছে </a:t>
            </a:r>
            <a:r>
              <a:rPr lang="bn-BD" sz="2800" b="1" dirty="0" err="1"/>
              <a:t>৭৬৫২টি</a:t>
            </a:r>
            <a:r>
              <a:rPr lang="bn-BD" sz="2800" b="1" dirty="0"/>
              <a:t> লিচু আছে। সেখান থেকে তিনি </a:t>
            </a:r>
            <a:r>
              <a:rPr lang="bn-BD" sz="2800" b="1" dirty="0" err="1"/>
              <a:t>২৬৭৯টি</a:t>
            </a:r>
            <a:r>
              <a:rPr lang="bn-BD" sz="2800" b="1" dirty="0"/>
              <a:t> লিচু বিক্রি করলেন। এখন তার কাছে আর কতটি লিচু রয়েছে?</a:t>
            </a:r>
            <a:endParaRPr lang="bn-BD" sz="7200" b="1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D789731-1522-7D6C-8CD6-997462E7022F}"/>
              </a:ext>
            </a:extLst>
          </p:cNvPr>
          <p:cNvSpPr/>
          <p:nvPr/>
        </p:nvSpPr>
        <p:spPr>
          <a:xfrm>
            <a:off x="10052944" y="2585094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70A88998-38B2-2883-929C-5608DC608869}"/>
              </a:ext>
            </a:extLst>
          </p:cNvPr>
          <p:cNvSpPr/>
          <p:nvPr/>
        </p:nvSpPr>
        <p:spPr>
          <a:xfrm>
            <a:off x="2139056" y="3545733"/>
            <a:ext cx="7601574" cy="1580744"/>
          </a:xfrm>
          <a:prstGeom prst="wedgeRoundRectCallout">
            <a:avLst>
              <a:gd name="adj1" fmla="val 62727"/>
              <a:gd name="adj2" fmla="val -57365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dirty="0">
                <a:solidFill>
                  <a:schemeClr val="tx1"/>
                </a:solidFill>
              </a:rPr>
              <a:t>"প্রথমে একক স্থানের হিসাব করি এবং ক্রমান্বয়ে পরের স্থানগুলোর বিয়োগ সম্পন্ন করি।"</a:t>
            </a:r>
            <a:endParaRPr lang="bn-BD" sz="13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23D91DF-0412-C597-8182-E367112FD90A}"/>
              </a:ext>
            </a:extLst>
          </p:cNvPr>
          <p:cNvSpPr/>
          <p:nvPr/>
        </p:nvSpPr>
        <p:spPr>
          <a:xfrm flipH="1">
            <a:off x="290473" y="1467611"/>
            <a:ext cx="1606422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5854DEB5-3ED3-BEBE-C535-FB7CC34CE01A}"/>
              </a:ext>
            </a:extLst>
          </p:cNvPr>
          <p:cNvSpPr/>
          <p:nvPr/>
        </p:nvSpPr>
        <p:spPr>
          <a:xfrm>
            <a:off x="2305454" y="1611726"/>
            <a:ext cx="7622435" cy="1700542"/>
          </a:xfrm>
          <a:prstGeom prst="wedgeRoundRectCallout">
            <a:avLst>
              <a:gd name="adj1" fmla="val -67676"/>
              <a:gd name="adj2" fmla="val 847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</a:pPr>
            <a:r>
              <a:rPr lang="bn-BD" sz="3600" dirty="0">
                <a:solidFill>
                  <a:schemeClr val="tx1"/>
                </a:solidFill>
              </a:rPr>
              <a:t>"চলো, কীভাবে ৪ অঙ্কের সংখ্যা বিয়োগ করা যায় তা আলোচনা করি।"</a:t>
            </a:r>
            <a:endParaRPr lang="bn-BD" sz="9600" dirty="0">
              <a:solidFill>
                <a:schemeClr val="tx1"/>
              </a:solidFill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76361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5E4B4-BC20-9195-A7E5-80AB33662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8F686A-C0FF-D15B-FEAE-C405BC57DBA2}"/>
              </a:ext>
            </a:extLst>
          </p:cNvPr>
          <p:cNvSpPr/>
          <p:nvPr/>
        </p:nvSpPr>
        <p:spPr>
          <a:xfrm>
            <a:off x="9495113" y="321645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2FC1F2D-BE79-9FD0-45A1-87F267706D4E}"/>
              </a:ext>
            </a:extLst>
          </p:cNvPr>
          <p:cNvSpPr/>
          <p:nvPr/>
        </p:nvSpPr>
        <p:spPr>
          <a:xfrm>
            <a:off x="10052622" y="32164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D1EC4D-ECA0-13BA-F682-4E409414AF37}"/>
              </a:ext>
            </a:extLst>
          </p:cNvPr>
          <p:cNvSpPr/>
          <p:nvPr/>
        </p:nvSpPr>
        <p:spPr>
          <a:xfrm>
            <a:off x="10610131" y="32164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4460C61-C451-C417-1511-44356651BEA8}"/>
              </a:ext>
            </a:extLst>
          </p:cNvPr>
          <p:cNvSpPr/>
          <p:nvPr/>
        </p:nvSpPr>
        <p:spPr>
          <a:xfrm>
            <a:off x="9506548" y="386435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AC6A73-7DA8-11FB-E116-96716111CE00}"/>
              </a:ext>
            </a:extLst>
          </p:cNvPr>
          <p:cNvSpPr/>
          <p:nvPr/>
        </p:nvSpPr>
        <p:spPr>
          <a:xfrm>
            <a:off x="10064057" y="386435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41DFBE2-A521-1816-545E-1BDF50DE482A}"/>
              </a:ext>
            </a:extLst>
          </p:cNvPr>
          <p:cNvSpPr/>
          <p:nvPr/>
        </p:nvSpPr>
        <p:spPr>
          <a:xfrm>
            <a:off x="10621566" y="386435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BB10C58-B29D-A458-F45B-D38CAFEC98E6}"/>
              </a:ext>
            </a:extLst>
          </p:cNvPr>
          <p:cNvSpPr/>
          <p:nvPr/>
        </p:nvSpPr>
        <p:spPr>
          <a:xfrm>
            <a:off x="9498058" y="268608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7FD0A2D-2FEB-8297-6678-718CDC532483}"/>
              </a:ext>
            </a:extLst>
          </p:cNvPr>
          <p:cNvSpPr/>
          <p:nvPr/>
        </p:nvSpPr>
        <p:spPr>
          <a:xfrm>
            <a:off x="10049023" y="268966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02140C1-51BD-CFC4-CCEB-13E2F64C0E2A}"/>
              </a:ext>
            </a:extLst>
          </p:cNvPr>
          <p:cNvSpPr/>
          <p:nvPr/>
        </p:nvSpPr>
        <p:spPr>
          <a:xfrm>
            <a:off x="10612139" y="268843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0FD4989-5D8E-758D-473C-FC119FAFB073}"/>
              </a:ext>
            </a:extLst>
          </p:cNvPr>
          <p:cNvSpPr/>
          <p:nvPr/>
        </p:nvSpPr>
        <p:spPr>
          <a:xfrm>
            <a:off x="9489556" y="509549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F8B64F-922F-A06C-815C-4995A9791855}"/>
              </a:ext>
            </a:extLst>
          </p:cNvPr>
          <p:cNvSpPr/>
          <p:nvPr/>
        </p:nvSpPr>
        <p:spPr>
          <a:xfrm>
            <a:off x="10047065" y="509549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2401517-8685-9D6D-DA34-B3A8DEE2F063}"/>
              </a:ext>
            </a:extLst>
          </p:cNvPr>
          <p:cNvSpPr/>
          <p:nvPr/>
        </p:nvSpPr>
        <p:spPr>
          <a:xfrm>
            <a:off x="10604574" y="509549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616E32-35BE-D74B-DEB3-085EAC01E4EC}"/>
              </a:ext>
            </a:extLst>
          </p:cNvPr>
          <p:cNvSpPr txBox="1"/>
          <p:nvPr/>
        </p:nvSpPr>
        <p:spPr>
          <a:xfrm>
            <a:off x="436986" y="5886998"/>
            <a:ext cx="6873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000" dirty="0" err="1"/>
              <a:t>নির্নেয়</a:t>
            </a:r>
            <a:r>
              <a:rPr lang="bn-BD" sz="2000" dirty="0"/>
              <a:t> </a:t>
            </a:r>
            <a:r>
              <a:rPr lang="bn-BD" sz="2000" b="1" dirty="0"/>
              <a:t>তার কাছে আর </a:t>
            </a:r>
            <a:r>
              <a:rPr lang="bn-BD" sz="2000" b="1" dirty="0" err="1"/>
              <a:t>৪৯৭৩টি</a:t>
            </a:r>
            <a:r>
              <a:rPr lang="bn-BD" sz="2000" b="1" dirty="0"/>
              <a:t> লিচু রয়েছে।</a:t>
            </a:r>
            <a:endParaRPr lang="bn-BD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1976F70-3E4C-57C9-D703-6C5B1CC7918E}"/>
              </a:ext>
            </a:extLst>
          </p:cNvPr>
          <p:cNvCxnSpPr/>
          <p:nvPr/>
        </p:nvCxnSpPr>
        <p:spPr>
          <a:xfrm>
            <a:off x="7687691" y="3817053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EAE11EC-0A1A-0B50-025C-EE7978819CB9}"/>
              </a:ext>
            </a:extLst>
          </p:cNvPr>
          <p:cNvCxnSpPr/>
          <p:nvPr/>
        </p:nvCxnSpPr>
        <p:spPr>
          <a:xfrm>
            <a:off x="7651730" y="504202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EDAACA4-5A1E-D293-007E-DD34CA1475DA}"/>
              </a:ext>
            </a:extLst>
          </p:cNvPr>
          <p:cNvSpPr/>
          <p:nvPr/>
        </p:nvSpPr>
        <p:spPr>
          <a:xfrm>
            <a:off x="8940486" y="32138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E9DA2BA-A06E-DBBE-C38A-FFDD2C69A28E}"/>
              </a:ext>
            </a:extLst>
          </p:cNvPr>
          <p:cNvSpPr/>
          <p:nvPr/>
        </p:nvSpPr>
        <p:spPr>
          <a:xfrm>
            <a:off x="8951921" y="386177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A6CCE47-80A4-1E08-412E-C2E54F8C249F}"/>
              </a:ext>
            </a:extLst>
          </p:cNvPr>
          <p:cNvSpPr/>
          <p:nvPr/>
        </p:nvSpPr>
        <p:spPr>
          <a:xfrm>
            <a:off x="8934929" y="50929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203E959-BEAF-7EB5-EDF0-CA61F2C1A969}"/>
              </a:ext>
            </a:extLst>
          </p:cNvPr>
          <p:cNvSpPr/>
          <p:nvPr/>
        </p:nvSpPr>
        <p:spPr>
          <a:xfrm>
            <a:off x="8933941" y="269551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F00A16-655D-B57D-AED2-84090CD9CAF9}"/>
              </a:ext>
            </a:extLst>
          </p:cNvPr>
          <p:cNvSpPr txBox="1"/>
          <p:nvPr/>
        </p:nvSpPr>
        <p:spPr>
          <a:xfrm>
            <a:off x="418125" y="1628653"/>
            <a:ext cx="6905559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[এককের স্থান] ১২ — ৯ = ৩</a:t>
            </a:r>
            <a:br>
              <a:rPr lang="bn-BD" sz="2400" dirty="0"/>
            </a:br>
            <a:r>
              <a:rPr lang="bn-BD" dirty="0"/>
              <a:t>আমরা ২ থেকে ৯ বিয়োগ করতে পারি না। তাই, দশকের ঘর থেকে ১টি দশ (=১০টি এক) এককের ঘরে নিয়ে আসি এবং ১২ থেকে ৯ বিয়োগ করি।</a:t>
            </a:r>
            <a:endParaRPr lang="bn-BD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FEC2BE-8907-C2CB-5BD3-B94417C9E95A}"/>
              </a:ext>
            </a:extLst>
          </p:cNvPr>
          <p:cNvSpPr txBox="1"/>
          <p:nvPr/>
        </p:nvSpPr>
        <p:spPr>
          <a:xfrm>
            <a:off x="443382" y="2575012"/>
            <a:ext cx="690555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[দশকের স্থান] ১৪ — ৭ = ৭</a:t>
            </a:r>
            <a:br>
              <a:rPr lang="bn-BD" sz="2400" dirty="0"/>
            </a:br>
            <a:r>
              <a:rPr lang="bn-BD" dirty="0"/>
              <a:t>আমরা ৪ থেকে ৭ বিয়োগ করতে পারি না। তাই, শতকের ঘর থেকে ১টি শত (=১০টি দশ) দশকের ঘরে নিয়ে আসি এবং ১৪ থেকে ৭ বিয়োগ করি।</a:t>
            </a:r>
            <a:endParaRPr lang="bn-BD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9022018-1913-A10F-0B31-D38AA0BB1BB9}"/>
              </a:ext>
            </a:extLst>
          </p:cNvPr>
          <p:cNvSpPr txBox="1"/>
          <p:nvPr/>
        </p:nvSpPr>
        <p:spPr>
          <a:xfrm>
            <a:off x="443381" y="3523173"/>
            <a:ext cx="6905559" cy="92333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[শতকের স্থান] ১৫ — ৬ = ৯</a:t>
            </a:r>
            <a:br>
              <a:rPr lang="bn-BD" sz="2400" dirty="0"/>
            </a:br>
            <a:r>
              <a:rPr lang="bn-BD" dirty="0"/>
              <a:t>আমরা ৫ থেকে ৬ বিয়োগ করতে পারি না। তাই, হাজারের ঘর থেকে ১টি হাজার (=১০টি শত) শতকের ঘরে নিয়ে আসি এবং ১৫ থেকে ৬ বিয়োগ করি।</a:t>
            </a:r>
            <a:endParaRPr lang="bn-BD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C1B7CB-8068-14A3-336C-F30D46F71D52}"/>
              </a:ext>
            </a:extLst>
          </p:cNvPr>
          <p:cNvSpPr txBox="1"/>
          <p:nvPr/>
        </p:nvSpPr>
        <p:spPr>
          <a:xfrm>
            <a:off x="436986" y="4469532"/>
            <a:ext cx="6905559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[হাজারের স্থান] ৬ — ২ = ৪</a:t>
            </a:r>
            <a:br>
              <a:rPr lang="bn-BD" sz="2400" dirty="0"/>
            </a:br>
            <a:r>
              <a:rPr lang="bn-BD" dirty="0"/>
              <a:t>আমরা ৬ থেকে ২ বিয়োগ করতে পারি। তাই, হাজারের ঘরে হবে ৬ — ২ = ৪</a:t>
            </a:r>
            <a:endParaRPr lang="bn-BD" sz="2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320D05B-89D9-5409-7507-0773CDA949EE}"/>
              </a:ext>
            </a:extLst>
          </p:cNvPr>
          <p:cNvSpPr/>
          <p:nvPr/>
        </p:nvSpPr>
        <p:spPr>
          <a:xfrm>
            <a:off x="9507496" y="442833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B927290-9DCA-0028-50BA-99C1797EA6BD}"/>
              </a:ext>
            </a:extLst>
          </p:cNvPr>
          <p:cNvSpPr/>
          <p:nvPr/>
        </p:nvSpPr>
        <p:spPr>
          <a:xfrm>
            <a:off x="10065005" y="442833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43AD5C3-913F-C173-D813-A2A03C1EEEDC}"/>
              </a:ext>
            </a:extLst>
          </p:cNvPr>
          <p:cNvSpPr/>
          <p:nvPr/>
        </p:nvSpPr>
        <p:spPr>
          <a:xfrm>
            <a:off x="10622514" y="44283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44EC56D-01AF-6DC1-DBAA-5EF842954F21}"/>
              </a:ext>
            </a:extLst>
          </p:cNvPr>
          <p:cNvSpPr/>
          <p:nvPr/>
        </p:nvSpPr>
        <p:spPr>
          <a:xfrm>
            <a:off x="8952869" y="442576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918DED-2DFB-5282-5954-8DF18CE2F716}"/>
              </a:ext>
            </a:extLst>
          </p:cNvPr>
          <p:cNvSpPr txBox="1"/>
          <p:nvPr/>
        </p:nvSpPr>
        <p:spPr>
          <a:xfrm>
            <a:off x="1390340" y="402834"/>
            <a:ext cx="10383534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একজন লিচু বিক্রেতার কাছে ৭৬৫২ টি লিচু আছে। সেখান থেকে তিনি ২৬৭৯ টি লিচু বিক্রি করলেন। এখন তার কাছে আর কতটি লিচু রয়েছে?</a:t>
            </a:r>
            <a:endParaRPr lang="bn-BD" sz="7200" b="1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18340F9-6746-E15B-085E-A9FB12D616C1}"/>
              </a:ext>
            </a:extLst>
          </p:cNvPr>
          <p:cNvSpPr/>
          <p:nvPr/>
        </p:nvSpPr>
        <p:spPr>
          <a:xfrm>
            <a:off x="8373840" y="323048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839DF4D7-8355-0493-3AF2-B94FF979FD4B}"/>
              </a:ext>
            </a:extLst>
          </p:cNvPr>
          <p:cNvSpPr/>
          <p:nvPr/>
        </p:nvSpPr>
        <p:spPr>
          <a:xfrm>
            <a:off x="8357890" y="50960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A87766-00FC-8173-30E1-DEBF40D55B55}"/>
              </a:ext>
            </a:extLst>
          </p:cNvPr>
          <p:cNvSpPr txBox="1"/>
          <p:nvPr/>
        </p:nvSpPr>
        <p:spPr>
          <a:xfrm>
            <a:off x="436986" y="5173594"/>
            <a:ext cx="6905559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/>
              <a:t>স্থানঃ</a:t>
            </a:r>
            <a:endParaRPr lang="bn-BD" sz="2400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C0B79BB-CC56-83AE-68DC-55EE64AA890D}"/>
              </a:ext>
            </a:extLst>
          </p:cNvPr>
          <p:cNvSpPr/>
          <p:nvPr/>
        </p:nvSpPr>
        <p:spPr>
          <a:xfrm>
            <a:off x="8360413" y="442809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A1030F0-B531-EBC0-77D0-3F501C8FD7D2}"/>
              </a:ext>
            </a:extLst>
          </p:cNvPr>
          <p:cNvSpPr/>
          <p:nvPr/>
        </p:nvSpPr>
        <p:spPr>
          <a:xfrm>
            <a:off x="8345643" y="387993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8F01A47-A446-B06E-337A-3334D40B0139}"/>
              </a:ext>
            </a:extLst>
          </p:cNvPr>
          <p:cNvSpPr/>
          <p:nvPr/>
        </p:nvSpPr>
        <p:spPr>
          <a:xfrm>
            <a:off x="7796822" y="322900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4F58A2DE-D889-0AE8-67C8-B4F9398FE76F}"/>
              </a:ext>
            </a:extLst>
          </p:cNvPr>
          <p:cNvSpPr/>
          <p:nvPr/>
        </p:nvSpPr>
        <p:spPr>
          <a:xfrm>
            <a:off x="7780851" y="509291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1BB6F89-E98C-35FD-AB30-DE979F72D277}"/>
              </a:ext>
            </a:extLst>
          </p:cNvPr>
          <p:cNvSpPr/>
          <p:nvPr/>
        </p:nvSpPr>
        <p:spPr>
          <a:xfrm>
            <a:off x="9504056" y="214684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B8FFC09-00C8-DC1F-6183-D0CE1A558334}"/>
              </a:ext>
            </a:extLst>
          </p:cNvPr>
          <p:cNvSpPr/>
          <p:nvPr/>
        </p:nvSpPr>
        <p:spPr>
          <a:xfrm>
            <a:off x="10055021" y="215041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634161-463E-ECE8-56F8-FE3E1E83D6D7}"/>
              </a:ext>
            </a:extLst>
          </p:cNvPr>
          <p:cNvCxnSpPr/>
          <p:nvPr/>
        </p:nvCxnSpPr>
        <p:spPr>
          <a:xfrm flipV="1">
            <a:off x="10128390" y="4016801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CB1579-158B-56DC-5917-DFA21F3D343B}"/>
              </a:ext>
            </a:extLst>
          </p:cNvPr>
          <p:cNvCxnSpPr/>
          <p:nvPr/>
        </p:nvCxnSpPr>
        <p:spPr>
          <a:xfrm flipV="1">
            <a:off x="9592681" y="4026443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A54080B-DC17-97D0-2836-116A0BD6AFE9}"/>
              </a:ext>
            </a:extLst>
          </p:cNvPr>
          <p:cNvCxnSpPr/>
          <p:nvPr/>
        </p:nvCxnSpPr>
        <p:spPr>
          <a:xfrm flipV="1">
            <a:off x="9035172" y="3994329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25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9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0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12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1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8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19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3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3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8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9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9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9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3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4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9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1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1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2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1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2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3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2" grpId="2" animBg="1"/>
      <p:bldP spid="17" grpId="0" animBg="1"/>
      <p:bldP spid="17" grpId="1" animBg="1"/>
      <p:bldP spid="17" grpId="2" animBg="1"/>
      <p:bldP spid="17" grpId="3" animBg="1"/>
      <p:bldP spid="17" grpId="4" animBg="1"/>
      <p:bldP spid="18" grpId="0" animBg="1"/>
      <p:bldP spid="18" grpId="1" animBg="1"/>
      <p:bldP spid="18" grpId="2" animBg="1"/>
      <p:bldP spid="18" grpId="3" animBg="1"/>
      <p:bldP spid="19" grpId="0" animBg="1"/>
      <p:bldP spid="19" grpId="1" animBg="1"/>
      <p:bldP spid="19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7" grpId="0" animBg="1"/>
      <p:bldP spid="27" grpId="1" animBg="1"/>
      <p:bldP spid="28" grpId="0" animBg="1"/>
      <p:bldP spid="28" grpId="1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47" grpId="0" animBg="1"/>
      <p:bldP spid="47" grpId="1" animBg="1"/>
      <p:bldP spid="51" grpId="0" animBg="1"/>
      <p:bldP spid="51" grpId="1" animBg="1"/>
      <p:bldP spid="54" grpId="0" animBg="1"/>
      <p:bldP spid="55" grpId="0" animBg="1"/>
      <p:bldP spid="55" grpId="1" animBg="1"/>
      <p:bldP spid="55" grpId="2" animBg="1"/>
      <p:bldP spid="34" grpId="0" animBg="1"/>
      <p:bldP spid="34" grpId="1" animBg="1"/>
      <p:bldP spid="34" grpId="2" animBg="1"/>
      <p:bldP spid="34" grpId="3" animBg="1"/>
      <p:bldP spid="38" grpId="0" animBg="1"/>
      <p:bldP spid="38" grpId="1" animBg="1"/>
      <p:bldP spid="38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20D6E-15D0-3AC4-547A-F13C9574F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D4A1080-69E7-FEB7-E0B8-14B49E58A00F}"/>
              </a:ext>
            </a:extLst>
          </p:cNvPr>
          <p:cNvSpPr/>
          <p:nvPr/>
        </p:nvSpPr>
        <p:spPr>
          <a:xfrm>
            <a:off x="9495113" y="321645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3E1269-06FC-6E96-0EFF-4F126814F922}"/>
              </a:ext>
            </a:extLst>
          </p:cNvPr>
          <p:cNvSpPr/>
          <p:nvPr/>
        </p:nvSpPr>
        <p:spPr>
          <a:xfrm>
            <a:off x="10052622" y="32164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B4D6403-B729-A21C-0DB9-D48DBDA4A9E0}"/>
              </a:ext>
            </a:extLst>
          </p:cNvPr>
          <p:cNvSpPr/>
          <p:nvPr/>
        </p:nvSpPr>
        <p:spPr>
          <a:xfrm>
            <a:off x="10610131" y="32164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098FFC9-637E-AD96-F0DC-7A9E444E3F37}"/>
              </a:ext>
            </a:extLst>
          </p:cNvPr>
          <p:cNvSpPr/>
          <p:nvPr/>
        </p:nvSpPr>
        <p:spPr>
          <a:xfrm>
            <a:off x="9506548" y="386435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29312E4-2F4F-572E-3CAD-10E783BDF1D0}"/>
              </a:ext>
            </a:extLst>
          </p:cNvPr>
          <p:cNvSpPr/>
          <p:nvPr/>
        </p:nvSpPr>
        <p:spPr>
          <a:xfrm>
            <a:off x="10064057" y="386435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5D02489-A034-1F04-B3B6-2E730D48E55A}"/>
              </a:ext>
            </a:extLst>
          </p:cNvPr>
          <p:cNvSpPr/>
          <p:nvPr/>
        </p:nvSpPr>
        <p:spPr>
          <a:xfrm>
            <a:off x="10621566" y="386435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587AB43-9FBA-55F6-2BFB-37ECED5348B7}"/>
              </a:ext>
            </a:extLst>
          </p:cNvPr>
          <p:cNvSpPr/>
          <p:nvPr/>
        </p:nvSpPr>
        <p:spPr>
          <a:xfrm>
            <a:off x="9498058" y="268608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B8E7939-0DFF-60E4-7122-394751EC11F5}"/>
              </a:ext>
            </a:extLst>
          </p:cNvPr>
          <p:cNvSpPr/>
          <p:nvPr/>
        </p:nvSpPr>
        <p:spPr>
          <a:xfrm>
            <a:off x="9489556" y="509549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A70479A-5F39-3813-7A7D-5895C3C366EE}"/>
              </a:ext>
            </a:extLst>
          </p:cNvPr>
          <p:cNvSpPr/>
          <p:nvPr/>
        </p:nvSpPr>
        <p:spPr>
          <a:xfrm>
            <a:off x="10047065" y="509549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26E787A-DCD3-9D85-A73D-4A8E95783A27}"/>
              </a:ext>
            </a:extLst>
          </p:cNvPr>
          <p:cNvSpPr/>
          <p:nvPr/>
        </p:nvSpPr>
        <p:spPr>
          <a:xfrm>
            <a:off x="10604574" y="509549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F60E85-55B7-4DCB-7C68-E150CB6E244B}"/>
              </a:ext>
            </a:extLst>
          </p:cNvPr>
          <p:cNvSpPr txBox="1"/>
          <p:nvPr/>
        </p:nvSpPr>
        <p:spPr>
          <a:xfrm>
            <a:off x="436986" y="5886998"/>
            <a:ext cx="6873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000" dirty="0" err="1"/>
              <a:t>নির্নেয়</a:t>
            </a:r>
            <a:r>
              <a:rPr lang="bn-BD" sz="2000" dirty="0"/>
              <a:t> </a:t>
            </a:r>
            <a:r>
              <a:rPr lang="bn-BD" sz="2000" b="1" dirty="0"/>
              <a:t>তার কাছে আর </a:t>
            </a:r>
            <a:r>
              <a:rPr lang="bn-BD" sz="2000" b="1" dirty="0" err="1"/>
              <a:t>৪৯৭৩টি</a:t>
            </a:r>
            <a:r>
              <a:rPr lang="bn-BD" sz="2000" b="1" dirty="0"/>
              <a:t> লিচু রয়েছে।</a:t>
            </a:r>
            <a:endParaRPr lang="bn-BD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4942D7-4AFB-DAF2-9EBD-005544F8F2FC}"/>
              </a:ext>
            </a:extLst>
          </p:cNvPr>
          <p:cNvCxnSpPr/>
          <p:nvPr/>
        </p:nvCxnSpPr>
        <p:spPr>
          <a:xfrm>
            <a:off x="7687691" y="3817053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50DB84-6158-D2A5-53B6-BB1118409B9D}"/>
              </a:ext>
            </a:extLst>
          </p:cNvPr>
          <p:cNvCxnSpPr/>
          <p:nvPr/>
        </p:nvCxnSpPr>
        <p:spPr>
          <a:xfrm>
            <a:off x="7651730" y="504202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D1D6ED1-14C4-5493-3ECA-103C0D898797}"/>
              </a:ext>
            </a:extLst>
          </p:cNvPr>
          <p:cNvSpPr/>
          <p:nvPr/>
        </p:nvSpPr>
        <p:spPr>
          <a:xfrm>
            <a:off x="8940486" y="32138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892EAA2-18BC-CED4-055D-529985F80614}"/>
              </a:ext>
            </a:extLst>
          </p:cNvPr>
          <p:cNvSpPr/>
          <p:nvPr/>
        </p:nvSpPr>
        <p:spPr>
          <a:xfrm>
            <a:off x="8951921" y="386177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2E946B1-7A5C-61D9-44A0-5FEC4E0F6060}"/>
              </a:ext>
            </a:extLst>
          </p:cNvPr>
          <p:cNvSpPr/>
          <p:nvPr/>
        </p:nvSpPr>
        <p:spPr>
          <a:xfrm>
            <a:off x="8934929" y="50929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5FDE76-D90E-22B1-0575-9137E768D41D}"/>
              </a:ext>
            </a:extLst>
          </p:cNvPr>
          <p:cNvSpPr txBox="1"/>
          <p:nvPr/>
        </p:nvSpPr>
        <p:spPr>
          <a:xfrm>
            <a:off x="418125" y="1628653"/>
            <a:ext cx="690555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[এককের স্থান] ৬ — ১ = ৫</a:t>
            </a:r>
            <a:br>
              <a:rPr lang="bn-BD" sz="2400" dirty="0"/>
            </a:br>
            <a:r>
              <a:rPr lang="bn-BD" dirty="0"/>
              <a:t>আমরা ৬ থেকে ১ বিয়োগ করি।</a:t>
            </a:r>
            <a:endParaRPr lang="bn-BD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58E8805-64D0-E42D-3FED-42C7D53FF171}"/>
              </a:ext>
            </a:extLst>
          </p:cNvPr>
          <p:cNvSpPr txBox="1"/>
          <p:nvPr/>
        </p:nvSpPr>
        <p:spPr>
          <a:xfrm>
            <a:off x="443382" y="2575012"/>
            <a:ext cx="690555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[দশকের স্থান] ১৩ — ৬ = ৭</a:t>
            </a:r>
            <a:br>
              <a:rPr lang="bn-BD" sz="2400" dirty="0"/>
            </a:br>
            <a:r>
              <a:rPr lang="bn-BD" dirty="0"/>
              <a:t>আমরা ৩ থেকে ৬ বিয়োগ করতে পারি না। তাই, শতকের ঘর থেকে ১টি শত (=১০টি দশ) দশকের ঘরে নিয়ে আসি এবং ১৩ থেকে ৬ বিয়োগ করি।</a:t>
            </a:r>
            <a:endParaRPr lang="bn-BD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C013E80-8FEA-0D49-5451-9FE9A98B98E2}"/>
              </a:ext>
            </a:extLst>
          </p:cNvPr>
          <p:cNvSpPr txBox="1"/>
          <p:nvPr/>
        </p:nvSpPr>
        <p:spPr>
          <a:xfrm>
            <a:off x="443381" y="3523173"/>
            <a:ext cx="6905559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[শতকের স্থান] ৭ — ৫ = ২</a:t>
            </a:r>
            <a:br>
              <a:rPr lang="bn-BD" sz="2400" dirty="0"/>
            </a:br>
            <a:r>
              <a:rPr lang="bn-BD" dirty="0"/>
              <a:t>আমরা ৭ থেকে ৫ বিয়োগ করি।</a:t>
            </a:r>
            <a:endParaRPr lang="bn-BD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C12E3C-CA40-103F-682A-00633AC99C8A}"/>
              </a:ext>
            </a:extLst>
          </p:cNvPr>
          <p:cNvSpPr txBox="1"/>
          <p:nvPr/>
        </p:nvSpPr>
        <p:spPr>
          <a:xfrm>
            <a:off x="436986" y="4469532"/>
            <a:ext cx="6905559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b="1" dirty="0"/>
              <a:t>[হাজারের স্থান] ৭ — ৪ = ৩</a:t>
            </a:r>
            <a:br>
              <a:rPr lang="bn-BD" sz="2400" dirty="0"/>
            </a:br>
            <a:r>
              <a:rPr lang="bn-BD" dirty="0"/>
              <a:t>আমরা ৭ থেকে ৩ বিয়োগ করতে পারি। তাই, হাজারের ঘরে হবে ৭ — ৪ = ৩</a:t>
            </a:r>
            <a:endParaRPr lang="bn-BD" sz="2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8020F59-D752-AA42-5F4C-F35978419CCB}"/>
              </a:ext>
            </a:extLst>
          </p:cNvPr>
          <p:cNvSpPr/>
          <p:nvPr/>
        </p:nvSpPr>
        <p:spPr>
          <a:xfrm>
            <a:off x="9507496" y="442833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36628B5-BCAD-CBF4-BF3E-64FF63ECC3F0}"/>
              </a:ext>
            </a:extLst>
          </p:cNvPr>
          <p:cNvSpPr/>
          <p:nvPr/>
        </p:nvSpPr>
        <p:spPr>
          <a:xfrm>
            <a:off x="10065005" y="442833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A28EA96-0599-63C2-BE9F-7439BF69546D}"/>
              </a:ext>
            </a:extLst>
          </p:cNvPr>
          <p:cNvSpPr/>
          <p:nvPr/>
        </p:nvSpPr>
        <p:spPr>
          <a:xfrm>
            <a:off x="10622514" y="44283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8483CE5-60B9-8924-9AC1-50EB011647BC}"/>
              </a:ext>
            </a:extLst>
          </p:cNvPr>
          <p:cNvSpPr/>
          <p:nvPr/>
        </p:nvSpPr>
        <p:spPr>
          <a:xfrm>
            <a:off x="8952869" y="442576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035E0-A03D-C490-703B-7F0E3B115E23}"/>
              </a:ext>
            </a:extLst>
          </p:cNvPr>
          <p:cNvSpPr txBox="1"/>
          <p:nvPr/>
        </p:nvSpPr>
        <p:spPr>
          <a:xfrm>
            <a:off x="1390340" y="402834"/>
            <a:ext cx="10383534" cy="991731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4800" b="1" dirty="0"/>
              <a:t>১। বিয়োগ </a:t>
            </a:r>
            <a:r>
              <a:rPr lang="bn-BD" sz="4800" b="1" dirty="0" err="1"/>
              <a:t>করিঃ</a:t>
            </a:r>
            <a:r>
              <a:rPr lang="bn-BD" sz="4800" b="1" dirty="0"/>
              <a:t>- ৭৮৩৬ - ৪৫৬১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41B015D-7AC0-038C-4BA0-98BA646A79B2}"/>
              </a:ext>
            </a:extLst>
          </p:cNvPr>
          <p:cNvSpPr/>
          <p:nvPr/>
        </p:nvSpPr>
        <p:spPr>
          <a:xfrm>
            <a:off x="8373840" y="323048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1F15534-FA87-C685-A68F-BF7DE3CAC310}"/>
              </a:ext>
            </a:extLst>
          </p:cNvPr>
          <p:cNvSpPr/>
          <p:nvPr/>
        </p:nvSpPr>
        <p:spPr>
          <a:xfrm>
            <a:off x="8357890" y="50960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E447CF7-252E-B242-A905-E4EB141A4647}"/>
              </a:ext>
            </a:extLst>
          </p:cNvPr>
          <p:cNvSpPr txBox="1"/>
          <p:nvPr/>
        </p:nvSpPr>
        <p:spPr>
          <a:xfrm>
            <a:off x="436986" y="5173594"/>
            <a:ext cx="6905559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endParaRPr lang="bn-BD" sz="2400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0EE6A84-BF75-AC27-B496-4E8423BD8A9B}"/>
              </a:ext>
            </a:extLst>
          </p:cNvPr>
          <p:cNvSpPr/>
          <p:nvPr/>
        </p:nvSpPr>
        <p:spPr>
          <a:xfrm>
            <a:off x="8360413" y="442809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ECDEC2A-B039-5B38-A426-4E68A523A2DC}"/>
              </a:ext>
            </a:extLst>
          </p:cNvPr>
          <p:cNvSpPr/>
          <p:nvPr/>
        </p:nvSpPr>
        <p:spPr>
          <a:xfrm>
            <a:off x="8345643" y="387993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E21811B-6966-5F07-B27E-0E8206C56095}"/>
              </a:ext>
            </a:extLst>
          </p:cNvPr>
          <p:cNvSpPr/>
          <p:nvPr/>
        </p:nvSpPr>
        <p:spPr>
          <a:xfrm>
            <a:off x="7796822" y="322900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7454B4F-0B7E-A38E-127F-EBEB63A03D60}"/>
              </a:ext>
            </a:extLst>
          </p:cNvPr>
          <p:cNvSpPr/>
          <p:nvPr/>
        </p:nvSpPr>
        <p:spPr>
          <a:xfrm>
            <a:off x="7780851" y="509291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ADA0607-D1F4-6A9A-CBFA-1495AABFF2FB}"/>
              </a:ext>
            </a:extLst>
          </p:cNvPr>
          <p:cNvSpPr/>
          <p:nvPr/>
        </p:nvSpPr>
        <p:spPr>
          <a:xfrm>
            <a:off x="10052622" y="270587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B21327F-5CE0-519F-6BA3-63BD23BEBD25}"/>
              </a:ext>
            </a:extLst>
          </p:cNvPr>
          <p:cNvCxnSpPr/>
          <p:nvPr/>
        </p:nvCxnSpPr>
        <p:spPr>
          <a:xfrm flipV="1">
            <a:off x="9592681" y="4026443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82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8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9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9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0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1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1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2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2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68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1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2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2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7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8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0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7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8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9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2" grpId="2" animBg="1"/>
      <p:bldP spid="17" grpId="0" animBg="1"/>
      <p:bldP spid="17" grpId="1" animBg="1"/>
      <p:bldP spid="17" grpId="2" animBg="1"/>
      <p:bldP spid="17" grpId="3" animBg="1"/>
      <p:bldP spid="17" grpId="4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7" grpId="0" animBg="1"/>
      <p:bldP spid="27" grpId="1" animBg="1"/>
      <p:bldP spid="28" grpId="0" animBg="1"/>
      <p:bldP spid="28" grpId="1" animBg="1"/>
      <p:bldP spid="30" grpId="0" animBg="1"/>
      <p:bldP spid="30" grpId="1" animBg="1"/>
      <p:bldP spid="30" grpId="2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47" grpId="0" animBg="1"/>
      <p:bldP spid="47" grpId="1" animBg="1"/>
      <p:bldP spid="51" grpId="0" animBg="1"/>
      <p:bldP spid="51" grpId="1" animBg="1"/>
      <p:bldP spid="54" grpId="0" animBg="1"/>
      <p:bldP spid="55" grpId="0" animBg="1"/>
      <p:bldP spid="55" grpId="1" animBg="1"/>
      <p:bldP spid="55" grpId="2" animBg="1"/>
      <p:bldP spid="38" grpId="0" animBg="1"/>
      <p:bldP spid="38" grpId="1" animBg="1"/>
      <p:bldP spid="38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6A9D32-8450-9C73-84FF-1FE41D9BC1A5}"/>
              </a:ext>
            </a:extLst>
          </p:cNvPr>
          <p:cNvSpPr txBox="1"/>
          <p:nvPr/>
        </p:nvSpPr>
        <p:spPr>
          <a:xfrm>
            <a:off x="1154499" y="412758"/>
            <a:ext cx="10615311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১. একটি ফুটবল </a:t>
            </a:r>
            <a:r>
              <a:rPr lang="bn-BD" sz="2800" dirty="0" err="1"/>
              <a:t>টুর্নামেন্টের</a:t>
            </a:r>
            <a:r>
              <a:rPr lang="bn-BD" sz="2800" dirty="0"/>
              <a:t> প্রথম দিনের খেলায় ৭৬৯৮৪ জন এবং দ্বিতীয় দিনের খেলায় ৯০৫৬৮ জন দর্শক ছিল। দুই দিনের দর্শক সংখ্যার পার্থক্য কত?</a:t>
            </a:r>
            <a:endParaRPr lang="bn-BD" sz="9600" b="1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A6EE40B-9739-72C3-15FB-DA1AB45AED26}"/>
              </a:ext>
            </a:extLst>
          </p:cNvPr>
          <p:cNvSpPr/>
          <p:nvPr/>
        </p:nvSpPr>
        <p:spPr>
          <a:xfrm>
            <a:off x="10052944" y="2585094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28CE1551-466A-8681-545D-15979CC4E1E1}"/>
              </a:ext>
            </a:extLst>
          </p:cNvPr>
          <p:cNvSpPr/>
          <p:nvPr/>
        </p:nvSpPr>
        <p:spPr>
          <a:xfrm>
            <a:off x="2174132" y="2872990"/>
            <a:ext cx="7601574" cy="878555"/>
          </a:xfrm>
          <a:prstGeom prst="wedgeRoundRectCallout">
            <a:avLst>
              <a:gd name="adj1" fmla="val 63623"/>
              <a:gd name="adj2" fmla="val -4218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dirty="0">
                <a:solidFill>
                  <a:schemeClr val="tx1"/>
                </a:solidFill>
              </a:rPr>
              <a:t>বড়ো সংখ্যা থেকে ছোটো সংখ্যা বিয়োগ করতে হয়।</a:t>
            </a:r>
            <a:endParaRPr lang="bn-BD" sz="34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2CC5A26-EA59-E183-AF13-ACBBCA450029}"/>
              </a:ext>
            </a:extLst>
          </p:cNvPr>
          <p:cNvSpPr/>
          <p:nvPr/>
        </p:nvSpPr>
        <p:spPr>
          <a:xfrm flipH="1">
            <a:off x="290473" y="1467611"/>
            <a:ext cx="1606422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2D7678EA-15B4-3AB3-A092-F25D1FAE8EA6}"/>
              </a:ext>
            </a:extLst>
          </p:cNvPr>
          <p:cNvSpPr/>
          <p:nvPr/>
        </p:nvSpPr>
        <p:spPr>
          <a:xfrm>
            <a:off x="2305454" y="1611726"/>
            <a:ext cx="7622435" cy="1138654"/>
          </a:xfrm>
          <a:prstGeom prst="wedgeRoundRectCallout">
            <a:avLst>
              <a:gd name="adj1" fmla="val -67676"/>
              <a:gd name="adj2" fmla="val 847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</a:pPr>
            <a:r>
              <a:rPr lang="bn-BD" sz="3600" dirty="0">
                <a:solidFill>
                  <a:schemeClr val="tx1"/>
                </a:solidFill>
              </a:rPr>
              <a:t>যেহেতু পার্থক্য বের করতে হবে, সেজন্য আমাদের বিয়োগ করতে হবে।</a:t>
            </a:r>
            <a:endParaRPr lang="bn-BD" sz="23900" dirty="0">
              <a:solidFill>
                <a:schemeClr val="tx1"/>
              </a:solidFill>
              <a:latin typeface="Inter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8486E4-54DA-6D96-D2C8-CCE8C0A00A24}"/>
              </a:ext>
            </a:extLst>
          </p:cNvPr>
          <p:cNvSpPr txBox="1"/>
          <p:nvPr/>
        </p:nvSpPr>
        <p:spPr>
          <a:xfrm>
            <a:off x="2609039" y="4406619"/>
            <a:ext cx="69739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50"/>
              </a:spcAft>
            </a:pPr>
            <a:r>
              <a:rPr lang="bn-BD" sz="2800" b="1" i="0" dirty="0" err="1">
                <a:solidFill>
                  <a:srgbClr val="2B2D31"/>
                </a:solidFill>
                <a:effectLst/>
                <a:latin typeface="Inter"/>
              </a:rPr>
              <a:t>গণিতিক</a:t>
            </a:r>
            <a:r>
              <a:rPr lang="bn-BD" sz="2800" b="1" i="0" dirty="0">
                <a:solidFill>
                  <a:srgbClr val="2B2D31"/>
                </a:solidFill>
                <a:effectLst/>
                <a:latin typeface="Inter"/>
              </a:rPr>
              <a:t> বাক্যটি হলো</a:t>
            </a:r>
            <a:r>
              <a:rPr lang="bn-BD" sz="2800" dirty="0">
                <a:solidFill>
                  <a:srgbClr val="2B2D31"/>
                </a:solidFill>
                <a:latin typeface="Inter"/>
              </a:rPr>
              <a:t> </a:t>
            </a:r>
            <a:r>
              <a:rPr lang="bn-BD" sz="2800" b="0" i="0" dirty="0">
                <a:solidFill>
                  <a:srgbClr val="2B2D31"/>
                </a:solidFill>
                <a:effectLst/>
                <a:latin typeface="Inter"/>
              </a:rPr>
              <a:t>৯ ০ ৫ ৬</a:t>
            </a:r>
            <a:r>
              <a:rPr lang="bn-BD" sz="2800" dirty="0">
                <a:solidFill>
                  <a:srgbClr val="2B2D31"/>
                </a:solidFill>
                <a:latin typeface="Inter"/>
              </a:rPr>
              <a:t> ৮ - ৭ ৬ ৯ ৮ ৪ =</a:t>
            </a:r>
            <a:endParaRPr lang="bn-BD" sz="2800" b="0" i="0" dirty="0">
              <a:solidFill>
                <a:srgbClr val="2B2D31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9628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671</TotalTime>
  <Words>913</Words>
  <Application>Microsoft Office PowerPoint</Application>
  <PresentationFormat>Widescreen</PresentationFormat>
  <Paragraphs>131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Calibri</vt:lpstr>
      <vt:lpstr>Cambria Math</vt:lpstr>
      <vt:lpstr>Garamond</vt:lpstr>
      <vt:lpstr>Inter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76</cp:revision>
  <dcterms:created xsi:type="dcterms:W3CDTF">2025-11-28T05:21:56Z</dcterms:created>
  <dcterms:modified xsi:type="dcterms:W3CDTF">2026-07-17T03:02:14Z</dcterms:modified>
</cp:coreProperties>
</file>