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73" r:id="rId4"/>
    <p:sldId id="291" r:id="rId5"/>
    <p:sldId id="268" r:id="rId6"/>
    <p:sldId id="259" r:id="rId7"/>
    <p:sldId id="292" r:id="rId8"/>
    <p:sldId id="287" r:id="rId9"/>
    <p:sldId id="289" r:id="rId10"/>
    <p:sldId id="285" r:id="rId11"/>
    <p:sldId id="267" r:id="rId12"/>
    <p:sldId id="293" r:id="rId13"/>
    <p:sldId id="294" r:id="rId14"/>
    <p:sldId id="295" r:id="rId15"/>
    <p:sldId id="296" r:id="rId16"/>
    <p:sldId id="288" r:id="rId17"/>
    <p:sldId id="297" r:id="rId18"/>
    <p:sldId id="271" r:id="rId19"/>
    <p:sldId id="284" r:id="rId20"/>
    <p:sldId id="269" r:id="rId21"/>
    <p:sldId id="270" r:id="rId22"/>
    <p:sldId id="29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8EA6E0-BCFC-4887-8EEC-DC760B44EFBC}" type="datetimeFigureOut">
              <a:rPr lang="en-US" smtClean="0"/>
              <a:t>8/4/2026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AB78AA-32A2-43E9-B1AD-5834AC1DC1E9}" type="slidenum">
              <a:rPr lang="en-US" smtClean="0"/>
              <a:t>‹#›</a:t>
            </a:fld>
            <a:endParaRPr lang="en-US"/>
          </a:p>
        </p:txBody>
      </p:sp>
    </p:spTree>
    <p:extLst>
      <p:ext uri="{BB962C8B-B14F-4D97-AF65-F5344CB8AC3E}">
        <p14:creationId xmlns:p14="http://schemas.microsoft.com/office/powerpoint/2010/main" val="3398744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C07B715-FCA0-4EE7-82F3-AD879ED40C80}"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526594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07B715-FCA0-4EE7-82F3-AD879ED40C80}"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3353320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07B715-FCA0-4EE7-82F3-AD879ED40C80}"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2834483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07B715-FCA0-4EE7-82F3-AD879ED40C80}"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2669059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07B715-FCA0-4EE7-82F3-AD879ED40C80}"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3537379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C07B715-FCA0-4EE7-82F3-AD879ED40C80}"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48540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C07B715-FCA0-4EE7-82F3-AD879ED40C80}"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3997937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C07B715-FCA0-4EE7-82F3-AD879ED40C80}"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11951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07B715-FCA0-4EE7-82F3-AD879ED40C80}"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1787400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07B715-FCA0-4EE7-82F3-AD879ED40C80}"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171575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07B715-FCA0-4EE7-82F3-AD879ED40C80}"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70729D-3F0B-4D08-8263-0E5C3AFF8046}" type="slidenum">
              <a:rPr lang="en-US" smtClean="0"/>
              <a:t>‹#›</a:t>
            </a:fld>
            <a:endParaRPr lang="en-US"/>
          </a:p>
        </p:txBody>
      </p:sp>
    </p:spTree>
    <p:extLst>
      <p:ext uri="{BB962C8B-B14F-4D97-AF65-F5344CB8AC3E}">
        <p14:creationId xmlns:p14="http://schemas.microsoft.com/office/powerpoint/2010/main" val="3037499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7B715-FCA0-4EE7-82F3-AD879ED40C80}" type="datetimeFigureOut">
              <a:rPr lang="en-US" smtClean="0"/>
              <a:t>8/4/2026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0729D-3F0B-4D08-8263-0E5C3AFF8046}" type="slidenum">
              <a:rPr lang="en-US" smtClean="0"/>
              <a:t>‹#›</a:t>
            </a:fld>
            <a:endParaRPr lang="en-US"/>
          </a:p>
        </p:txBody>
      </p:sp>
    </p:spTree>
    <p:extLst>
      <p:ext uri="{BB962C8B-B14F-4D97-AF65-F5344CB8AC3E}">
        <p14:creationId xmlns:p14="http://schemas.microsoft.com/office/powerpoint/2010/main" val="389225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E59CEFE-B1F5-16C7-30C0-D4C5D905E68D}"/>
              </a:ext>
            </a:extLst>
          </p:cNvPr>
          <p:cNvGrpSpPr/>
          <p:nvPr/>
        </p:nvGrpSpPr>
        <p:grpSpPr>
          <a:xfrm>
            <a:off x="0" y="0"/>
            <a:ext cx="9144000" cy="6858000"/>
            <a:chOff x="1052732" y="1519312"/>
            <a:chExt cx="7038535" cy="5105397"/>
          </a:xfrm>
        </p:grpSpPr>
        <p:sp>
          <p:nvSpPr>
            <p:cNvPr id="4" name="Rectangle 3"/>
            <p:cNvSpPr/>
            <p:nvPr/>
          </p:nvSpPr>
          <p:spPr>
            <a:xfrm>
              <a:off x="1080867" y="1519312"/>
              <a:ext cx="7010400" cy="1752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00" dirty="0">
                <a:solidFill>
                  <a:srgbClr val="FF0000"/>
                </a:solidFill>
                <a:latin typeface="BrahmaputraMJ" pitchFamily="2" charset="0"/>
                <a:cs typeface="BrahmaputraMJ" pitchFamily="2" charset="0"/>
              </a:endParaRPr>
            </a:p>
          </p:txBody>
        </p:sp>
        <p:pic>
          <p:nvPicPr>
            <p:cNvPr id="7" name="Picture 6">
              <a:extLst>
                <a:ext uri="{FF2B5EF4-FFF2-40B4-BE49-F238E27FC236}">
                  <a16:creationId xmlns:a16="http://schemas.microsoft.com/office/drawing/2014/main" id="{597B98C7-B3ED-D8ED-C066-FCA6FB992E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732" y="3271911"/>
              <a:ext cx="7038535" cy="3352798"/>
            </a:xfrm>
            <a:prstGeom prst="rect">
              <a:avLst/>
            </a:prstGeom>
          </p:spPr>
        </p:pic>
      </p:grpSp>
      <p:sp>
        <p:nvSpPr>
          <p:cNvPr id="8" name="Rectangle 7">
            <a:extLst>
              <a:ext uri="{FF2B5EF4-FFF2-40B4-BE49-F238E27FC236}">
                <a16:creationId xmlns:a16="http://schemas.microsoft.com/office/drawing/2014/main" id="{1CAC9225-1573-15C9-B324-E96254204870}"/>
              </a:ext>
            </a:extLst>
          </p:cNvPr>
          <p:cNvSpPr/>
          <p:nvPr/>
        </p:nvSpPr>
        <p:spPr>
          <a:xfrm>
            <a:off x="1828800" y="3962403"/>
            <a:ext cx="5334000" cy="13716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sz="2800" b="1" dirty="0" err="1">
                <a:latin typeface="NikoshBAN" panose="02000000000000000000" pitchFamily="2" charset="0"/>
                <a:cs typeface="NikoshBAN" panose="02000000000000000000" pitchFamily="2" charset="0"/>
              </a:rPr>
              <a:t>দশম</a:t>
            </a:r>
            <a:r>
              <a:rPr lang="en-US" sz="2800" b="1" dirty="0">
                <a:latin typeface="NikoshBAN" panose="02000000000000000000" pitchFamily="2" charset="0"/>
                <a:cs typeface="NikoshBAN" panose="02000000000000000000" pitchFamily="2" charset="0"/>
              </a:rPr>
              <a:t> </a:t>
            </a:r>
            <a:r>
              <a:rPr lang="en-US" sz="2800" b="1" dirty="0" err="1">
                <a:latin typeface="NikoshBAN" panose="02000000000000000000" pitchFamily="2" charset="0"/>
                <a:cs typeface="NikoshBAN" panose="02000000000000000000" pitchFamily="2" charset="0"/>
              </a:rPr>
              <a:t>শ্রেনি</a:t>
            </a:r>
            <a:endParaRPr lang="en-US" sz="2800" b="1" dirty="0">
              <a:latin typeface="NikoshBAN" panose="02000000000000000000" pitchFamily="2" charset="0"/>
              <a:cs typeface="NikoshBAN" panose="02000000000000000000" pitchFamily="2" charset="0"/>
            </a:endParaRPr>
          </a:p>
          <a:p>
            <a:pPr algn="ctr"/>
            <a:r>
              <a:rPr lang="en-US" sz="2800" b="1" dirty="0" err="1">
                <a:latin typeface="NikoshBAN" panose="02000000000000000000" pitchFamily="2" charset="0"/>
                <a:cs typeface="NikoshBAN" panose="02000000000000000000" pitchFamily="2" charset="0"/>
              </a:rPr>
              <a:t>অধ্যায়</a:t>
            </a:r>
            <a:r>
              <a:rPr lang="en-US" sz="2800" b="1" dirty="0">
                <a:latin typeface="NikoshBAN" panose="02000000000000000000" pitchFamily="2" charset="0"/>
                <a:cs typeface="NikoshBAN" panose="02000000000000000000" pitchFamily="2" charset="0"/>
              </a:rPr>
              <a:t> : ৭ম - </a:t>
            </a:r>
            <a:r>
              <a:rPr lang="en-US" sz="2800" b="1" dirty="0" err="1">
                <a:latin typeface="NikoshBAN" panose="02000000000000000000" pitchFamily="2" charset="0"/>
                <a:cs typeface="NikoshBAN" panose="02000000000000000000" pitchFamily="2" charset="0"/>
              </a:rPr>
              <a:t>খতিয়ান</a:t>
            </a:r>
            <a:r>
              <a:rPr lang="en-US" sz="2800" b="1" dirty="0">
                <a:latin typeface="NikoshBAN" panose="02000000000000000000" pitchFamily="2" charset="0"/>
                <a:cs typeface="NikoshBAN" panose="02000000000000000000" pitchFamily="2" charset="0"/>
              </a:rPr>
              <a:t>  ( T </a:t>
            </a:r>
            <a:r>
              <a:rPr lang="en-US" sz="2800" b="1" dirty="0" err="1">
                <a:latin typeface="NikoshBAN" panose="02000000000000000000" pitchFamily="2" charset="0"/>
                <a:cs typeface="NikoshBAN" panose="02000000000000000000" pitchFamily="2" charset="0"/>
              </a:rPr>
              <a:t>ছক</a:t>
            </a:r>
            <a:r>
              <a:rPr lang="en-US" sz="2800" b="1" dirty="0">
                <a:latin typeface="NikoshBAN" panose="02000000000000000000" pitchFamily="2" charset="0"/>
                <a:cs typeface="NikoshBAN" panose="02000000000000000000" pitchFamily="2" charset="0"/>
              </a:rPr>
              <a:t>)</a:t>
            </a:r>
          </a:p>
          <a:p>
            <a:pPr algn="ctr"/>
            <a:r>
              <a:rPr lang="en-US" sz="2800" b="1" dirty="0" err="1">
                <a:latin typeface="NikoshBAN" panose="02000000000000000000" pitchFamily="2" charset="0"/>
                <a:cs typeface="NikoshBAN" panose="02000000000000000000" pitchFamily="2" charset="0"/>
              </a:rPr>
              <a:t>সময়</a:t>
            </a:r>
            <a:r>
              <a:rPr lang="en-US" sz="2800" b="1" dirty="0">
                <a:latin typeface="NikoshBAN" panose="02000000000000000000" pitchFamily="2" charset="0"/>
                <a:cs typeface="NikoshBAN" panose="02000000000000000000" pitchFamily="2" charset="0"/>
              </a:rPr>
              <a:t>: ৪৫ </a:t>
            </a:r>
            <a:r>
              <a:rPr lang="en-US" sz="2800" b="1" dirty="0" err="1">
                <a:latin typeface="NikoshBAN" panose="02000000000000000000" pitchFamily="2" charset="0"/>
                <a:cs typeface="NikoshBAN" panose="02000000000000000000" pitchFamily="2" charset="0"/>
              </a:rPr>
              <a:t>মিনিট</a:t>
            </a:r>
            <a:endParaRPr lang="en-US" sz="2800" b="1" dirty="0">
              <a:latin typeface="NikoshBAN" panose="02000000000000000000" pitchFamily="2" charset="0"/>
              <a:cs typeface="NikoshBAN" panose="02000000000000000000" pitchFamily="2" charset="0"/>
            </a:endParaRPr>
          </a:p>
        </p:txBody>
      </p:sp>
      <p:sp>
        <p:nvSpPr>
          <p:cNvPr id="11" name="TextBox 10">
            <a:extLst>
              <a:ext uri="{FF2B5EF4-FFF2-40B4-BE49-F238E27FC236}">
                <a16:creationId xmlns:a16="http://schemas.microsoft.com/office/drawing/2014/main" id="{A8CAF51A-F061-3E1C-621A-DDBF603F71CC}"/>
              </a:ext>
            </a:extLst>
          </p:cNvPr>
          <p:cNvSpPr txBox="1"/>
          <p:nvPr/>
        </p:nvSpPr>
        <p:spPr>
          <a:xfrm>
            <a:off x="36551" y="152400"/>
            <a:ext cx="9070898" cy="1600438"/>
          </a:xfrm>
          <a:prstGeom prst="rect">
            <a:avLst/>
          </a:prstGeom>
          <a:noFill/>
        </p:spPr>
        <p:txBody>
          <a:bodyPr wrap="square" rtlCol="0">
            <a:spAutoFit/>
          </a:bodyPr>
          <a:lstStyle/>
          <a:p>
            <a:pPr algn="ctr"/>
            <a:r>
              <a:rPr lang="en-US" sz="8000" b="1" dirty="0" err="1">
                <a:solidFill>
                  <a:schemeClr val="bg1"/>
                </a:solidFill>
                <a:latin typeface="NikoshBAN" panose="02000000000000000000" pitchFamily="2" charset="0"/>
                <a:cs typeface="NikoshBAN" panose="02000000000000000000" pitchFamily="2" charset="0"/>
              </a:rPr>
              <a:t>আজকের</a:t>
            </a:r>
            <a:r>
              <a:rPr lang="en-US" sz="8000" b="1" dirty="0">
                <a:solidFill>
                  <a:schemeClr val="bg1"/>
                </a:solidFill>
                <a:latin typeface="NikoshBAN" panose="02000000000000000000" pitchFamily="2" charset="0"/>
                <a:cs typeface="NikoshBAN" panose="02000000000000000000" pitchFamily="2" charset="0"/>
              </a:rPr>
              <a:t> </a:t>
            </a:r>
            <a:r>
              <a:rPr lang="en-US" sz="8000" b="1" dirty="0" err="1">
                <a:solidFill>
                  <a:schemeClr val="bg1"/>
                </a:solidFill>
                <a:latin typeface="NikoshBAN" panose="02000000000000000000" pitchFamily="2" charset="0"/>
                <a:cs typeface="NikoshBAN" panose="02000000000000000000" pitchFamily="2" charset="0"/>
              </a:rPr>
              <a:t>ক্লাসে</a:t>
            </a:r>
            <a:r>
              <a:rPr lang="en-US" sz="8000" b="1" dirty="0">
                <a:solidFill>
                  <a:schemeClr val="bg1"/>
                </a:solidFill>
                <a:latin typeface="NikoshBAN" panose="02000000000000000000" pitchFamily="2" charset="0"/>
                <a:cs typeface="NikoshBAN" panose="02000000000000000000" pitchFamily="2" charset="0"/>
              </a:rPr>
              <a:t> </a:t>
            </a:r>
            <a:r>
              <a:rPr lang="en-US" sz="8000" b="1" dirty="0" err="1">
                <a:solidFill>
                  <a:schemeClr val="bg1"/>
                </a:solidFill>
                <a:latin typeface="NikoshBAN" panose="02000000000000000000" pitchFamily="2" charset="0"/>
                <a:cs typeface="NikoshBAN" panose="02000000000000000000" pitchFamily="2" charset="0"/>
              </a:rPr>
              <a:t>সবাইকে</a:t>
            </a:r>
            <a:endParaRPr lang="en-US" sz="8000" b="1" dirty="0">
              <a:solidFill>
                <a:schemeClr val="bg1"/>
              </a:solidFill>
              <a:latin typeface="NikoshBAN" panose="02000000000000000000" pitchFamily="2" charset="0"/>
              <a:cs typeface="NikoshBAN" panose="02000000000000000000" pitchFamily="2" charset="0"/>
            </a:endParaRPr>
          </a:p>
          <a:p>
            <a:endParaRPr lang="en-US" dirty="0"/>
          </a:p>
        </p:txBody>
      </p:sp>
      <p:sp>
        <p:nvSpPr>
          <p:cNvPr id="12" name="TextBox 11">
            <a:extLst>
              <a:ext uri="{FF2B5EF4-FFF2-40B4-BE49-F238E27FC236}">
                <a16:creationId xmlns:a16="http://schemas.microsoft.com/office/drawing/2014/main" id="{D3A8DD08-76DF-2E0D-913C-3F3635CAFAF4}"/>
              </a:ext>
            </a:extLst>
          </p:cNvPr>
          <p:cNvSpPr txBox="1"/>
          <p:nvPr/>
        </p:nvSpPr>
        <p:spPr>
          <a:xfrm>
            <a:off x="723900" y="821815"/>
            <a:ext cx="7543800" cy="1862048"/>
          </a:xfrm>
          <a:prstGeom prst="rect">
            <a:avLst/>
          </a:prstGeom>
          <a:noFill/>
        </p:spPr>
        <p:txBody>
          <a:bodyPr wrap="square" rtlCol="0">
            <a:spAutoFit/>
          </a:bodyPr>
          <a:lstStyle/>
          <a:p>
            <a:pPr algn="ctr"/>
            <a:r>
              <a:rPr lang="en-US" sz="11500" b="1" dirty="0" err="1">
                <a:solidFill>
                  <a:srgbClr val="FF0000"/>
                </a:solidFill>
                <a:latin typeface="NikoshBAN" panose="02000000000000000000" pitchFamily="2" charset="0"/>
                <a:cs typeface="NikoshBAN" panose="02000000000000000000" pitchFamily="2" charset="0"/>
              </a:rPr>
              <a:t>স্বাগতম</a:t>
            </a:r>
            <a:endParaRPr lang="en-US" sz="11500" b="1" dirty="0">
              <a:solidFill>
                <a:srgbClr val="FF0000"/>
              </a:solidFill>
            </a:endParaRPr>
          </a:p>
        </p:txBody>
      </p:sp>
    </p:spTree>
    <p:extLst>
      <p:ext uri="{BB962C8B-B14F-4D97-AF65-F5344CB8AC3E}">
        <p14:creationId xmlns:p14="http://schemas.microsoft.com/office/powerpoint/2010/main" val="31362060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4B91EBAA-5D1B-8D1A-3D2E-BCA4472F93A5}"/>
              </a:ext>
            </a:extLst>
          </p:cNvPr>
          <p:cNvGrpSpPr/>
          <p:nvPr/>
        </p:nvGrpSpPr>
        <p:grpSpPr>
          <a:xfrm>
            <a:off x="3275970" y="386346"/>
            <a:ext cx="2324052" cy="1293457"/>
            <a:chOff x="4575819" y="341997"/>
            <a:chExt cx="2324052" cy="1024959"/>
          </a:xfrm>
          <a:scene3d>
            <a:camera prst="orthographicFront"/>
            <a:lightRig rig="flat" dir="t"/>
          </a:scene3d>
        </p:grpSpPr>
        <p:sp>
          <p:nvSpPr>
            <p:cNvPr id="73" name="Oval 72">
              <a:extLst>
                <a:ext uri="{FF2B5EF4-FFF2-40B4-BE49-F238E27FC236}">
                  <a16:creationId xmlns:a16="http://schemas.microsoft.com/office/drawing/2014/main" id="{788D783F-C8D5-8E48-8AA0-243DF98FA949}"/>
                </a:ext>
              </a:extLst>
            </p:cNvPr>
            <p:cNvSpPr/>
            <p:nvPr/>
          </p:nvSpPr>
          <p:spPr>
            <a:xfrm>
              <a:off x="4575819" y="341997"/>
              <a:ext cx="2324052" cy="1024959"/>
            </a:xfrm>
            <a:prstGeom prst="ellipse">
              <a:avLst/>
            </a:prstGeom>
            <a:solidFill>
              <a:srgbClr val="00B050"/>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74" name="Oval 4">
              <a:extLst>
                <a:ext uri="{FF2B5EF4-FFF2-40B4-BE49-F238E27FC236}">
                  <a16:creationId xmlns:a16="http://schemas.microsoft.com/office/drawing/2014/main" id="{265AA5D6-20EF-9666-14C6-A7905C8B6357}"/>
                </a:ext>
              </a:extLst>
            </p:cNvPr>
            <p:cNvSpPr txBox="1"/>
            <p:nvPr/>
          </p:nvSpPr>
          <p:spPr>
            <a:xfrm>
              <a:off x="4916169" y="492099"/>
              <a:ext cx="1643352" cy="724755"/>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bn-BD" sz="2400" b="1" kern="1200" dirty="0">
                  <a:solidFill>
                    <a:schemeClr val="bg1"/>
                  </a:solidFill>
                  <a:latin typeface="NikoshBAN" pitchFamily="2" charset="0"/>
                  <a:cs typeface="NikoshBAN" pitchFamily="2" charset="0"/>
                </a:rPr>
                <a:t>মোট সম্পদ </a:t>
              </a:r>
              <a:r>
                <a:rPr lang="en-US" sz="2400" b="1" kern="1200" dirty="0">
                  <a:solidFill>
                    <a:schemeClr val="bg1"/>
                  </a:solidFill>
                  <a:latin typeface="NikoshBAN" pitchFamily="2" charset="0"/>
                  <a:cs typeface="NikoshBAN" pitchFamily="2" charset="0"/>
                </a:rPr>
                <a:t> ও </a:t>
              </a:r>
              <a:r>
                <a:rPr lang="en-US" sz="2400" b="1" kern="1200" dirty="0" err="1">
                  <a:solidFill>
                    <a:schemeClr val="bg1"/>
                  </a:solidFill>
                  <a:latin typeface="NikoshBAN" pitchFamily="2" charset="0"/>
                  <a:cs typeface="NikoshBAN" pitchFamily="2" charset="0"/>
                </a:rPr>
                <a:t>দায়ের</a:t>
              </a:r>
              <a:r>
                <a:rPr lang="en-US" sz="2400" b="1" kern="1200" dirty="0">
                  <a:solidFill>
                    <a:schemeClr val="bg1"/>
                  </a:solidFill>
                  <a:latin typeface="NikoshBAN" pitchFamily="2" charset="0"/>
                  <a:cs typeface="NikoshBAN" pitchFamily="2" charset="0"/>
                </a:rPr>
                <a:t> </a:t>
              </a:r>
              <a:r>
                <a:rPr lang="en-US" sz="2400" b="1" kern="1200" dirty="0" err="1">
                  <a:solidFill>
                    <a:schemeClr val="bg1"/>
                  </a:solidFill>
                  <a:latin typeface="NikoshBAN" pitchFamily="2" charset="0"/>
                  <a:cs typeface="NikoshBAN" pitchFamily="2" charset="0"/>
                </a:rPr>
                <a:t>পরিমাণ</a:t>
              </a:r>
              <a:r>
                <a:rPr lang="en-US" sz="2400" b="1" kern="1200" dirty="0">
                  <a:solidFill>
                    <a:schemeClr val="bg1"/>
                  </a:solidFill>
                  <a:latin typeface="NikoshBAN" pitchFamily="2" charset="0"/>
                  <a:cs typeface="NikoshBAN" pitchFamily="2" charset="0"/>
                </a:rPr>
                <a:t> </a:t>
              </a:r>
              <a:r>
                <a:rPr lang="bn-BD" sz="2400" b="1" kern="1200" dirty="0">
                  <a:solidFill>
                    <a:schemeClr val="bg1"/>
                  </a:solidFill>
                  <a:latin typeface="NikoshBAN" pitchFamily="2" charset="0"/>
                  <a:cs typeface="NikoshBAN" pitchFamily="2" charset="0"/>
                </a:rPr>
                <a:t>জানা যায়</a:t>
              </a:r>
              <a:r>
                <a:rPr lang="en-US" sz="2400" b="1" kern="1200" dirty="0">
                  <a:solidFill>
                    <a:schemeClr val="bg1"/>
                  </a:solidFill>
                  <a:latin typeface="NikoshBAN" pitchFamily="2" charset="0"/>
                  <a:cs typeface="NikoshBAN" pitchFamily="2" charset="0"/>
                </a:rPr>
                <a:t> </a:t>
              </a:r>
            </a:p>
          </p:txBody>
        </p:sp>
      </p:grpSp>
      <p:grpSp>
        <p:nvGrpSpPr>
          <p:cNvPr id="40" name="Group 39">
            <a:extLst>
              <a:ext uri="{FF2B5EF4-FFF2-40B4-BE49-F238E27FC236}">
                <a16:creationId xmlns:a16="http://schemas.microsoft.com/office/drawing/2014/main" id="{28F8B23D-C2AD-046A-239A-D122771FC09C}"/>
              </a:ext>
            </a:extLst>
          </p:cNvPr>
          <p:cNvGrpSpPr/>
          <p:nvPr/>
        </p:nvGrpSpPr>
        <p:grpSpPr>
          <a:xfrm>
            <a:off x="5633478" y="1302766"/>
            <a:ext cx="725703" cy="541750"/>
            <a:chOff x="6650061" y="1326573"/>
            <a:chExt cx="725703" cy="541750"/>
          </a:xfrm>
        </p:grpSpPr>
        <p:sp>
          <p:nvSpPr>
            <p:cNvPr id="71" name="Arrow: Right 70">
              <a:extLst>
                <a:ext uri="{FF2B5EF4-FFF2-40B4-BE49-F238E27FC236}">
                  <a16:creationId xmlns:a16="http://schemas.microsoft.com/office/drawing/2014/main" id="{93EDE32B-48E5-0721-020F-58FB16769076}"/>
                </a:ext>
              </a:extLst>
            </p:cNvPr>
            <p:cNvSpPr/>
            <p:nvPr/>
          </p:nvSpPr>
          <p:spPr>
            <a:xfrm rot="1813740">
              <a:off x="6650061" y="1326573"/>
              <a:ext cx="725703" cy="541750"/>
            </a:xfrm>
            <a:prstGeom prst="rightArrow">
              <a:avLst>
                <a:gd name="adj1" fmla="val 60000"/>
                <a:gd name="adj2" fmla="val 50000"/>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sp>
        <p:sp>
          <p:nvSpPr>
            <p:cNvPr id="72" name="Arrow: Right 6">
              <a:extLst>
                <a:ext uri="{FF2B5EF4-FFF2-40B4-BE49-F238E27FC236}">
                  <a16:creationId xmlns:a16="http://schemas.microsoft.com/office/drawing/2014/main" id="{593BBAF0-5711-2B72-24BC-2D333AE9FEA0}"/>
                </a:ext>
              </a:extLst>
            </p:cNvPr>
            <p:cNvSpPr txBox="1"/>
            <p:nvPr/>
          </p:nvSpPr>
          <p:spPr>
            <a:xfrm rot="1813740">
              <a:off x="6661111" y="1394011"/>
              <a:ext cx="563178" cy="325050"/>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p:txBody>
        </p:sp>
      </p:grpSp>
      <p:grpSp>
        <p:nvGrpSpPr>
          <p:cNvPr id="41" name="Group 40">
            <a:extLst>
              <a:ext uri="{FF2B5EF4-FFF2-40B4-BE49-F238E27FC236}">
                <a16:creationId xmlns:a16="http://schemas.microsoft.com/office/drawing/2014/main" id="{19733450-DBF4-434E-B9B4-D46826CDC49D}"/>
              </a:ext>
            </a:extLst>
          </p:cNvPr>
          <p:cNvGrpSpPr/>
          <p:nvPr/>
        </p:nvGrpSpPr>
        <p:grpSpPr>
          <a:xfrm>
            <a:off x="5938519" y="1820142"/>
            <a:ext cx="2416205" cy="1313956"/>
            <a:chOff x="7238368" y="1775792"/>
            <a:chExt cx="2416205" cy="1313956"/>
          </a:xfrm>
          <a:scene3d>
            <a:camera prst="orthographicFront"/>
            <a:lightRig rig="flat" dir="t"/>
          </a:scene3d>
        </p:grpSpPr>
        <p:sp>
          <p:nvSpPr>
            <p:cNvPr id="69" name="Oval 68">
              <a:extLst>
                <a:ext uri="{FF2B5EF4-FFF2-40B4-BE49-F238E27FC236}">
                  <a16:creationId xmlns:a16="http://schemas.microsoft.com/office/drawing/2014/main" id="{2D1872AC-25DF-7B11-AEB7-0B25F50BC23A}"/>
                </a:ext>
              </a:extLst>
            </p:cNvPr>
            <p:cNvSpPr/>
            <p:nvPr/>
          </p:nvSpPr>
          <p:spPr>
            <a:xfrm>
              <a:off x="7238368" y="1775792"/>
              <a:ext cx="2416205" cy="1313956"/>
            </a:xfrm>
            <a:prstGeom prst="ellipse">
              <a:avLst/>
            </a:prstGeom>
            <a:solidFill>
              <a:srgbClr val="FF0000"/>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70" name="Oval 8">
              <a:extLst>
                <a:ext uri="{FF2B5EF4-FFF2-40B4-BE49-F238E27FC236}">
                  <a16:creationId xmlns:a16="http://schemas.microsoft.com/office/drawing/2014/main" id="{1946A5A0-496A-F776-4C5F-AD610A182194}"/>
                </a:ext>
              </a:extLst>
            </p:cNvPr>
            <p:cNvSpPr txBox="1"/>
            <p:nvPr/>
          </p:nvSpPr>
          <p:spPr>
            <a:xfrm>
              <a:off x="7592213" y="1968216"/>
              <a:ext cx="1708515" cy="929108"/>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0480" tIns="30480" rIns="30480" bIns="30480" numCol="1" spcCol="1270" anchor="ctr" anchorCtr="0">
              <a:noAutofit/>
            </a:bodyPr>
            <a:lstStyle/>
            <a:p>
              <a:pPr marL="0" lvl="0" indent="0" algn="ctr" defTabSz="1066800">
                <a:lnSpc>
                  <a:spcPct val="100000"/>
                </a:lnSpc>
                <a:spcBef>
                  <a:spcPct val="0"/>
                </a:spcBef>
                <a:spcAft>
                  <a:spcPct val="35000"/>
                </a:spcAft>
                <a:buNone/>
              </a:pPr>
              <a:r>
                <a:rPr lang="bn-BD" sz="2400" b="1" kern="1200" dirty="0">
                  <a:latin typeface="NikoshBAN" pitchFamily="2" charset="0"/>
                  <a:cs typeface="NikoshBAN" pitchFamily="2" charset="0"/>
                </a:rPr>
                <a:t>মোট আয়</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ওব্যয়</a:t>
              </a:r>
              <a:r>
                <a:rPr lang="en-US" sz="2400" b="1" kern="1200" dirty="0">
                  <a:latin typeface="NikoshBAN" pitchFamily="2" charset="0"/>
                  <a:cs typeface="NikoshBAN" pitchFamily="2" charset="0"/>
                </a:rPr>
                <a:t> </a:t>
              </a:r>
              <a:r>
                <a:rPr lang="bn-BD" sz="2400" b="1" kern="1200" dirty="0">
                  <a:latin typeface="NikoshBAN" pitchFamily="2" charset="0"/>
                  <a:cs typeface="NikoshBAN" pitchFamily="2" charset="0"/>
                </a:rPr>
                <a:t> জানা যায়</a:t>
              </a:r>
              <a:endParaRPr lang="en-US" sz="2400" b="1" kern="1200" dirty="0">
                <a:latin typeface="NikoshBAN" pitchFamily="2" charset="0"/>
                <a:cs typeface="NikoshBAN" pitchFamily="2" charset="0"/>
              </a:endParaRPr>
            </a:p>
          </p:txBody>
        </p:sp>
      </p:grpSp>
      <p:grpSp>
        <p:nvGrpSpPr>
          <p:cNvPr id="42" name="Group 41">
            <a:extLst>
              <a:ext uri="{FF2B5EF4-FFF2-40B4-BE49-F238E27FC236}">
                <a16:creationId xmlns:a16="http://schemas.microsoft.com/office/drawing/2014/main" id="{D1D2EC5B-283F-7692-60BE-B5344E25F0D5}"/>
              </a:ext>
            </a:extLst>
          </p:cNvPr>
          <p:cNvGrpSpPr/>
          <p:nvPr/>
        </p:nvGrpSpPr>
        <p:grpSpPr>
          <a:xfrm>
            <a:off x="6764489" y="3278714"/>
            <a:ext cx="541750" cy="356419"/>
            <a:chOff x="8064338" y="3234364"/>
            <a:chExt cx="541750" cy="356419"/>
          </a:xfrm>
        </p:grpSpPr>
        <p:sp>
          <p:nvSpPr>
            <p:cNvPr id="67" name="Arrow: Right 66">
              <a:extLst>
                <a:ext uri="{FF2B5EF4-FFF2-40B4-BE49-F238E27FC236}">
                  <a16:creationId xmlns:a16="http://schemas.microsoft.com/office/drawing/2014/main" id="{10EFBE6D-8976-01FA-A5DA-CAD96BDB86A0}"/>
                </a:ext>
              </a:extLst>
            </p:cNvPr>
            <p:cNvSpPr/>
            <p:nvPr/>
          </p:nvSpPr>
          <p:spPr>
            <a:xfrm rot="5788698">
              <a:off x="8157003" y="3141699"/>
              <a:ext cx="356419" cy="541750"/>
            </a:xfrm>
            <a:prstGeom prst="rightArrow">
              <a:avLst>
                <a:gd name="adj1" fmla="val 60000"/>
                <a:gd name="adj2" fmla="val 50000"/>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sp>
        <p:sp>
          <p:nvSpPr>
            <p:cNvPr id="68" name="Arrow: Right 10">
              <a:extLst>
                <a:ext uri="{FF2B5EF4-FFF2-40B4-BE49-F238E27FC236}">
                  <a16:creationId xmlns:a16="http://schemas.microsoft.com/office/drawing/2014/main" id="{844D3180-FED7-64EE-DEE4-8F33C9562B88}"/>
                </a:ext>
              </a:extLst>
            </p:cNvPr>
            <p:cNvSpPr txBox="1"/>
            <p:nvPr/>
          </p:nvSpPr>
          <p:spPr>
            <a:xfrm rot="16588698">
              <a:off x="8216498" y="3196927"/>
              <a:ext cx="249493" cy="325050"/>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p:txBody>
        </p:sp>
      </p:grpSp>
      <p:grpSp>
        <p:nvGrpSpPr>
          <p:cNvPr id="43" name="Group 42">
            <a:extLst>
              <a:ext uri="{FF2B5EF4-FFF2-40B4-BE49-F238E27FC236}">
                <a16:creationId xmlns:a16="http://schemas.microsoft.com/office/drawing/2014/main" id="{0F5A5328-1A78-EF33-6D64-0929ED96BED4}"/>
              </a:ext>
            </a:extLst>
          </p:cNvPr>
          <p:cNvGrpSpPr/>
          <p:nvPr/>
        </p:nvGrpSpPr>
        <p:grpSpPr>
          <a:xfrm>
            <a:off x="5770786" y="3800142"/>
            <a:ext cx="2320905" cy="1147515"/>
            <a:chOff x="7070635" y="3755792"/>
            <a:chExt cx="2320905" cy="1147515"/>
          </a:xfrm>
          <a:scene3d>
            <a:camera prst="orthographicFront"/>
            <a:lightRig rig="flat" dir="t"/>
          </a:scene3d>
        </p:grpSpPr>
        <p:sp>
          <p:nvSpPr>
            <p:cNvPr id="65" name="Oval 64">
              <a:extLst>
                <a:ext uri="{FF2B5EF4-FFF2-40B4-BE49-F238E27FC236}">
                  <a16:creationId xmlns:a16="http://schemas.microsoft.com/office/drawing/2014/main" id="{D690FBD1-56EB-D0AE-59FB-45F9D5F3A4A1}"/>
                </a:ext>
              </a:extLst>
            </p:cNvPr>
            <p:cNvSpPr/>
            <p:nvPr/>
          </p:nvSpPr>
          <p:spPr>
            <a:xfrm>
              <a:off x="7070635" y="3755792"/>
              <a:ext cx="2320905" cy="1147515"/>
            </a:xfrm>
            <a:prstGeom prst="ellipse">
              <a:avLst/>
            </a:prstGeom>
            <a:solidFill>
              <a:srgbClr val="00B0F0"/>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66" name="Oval 12">
              <a:extLst>
                <a:ext uri="{FF2B5EF4-FFF2-40B4-BE49-F238E27FC236}">
                  <a16:creationId xmlns:a16="http://schemas.microsoft.com/office/drawing/2014/main" id="{3FAE1F48-2BA2-47D7-7B3C-E2DC2FBF38C6}"/>
                </a:ext>
              </a:extLst>
            </p:cNvPr>
            <p:cNvSpPr txBox="1"/>
            <p:nvPr/>
          </p:nvSpPr>
          <p:spPr>
            <a:xfrm>
              <a:off x="7410524" y="3923842"/>
              <a:ext cx="1641127" cy="811415"/>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NikoshBAN" pitchFamily="2" charset="0"/>
                  <a:cs typeface="NikoshBAN" pitchFamily="2" charset="0"/>
                </a:rPr>
                <a:t>হিসাবের</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গাণিতিক</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শুদ্ধতা</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যাচাই</a:t>
              </a:r>
              <a:endParaRPr lang="en-US" sz="2400" b="1" kern="1200" dirty="0">
                <a:solidFill>
                  <a:schemeClr val="tx1"/>
                </a:solidFill>
                <a:latin typeface="NikoshBAN" pitchFamily="2" charset="0"/>
                <a:cs typeface="NikoshBAN" pitchFamily="2" charset="0"/>
              </a:endParaRPr>
            </a:p>
          </p:txBody>
        </p:sp>
      </p:grpSp>
      <p:grpSp>
        <p:nvGrpSpPr>
          <p:cNvPr id="44" name="Group 43">
            <a:extLst>
              <a:ext uri="{FF2B5EF4-FFF2-40B4-BE49-F238E27FC236}">
                <a16:creationId xmlns:a16="http://schemas.microsoft.com/office/drawing/2014/main" id="{78745139-A2C8-424F-0C6B-1B888CC905B0}"/>
              </a:ext>
            </a:extLst>
          </p:cNvPr>
          <p:cNvGrpSpPr/>
          <p:nvPr/>
        </p:nvGrpSpPr>
        <p:grpSpPr>
          <a:xfrm>
            <a:off x="5867386" y="5139259"/>
            <a:ext cx="767707" cy="623961"/>
            <a:chOff x="6591489" y="4904804"/>
            <a:chExt cx="754467" cy="541750"/>
          </a:xfrm>
        </p:grpSpPr>
        <p:sp>
          <p:nvSpPr>
            <p:cNvPr id="63" name="Arrow: Right 62">
              <a:extLst>
                <a:ext uri="{FF2B5EF4-FFF2-40B4-BE49-F238E27FC236}">
                  <a16:creationId xmlns:a16="http://schemas.microsoft.com/office/drawing/2014/main" id="{6E9316B8-8D73-DFC0-5374-32F5B8A78B5A}"/>
                </a:ext>
              </a:extLst>
            </p:cNvPr>
            <p:cNvSpPr/>
            <p:nvPr/>
          </p:nvSpPr>
          <p:spPr>
            <a:xfrm rot="8770026">
              <a:off x="6591489" y="4904804"/>
              <a:ext cx="754467" cy="541750"/>
            </a:xfrm>
            <a:prstGeom prst="rightArrow">
              <a:avLst>
                <a:gd name="adj1" fmla="val 60000"/>
                <a:gd name="adj2" fmla="val 50000"/>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sp>
        <p:sp>
          <p:nvSpPr>
            <p:cNvPr id="64" name="Arrow: Right 14">
              <a:extLst>
                <a:ext uri="{FF2B5EF4-FFF2-40B4-BE49-F238E27FC236}">
                  <a16:creationId xmlns:a16="http://schemas.microsoft.com/office/drawing/2014/main" id="{DB55C2F3-4F63-F973-7AFE-A2EF456842ED}"/>
                </a:ext>
              </a:extLst>
            </p:cNvPr>
            <p:cNvSpPr txBox="1"/>
            <p:nvPr/>
          </p:nvSpPr>
          <p:spPr>
            <a:xfrm rot="19570026">
              <a:off x="6740253" y="4967909"/>
              <a:ext cx="591942" cy="325050"/>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p:txBody>
        </p:sp>
      </p:grpSp>
      <p:grpSp>
        <p:nvGrpSpPr>
          <p:cNvPr id="45" name="Group 44">
            <a:extLst>
              <a:ext uri="{FF2B5EF4-FFF2-40B4-BE49-F238E27FC236}">
                <a16:creationId xmlns:a16="http://schemas.microsoft.com/office/drawing/2014/main" id="{9C64F687-1267-1C63-6A3F-CE262820F0DF}"/>
              </a:ext>
            </a:extLst>
          </p:cNvPr>
          <p:cNvGrpSpPr/>
          <p:nvPr/>
        </p:nvGrpSpPr>
        <p:grpSpPr>
          <a:xfrm>
            <a:off x="3305894" y="5567838"/>
            <a:ext cx="2590161" cy="1179366"/>
            <a:chOff x="4605744" y="5523488"/>
            <a:chExt cx="2339718" cy="903815"/>
          </a:xfrm>
          <a:scene3d>
            <a:camera prst="orthographicFront"/>
            <a:lightRig rig="flat" dir="t"/>
          </a:scene3d>
        </p:grpSpPr>
        <p:sp>
          <p:nvSpPr>
            <p:cNvPr id="61" name="Oval 60">
              <a:extLst>
                <a:ext uri="{FF2B5EF4-FFF2-40B4-BE49-F238E27FC236}">
                  <a16:creationId xmlns:a16="http://schemas.microsoft.com/office/drawing/2014/main" id="{72804B94-BC7E-D6B4-DD23-2729F06780C4}"/>
                </a:ext>
              </a:extLst>
            </p:cNvPr>
            <p:cNvSpPr/>
            <p:nvPr/>
          </p:nvSpPr>
          <p:spPr>
            <a:xfrm>
              <a:off x="4605744" y="5523488"/>
              <a:ext cx="2339718" cy="903815"/>
            </a:xfrm>
            <a:prstGeom prst="ellipse">
              <a:avLst/>
            </a:prstGeom>
            <a:sp3d prstMaterial="dkEdge">
              <a:bevelT w="8200" h="38100"/>
            </a:sp3d>
          </p:spPr>
          <p:style>
            <a:lnRef idx="2">
              <a:schemeClr val="accent6">
                <a:shade val="50000"/>
              </a:schemeClr>
            </a:lnRef>
            <a:fillRef idx="1">
              <a:schemeClr val="accent6"/>
            </a:fillRef>
            <a:effectRef idx="0">
              <a:schemeClr val="accent6"/>
            </a:effectRef>
            <a:fontRef idx="minor">
              <a:schemeClr val="lt1"/>
            </a:fontRef>
          </p:style>
        </p:sp>
        <p:sp>
          <p:nvSpPr>
            <p:cNvPr id="62" name="Oval 16">
              <a:extLst>
                <a:ext uri="{FF2B5EF4-FFF2-40B4-BE49-F238E27FC236}">
                  <a16:creationId xmlns:a16="http://schemas.microsoft.com/office/drawing/2014/main" id="{1AEABA19-BB42-7D03-B443-F83087DAE7BA}"/>
                </a:ext>
              </a:extLst>
            </p:cNvPr>
            <p:cNvSpPr txBox="1"/>
            <p:nvPr/>
          </p:nvSpPr>
          <p:spPr>
            <a:xfrm>
              <a:off x="4948388" y="5655849"/>
              <a:ext cx="1654430" cy="6390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NikoshBAN" pitchFamily="2" charset="0"/>
                  <a:cs typeface="NikoshBAN" pitchFamily="2" charset="0"/>
                </a:rPr>
                <a:t>হিসাবের</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তথ্য</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সহজে</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জান</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যায়</a:t>
              </a:r>
              <a:endParaRPr lang="en-US" sz="2400" b="1" kern="1200" dirty="0">
                <a:latin typeface="NikoshBAN" pitchFamily="2" charset="0"/>
                <a:cs typeface="NikoshBAN" pitchFamily="2" charset="0"/>
              </a:endParaRPr>
            </a:p>
          </p:txBody>
        </p:sp>
      </p:grpSp>
      <p:grpSp>
        <p:nvGrpSpPr>
          <p:cNvPr id="46" name="Group 45">
            <a:extLst>
              <a:ext uri="{FF2B5EF4-FFF2-40B4-BE49-F238E27FC236}">
                <a16:creationId xmlns:a16="http://schemas.microsoft.com/office/drawing/2014/main" id="{4A995892-DECE-5F7F-83ED-25611E62149A}"/>
              </a:ext>
            </a:extLst>
          </p:cNvPr>
          <p:cNvGrpSpPr/>
          <p:nvPr/>
        </p:nvGrpSpPr>
        <p:grpSpPr>
          <a:xfrm>
            <a:off x="2955696" y="5196251"/>
            <a:ext cx="565075" cy="541750"/>
            <a:chOff x="4255545" y="5151901"/>
            <a:chExt cx="565075" cy="541750"/>
          </a:xfrm>
        </p:grpSpPr>
        <p:sp>
          <p:nvSpPr>
            <p:cNvPr id="59" name="Arrow: Right 58">
              <a:extLst>
                <a:ext uri="{FF2B5EF4-FFF2-40B4-BE49-F238E27FC236}">
                  <a16:creationId xmlns:a16="http://schemas.microsoft.com/office/drawing/2014/main" id="{C648783D-6262-F17D-4A6C-AC71A926CAC4}"/>
                </a:ext>
              </a:extLst>
            </p:cNvPr>
            <p:cNvSpPr/>
            <p:nvPr/>
          </p:nvSpPr>
          <p:spPr>
            <a:xfrm rot="12243799">
              <a:off x="4255545" y="5151901"/>
              <a:ext cx="565075" cy="541750"/>
            </a:xfrm>
            <a:prstGeom prst="rightArrow">
              <a:avLst>
                <a:gd name="adj1" fmla="val 60000"/>
                <a:gd name="adj2" fmla="val 50000"/>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sp>
        <p:sp>
          <p:nvSpPr>
            <p:cNvPr id="60" name="Arrow: Right 18">
              <a:extLst>
                <a:ext uri="{FF2B5EF4-FFF2-40B4-BE49-F238E27FC236}">
                  <a16:creationId xmlns:a16="http://schemas.microsoft.com/office/drawing/2014/main" id="{54BD8254-2DA0-1A3C-C11C-64CF262DE8AD}"/>
                </a:ext>
              </a:extLst>
            </p:cNvPr>
            <p:cNvSpPr txBox="1"/>
            <p:nvPr/>
          </p:nvSpPr>
          <p:spPr>
            <a:xfrm rot="23043799">
              <a:off x="4411008" y="5293385"/>
              <a:ext cx="402550" cy="325050"/>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p:txBody>
        </p:sp>
      </p:grpSp>
      <p:grpSp>
        <p:nvGrpSpPr>
          <p:cNvPr id="47" name="Group 46">
            <a:extLst>
              <a:ext uri="{FF2B5EF4-FFF2-40B4-BE49-F238E27FC236}">
                <a16:creationId xmlns:a16="http://schemas.microsoft.com/office/drawing/2014/main" id="{DF816FEC-5A13-0536-20BA-DAB32EA20357}"/>
              </a:ext>
            </a:extLst>
          </p:cNvPr>
          <p:cNvGrpSpPr/>
          <p:nvPr/>
        </p:nvGrpSpPr>
        <p:grpSpPr>
          <a:xfrm>
            <a:off x="789277" y="4281493"/>
            <a:ext cx="2207258" cy="1169747"/>
            <a:chOff x="2089126" y="4237143"/>
            <a:chExt cx="2207258" cy="1169747"/>
          </a:xfrm>
          <a:scene3d>
            <a:camera prst="orthographicFront"/>
            <a:lightRig rig="flat" dir="t"/>
          </a:scene3d>
        </p:grpSpPr>
        <p:sp>
          <p:nvSpPr>
            <p:cNvPr id="57" name="Oval 56">
              <a:extLst>
                <a:ext uri="{FF2B5EF4-FFF2-40B4-BE49-F238E27FC236}">
                  <a16:creationId xmlns:a16="http://schemas.microsoft.com/office/drawing/2014/main" id="{69C77EBF-6392-5C47-0663-7D9DA7953B92}"/>
                </a:ext>
              </a:extLst>
            </p:cNvPr>
            <p:cNvSpPr/>
            <p:nvPr/>
          </p:nvSpPr>
          <p:spPr>
            <a:xfrm>
              <a:off x="2089126" y="4237143"/>
              <a:ext cx="2207258" cy="1169747"/>
            </a:xfrm>
            <a:prstGeom prst="ellipse">
              <a:avLst/>
            </a:prstGeom>
            <a:solidFill>
              <a:srgbClr val="00B050"/>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58" name="Oval 20">
              <a:extLst>
                <a:ext uri="{FF2B5EF4-FFF2-40B4-BE49-F238E27FC236}">
                  <a16:creationId xmlns:a16="http://schemas.microsoft.com/office/drawing/2014/main" id="{EE4D1556-6BC4-53E4-DF18-FCAAF056983D}"/>
                </a:ext>
              </a:extLst>
            </p:cNvPr>
            <p:cNvSpPr txBox="1"/>
            <p:nvPr/>
          </p:nvSpPr>
          <p:spPr>
            <a:xfrm>
              <a:off x="2412371" y="4408448"/>
              <a:ext cx="1560768" cy="827137"/>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NikoshBAN" pitchFamily="2" charset="0"/>
                  <a:cs typeface="NikoshBAN" pitchFamily="2" charset="0"/>
                </a:rPr>
                <a:t>হিসাবের</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স্থায়ী</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বা</a:t>
              </a:r>
              <a:r>
                <a:rPr lang="en-US" sz="2400" b="1" kern="1200" dirty="0">
                  <a:latin typeface="NikoshBAN" pitchFamily="2" charset="0"/>
                  <a:cs typeface="NikoshBAN" pitchFamily="2" charset="0"/>
                </a:rPr>
                <a:t> </a:t>
              </a:r>
              <a:r>
                <a:rPr lang="bn-BD" sz="2400" b="1" kern="1200" dirty="0">
                  <a:latin typeface="NikoshBAN" pitchFamily="2" charset="0"/>
                  <a:cs typeface="NikoshBAN" pitchFamily="2" charset="0"/>
                </a:rPr>
                <a:t>পাকা বহি </a:t>
              </a:r>
              <a:endParaRPr lang="en-US" sz="2400" b="1" kern="1200" dirty="0">
                <a:latin typeface="NikoshBAN" pitchFamily="2" charset="0"/>
                <a:cs typeface="NikoshBAN" pitchFamily="2" charset="0"/>
              </a:endParaRPr>
            </a:p>
          </p:txBody>
        </p:sp>
      </p:grpSp>
      <p:grpSp>
        <p:nvGrpSpPr>
          <p:cNvPr id="48" name="Group 47">
            <a:extLst>
              <a:ext uri="{FF2B5EF4-FFF2-40B4-BE49-F238E27FC236}">
                <a16:creationId xmlns:a16="http://schemas.microsoft.com/office/drawing/2014/main" id="{CF6F1850-EBC3-76C1-3162-9BDDCFE1CFC2}"/>
              </a:ext>
            </a:extLst>
          </p:cNvPr>
          <p:cNvGrpSpPr/>
          <p:nvPr/>
        </p:nvGrpSpPr>
        <p:grpSpPr>
          <a:xfrm>
            <a:off x="1804533" y="3261514"/>
            <a:ext cx="564042" cy="695410"/>
            <a:chOff x="3104382" y="3109934"/>
            <a:chExt cx="541750" cy="802640"/>
          </a:xfrm>
        </p:grpSpPr>
        <p:sp>
          <p:nvSpPr>
            <p:cNvPr id="55" name="Arrow: Right 54">
              <a:extLst>
                <a:ext uri="{FF2B5EF4-FFF2-40B4-BE49-F238E27FC236}">
                  <a16:creationId xmlns:a16="http://schemas.microsoft.com/office/drawing/2014/main" id="{FF51DF32-DF5B-658A-AB94-48BDA58C2216}"/>
                </a:ext>
              </a:extLst>
            </p:cNvPr>
            <p:cNvSpPr/>
            <p:nvPr/>
          </p:nvSpPr>
          <p:spPr>
            <a:xfrm rot="16675591">
              <a:off x="2973937" y="3240379"/>
              <a:ext cx="802640" cy="541750"/>
            </a:xfrm>
            <a:prstGeom prst="rightArrow">
              <a:avLst>
                <a:gd name="adj1" fmla="val 60000"/>
                <a:gd name="adj2" fmla="val 50000"/>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sp>
        <p:sp>
          <p:nvSpPr>
            <p:cNvPr id="56" name="Arrow: Right 22">
              <a:extLst>
                <a:ext uri="{FF2B5EF4-FFF2-40B4-BE49-F238E27FC236}">
                  <a16:creationId xmlns:a16="http://schemas.microsoft.com/office/drawing/2014/main" id="{403809F6-04D4-C658-E60B-A68ACAEF569C}"/>
                </a:ext>
              </a:extLst>
            </p:cNvPr>
            <p:cNvSpPr txBox="1"/>
            <p:nvPr/>
          </p:nvSpPr>
          <p:spPr>
            <a:xfrm rot="16675591">
              <a:off x="3043993" y="3429215"/>
              <a:ext cx="640115" cy="325050"/>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p:txBody>
        </p:sp>
      </p:grpSp>
      <p:grpSp>
        <p:nvGrpSpPr>
          <p:cNvPr id="49" name="Group 48">
            <a:extLst>
              <a:ext uri="{FF2B5EF4-FFF2-40B4-BE49-F238E27FC236}">
                <a16:creationId xmlns:a16="http://schemas.microsoft.com/office/drawing/2014/main" id="{857DC879-D64C-A6CC-ED2A-3B50870D0667}"/>
              </a:ext>
            </a:extLst>
          </p:cNvPr>
          <p:cNvGrpSpPr/>
          <p:nvPr/>
        </p:nvGrpSpPr>
        <p:grpSpPr>
          <a:xfrm>
            <a:off x="767490" y="1958319"/>
            <a:ext cx="2449465" cy="1111719"/>
            <a:chOff x="2335319" y="1628168"/>
            <a:chExt cx="2449465" cy="1111719"/>
          </a:xfrm>
          <a:scene3d>
            <a:camera prst="orthographicFront"/>
            <a:lightRig rig="flat" dir="t"/>
          </a:scene3d>
        </p:grpSpPr>
        <p:sp>
          <p:nvSpPr>
            <p:cNvPr id="53" name="Oval 52">
              <a:extLst>
                <a:ext uri="{FF2B5EF4-FFF2-40B4-BE49-F238E27FC236}">
                  <a16:creationId xmlns:a16="http://schemas.microsoft.com/office/drawing/2014/main" id="{B92B6EE9-C942-73A5-AC5D-5D276530A0D2}"/>
                </a:ext>
              </a:extLst>
            </p:cNvPr>
            <p:cNvSpPr/>
            <p:nvPr/>
          </p:nvSpPr>
          <p:spPr>
            <a:xfrm>
              <a:off x="2335319" y="1628168"/>
              <a:ext cx="2449465" cy="1111719"/>
            </a:xfrm>
            <a:prstGeom prst="ellipse">
              <a:avLst/>
            </a:prstGeom>
            <a:solidFill>
              <a:schemeClr val="accent4">
                <a:lumMod val="60000"/>
                <a:lumOff val="40000"/>
              </a:schemeClr>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54" name="Oval 24">
              <a:extLst>
                <a:ext uri="{FF2B5EF4-FFF2-40B4-BE49-F238E27FC236}">
                  <a16:creationId xmlns:a16="http://schemas.microsoft.com/office/drawing/2014/main" id="{7758F3D2-3612-D05B-91C3-C9823FDC442B}"/>
                </a:ext>
              </a:extLst>
            </p:cNvPr>
            <p:cNvSpPr txBox="1"/>
            <p:nvPr/>
          </p:nvSpPr>
          <p:spPr>
            <a:xfrm>
              <a:off x="2694035" y="1790975"/>
              <a:ext cx="1732033" cy="786105"/>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NikoshBAN" pitchFamily="2" charset="0"/>
                  <a:cs typeface="NikoshBAN" pitchFamily="2" charset="0"/>
                </a:rPr>
                <a:t>রেওয়ামিল</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তৈরির</a:t>
              </a:r>
              <a:r>
                <a:rPr lang="en-US" sz="2400" b="1" kern="1200" dirty="0">
                  <a:latin typeface="NikoshBAN" pitchFamily="2" charset="0"/>
                  <a:cs typeface="NikoshBAN" pitchFamily="2" charset="0"/>
                </a:rPr>
                <a:t> </a:t>
              </a:r>
              <a:r>
                <a:rPr lang="en-US" sz="2400" b="1" kern="1200" dirty="0" err="1">
                  <a:latin typeface="NikoshBAN" pitchFamily="2" charset="0"/>
                  <a:cs typeface="NikoshBAN" pitchFamily="2" charset="0"/>
                </a:rPr>
                <a:t>ভিত্তি</a:t>
              </a:r>
              <a:endParaRPr lang="en-US" sz="2400" b="1" kern="1200" dirty="0">
                <a:latin typeface="NikoshBAN" pitchFamily="2" charset="0"/>
                <a:cs typeface="NikoshBAN" pitchFamily="2" charset="0"/>
              </a:endParaRPr>
            </a:p>
          </p:txBody>
        </p:sp>
      </p:grpSp>
      <p:grpSp>
        <p:nvGrpSpPr>
          <p:cNvPr id="50" name="Group 49">
            <a:extLst>
              <a:ext uri="{FF2B5EF4-FFF2-40B4-BE49-F238E27FC236}">
                <a16:creationId xmlns:a16="http://schemas.microsoft.com/office/drawing/2014/main" id="{2AFCCFD5-F83D-C3E5-1970-6378338F1F15}"/>
              </a:ext>
            </a:extLst>
          </p:cNvPr>
          <p:cNvGrpSpPr/>
          <p:nvPr/>
        </p:nvGrpSpPr>
        <p:grpSpPr>
          <a:xfrm>
            <a:off x="2560594" y="1171650"/>
            <a:ext cx="476054" cy="541750"/>
            <a:chOff x="4424539" y="1240063"/>
            <a:chExt cx="476054" cy="541750"/>
          </a:xfrm>
        </p:grpSpPr>
        <p:sp>
          <p:nvSpPr>
            <p:cNvPr id="51" name="Arrow: Right 50">
              <a:extLst>
                <a:ext uri="{FF2B5EF4-FFF2-40B4-BE49-F238E27FC236}">
                  <a16:creationId xmlns:a16="http://schemas.microsoft.com/office/drawing/2014/main" id="{97173865-172F-2F34-B278-0AA049A65D2A}"/>
                </a:ext>
              </a:extLst>
            </p:cNvPr>
            <p:cNvSpPr/>
            <p:nvPr/>
          </p:nvSpPr>
          <p:spPr>
            <a:xfrm rot="19715747">
              <a:off x="4424539" y="1240063"/>
              <a:ext cx="476054" cy="541750"/>
            </a:xfrm>
            <a:prstGeom prst="rightArrow">
              <a:avLst>
                <a:gd name="adj1" fmla="val 60000"/>
                <a:gd name="adj2" fmla="val 50000"/>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sp>
        <p:sp>
          <p:nvSpPr>
            <p:cNvPr id="52" name="Arrow: Right 26">
              <a:extLst>
                <a:ext uri="{FF2B5EF4-FFF2-40B4-BE49-F238E27FC236}">
                  <a16:creationId xmlns:a16="http://schemas.microsoft.com/office/drawing/2014/main" id="{112C9D09-8348-EC4E-1237-655B1CD037A7}"/>
                </a:ext>
              </a:extLst>
            </p:cNvPr>
            <p:cNvSpPr txBox="1"/>
            <p:nvPr/>
          </p:nvSpPr>
          <p:spPr>
            <a:xfrm rot="19715747">
              <a:off x="4434999" y="1385622"/>
              <a:ext cx="333238" cy="325050"/>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dirty="0"/>
            </a:p>
          </p:txBody>
        </p:sp>
      </p:grpSp>
      <p:sp>
        <p:nvSpPr>
          <p:cNvPr id="76" name="Oval 75">
            <a:extLst>
              <a:ext uri="{FF2B5EF4-FFF2-40B4-BE49-F238E27FC236}">
                <a16:creationId xmlns:a16="http://schemas.microsoft.com/office/drawing/2014/main" id="{C7F0D821-25B1-C76E-6FCB-CC1B72EA5206}"/>
              </a:ext>
            </a:extLst>
          </p:cNvPr>
          <p:cNvSpPr/>
          <p:nvPr/>
        </p:nvSpPr>
        <p:spPr>
          <a:xfrm>
            <a:off x="3305895" y="2477120"/>
            <a:ext cx="2502896" cy="1510553"/>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kern="1200" dirty="0" err="1">
                <a:solidFill>
                  <a:srgbClr val="002060"/>
                </a:solidFill>
                <a:latin typeface="NikoshBAN" pitchFamily="2" charset="0"/>
                <a:cs typeface="NikoshBAN" pitchFamily="2" charset="0"/>
              </a:rPr>
              <a:t>খতিয়ানের</a:t>
            </a:r>
            <a:r>
              <a:rPr lang="en-US" sz="3200" b="1" kern="1200" dirty="0">
                <a:solidFill>
                  <a:srgbClr val="002060"/>
                </a:solidFill>
                <a:latin typeface="NikoshBAN" pitchFamily="2" charset="0"/>
                <a:cs typeface="NikoshBAN" pitchFamily="2" charset="0"/>
              </a:rPr>
              <a:t> </a:t>
            </a:r>
            <a:r>
              <a:rPr lang="en-US" sz="3200" b="1" kern="1200" dirty="0" err="1">
                <a:solidFill>
                  <a:srgbClr val="002060"/>
                </a:solidFill>
                <a:latin typeface="NikoshBAN" pitchFamily="2" charset="0"/>
                <a:cs typeface="NikoshBAN" pitchFamily="2" charset="0"/>
              </a:rPr>
              <a:t>গুরুত্ব</a:t>
            </a:r>
            <a:endParaRPr lang="en-US" sz="3200" dirty="0">
              <a:solidFill>
                <a:srgbClr val="002060"/>
              </a:solidFill>
            </a:endParaRPr>
          </a:p>
        </p:txBody>
      </p:sp>
    </p:spTree>
    <p:extLst>
      <p:ext uri="{BB962C8B-B14F-4D97-AF65-F5344CB8AC3E}">
        <p14:creationId xmlns:p14="http://schemas.microsoft.com/office/powerpoint/2010/main" val="1878830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09E3AA-635D-80ED-D94D-57DFC1FF7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5840"/>
            <a:ext cx="9144000" cy="4846320"/>
          </a:xfrm>
          <a:prstGeom prst="rect">
            <a:avLst/>
          </a:prstGeom>
        </p:spPr>
      </p:pic>
    </p:spTree>
    <p:extLst>
      <p:ext uri="{BB962C8B-B14F-4D97-AF65-F5344CB8AC3E}">
        <p14:creationId xmlns:p14="http://schemas.microsoft.com/office/powerpoint/2010/main" val="3981534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A5B1725-8607-7123-CB4A-5EBAD651DAE3}"/>
              </a:ext>
            </a:extLst>
          </p:cNvPr>
          <p:cNvGrpSpPr/>
          <p:nvPr/>
        </p:nvGrpSpPr>
        <p:grpSpPr>
          <a:xfrm>
            <a:off x="0" y="0"/>
            <a:ext cx="9144000" cy="6858000"/>
            <a:chOff x="0" y="0"/>
            <a:chExt cx="9144000" cy="6858000"/>
          </a:xfrm>
        </p:grpSpPr>
        <p:sp>
          <p:nvSpPr>
            <p:cNvPr id="2" name="Rectangle 1">
              <a:extLst>
                <a:ext uri="{FF2B5EF4-FFF2-40B4-BE49-F238E27FC236}">
                  <a16:creationId xmlns:a16="http://schemas.microsoft.com/office/drawing/2014/main" id="{0AE312FA-B852-80DC-6854-EED57D1A4A74}"/>
                </a:ext>
              </a:extLst>
            </p:cNvPr>
            <p:cNvSpPr/>
            <p:nvPr/>
          </p:nvSpPr>
          <p:spPr>
            <a:xfrm>
              <a:off x="0" y="0"/>
              <a:ext cx="9144000" cy="6858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40049A59-10A6-5B1E-BECE-07111BE23972}"/>
                </a:ext>
              </a:extLst>
            </p:cNvPr>
            <p:cNvSpPr/>
            <p:nvPr/>
          </p:nvSpPr>
          <p:spPr>
            <a:xfrm>
              <a:off x="0" y="0"/>
              <a:ext cx="9144000" cy="152400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lnSpc>
                  <a:spcPct val="150000"/>
                </a:lnSpc>
                <a:spcAft>
                  <a:spcPts val="800"/>
                </a:spcAft>
              </a:pPr>
              <a:r>
                <a:rPr lang="en-US" sz="4800" b="1" u="sng" kern="100" dirty="0" err="1">
                  <a:latin typeface="NikoshBAN" panose="02000000000000000000" pitchFamily="2" charset="0"/>
                  <a:ea typeface="Calibri" panose="020F0502020204030204" pitchFamily="34" charset="0"/>
                  <a:cs typeface="NikoshBAN" panose="02000000000000000000" pitchFamily="2" charset="0"/>
                </a:rPr>
                <a:t>খতিয়ানে</a:t>
              </a:r>
              <a:r>
                <a:rPr lang="en-US" sz="4800" b="1" u="sng" kern="100" dirty="0">
                  <a:latin typeface="NikoshBAN" panose="02000000000000000000" pitchFamily="2" charset="0"/>
                  <a:ea typeface="Calibri" panose="020F0502020204030204" pitchFamily="34" charset="0"/>
                  <a:cs typeface="NikoshBAN" panose="02000000000000000000" pitchFamily="2" charset="0"/>
                </a:rPr>
                <a:t> </a:t>
              </a:r>
              <a:r>
                <a:rPr lang="en-US" sz="4800" b="1" u="sng" kern="100" dirty="0" err="1">
                  <a:latin typeface="NikoshBAN" panose="02000000000000000000" pitchFamily="2" charset="0"/>
                  <a:ea typeface="Calibri" panose="020F0502020204030204" pitchFamily="34" charset="0"/>
                  <a:cs typeface="NikoshBAN" panose="02000000000000000000" pitchFamily="2" charset="0"/>
                </a:rPr>
                <a:t>পোস্টিং</a:t>
              </a:r>
              <a:r>
                <a:rPr lang="en-US" sz="4800" b="1" u="sng" kern="100" dirty="0">
                  <a:latin typeface="NikoshBAN" panose="02000000000000000000" pitchFamily="2" charset="0"/>
                  <a:ea typeface="Calibri" panose="020F0502020204030204" pitchFamily="34" charset="0"/>
                  <a:cs typeface="NikoshBAN" panose="02000000000000000000" pitchFamily="2" charset="0"/>
                </a:rPr>
                <a:t> </a:t>
              </a:r>
              <a:r>
                <a:rPr lang="en-US" sz="4800" b="1" u="sng" kern="100" dirty="0" err="1">
                  <a:latin typeface="NikoshBAN" panose="02000000000000000000" pitchFamily="2" charset="0"/>
                  <a:ea typeface="Calibri" panose="020F0502020204030204" pitchFamily="34" charset="0"/>
                  <a:cs typeface="NikoshBAN" panose="02000000000000000000" pitchFamily="2" charset="0"/>
                </a:rPr>
                <a:t>দেওয়ার</a:t>
              </a:r>
              <a:r>
                <a:rPr lang="en-US" sz="4800" b="1" u="sng" kern="100" dirty="0">
                  <a:latin typeface="NikoshBAN" panose="02000000000000000000" pitchFamily="2" charset="0"/>
                  <a:ea typeface="Calibri" panose="020F0502020204030204" pitchFamily="34" charset="0"/>
                  <a:cs typeface="NikoshBAN" panose="02000000000000000000" pitchFamily="2" charset="0"/>
                </a:rPr>
                <a:t> </a:t>
              </a:r>
              <a:r>
                <a:rPr lang="en-US" sz="4800" b="1" u="sng" kern="100" dirty="0" err="1">
                  <a:latin typeface="NikoshBAN" panose="02000000000000000000" pitchFamily="2" charset="0"/>
                  <a:ea typeface="Calibri" panose="020F0502020204030204" pitchFamily="34" charset="0"/>
                  <a:cs typeface="NikoshBAN" panose="02000000000000000000" pitchFamily="2" charset="0"/>
                </a:rPr>
                <a:t>নিয়ম</a:t>
              </a:r>
              <a:r>
                <a:rPr lang="en-US" sz="4800" b="1" u="sng" kern="100" dirty="0">
                  <a:latin typeface="NikoshBAN" panose="02000000000000000000" pitchFamily="2" charset="0"/>
                  <a:ea typeface="Calibri" panose="020F0502020204030204" pitchFamily="34" charset="0"/>
                  <a:cs typeface="NikoshBAN" panose="02000000000000000000" pitchFamily="2" charset="0"/>
                </a:rPr>
                <a:t>-</a:t>
              </a:r>
            </a:p>
          </p:txBody>
        </p:sp>
        <p:sp>
          <p:nvSpPr>
            <p:cNvPr id="5" name="Rectangle 4">
              <a:extLst>
                <a:ext uri="{FF2B5EF4-FFF2-40B4-BE49-F238E27FC236}">
                  <a16:creationId xmlns:a16="http://schemas.microsoft.com/office/drawing/2014/main" id="{758FF8FF-3351-AD8D-10FB-F061C72FE647}"/>
                </a:ext>
              </a:extLst>
            </p:cNvPr>
            <p:cNvSpPr/>
            <p:nvPr/>
          </p:nvSpPr>
          <p:spPr>
            <a:xfrm>
              <a:off x="0" y="1676400"/>
              <a:ext cx="9144000" cy="12954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lvl="0"/>
              <a:r>
                <a:rPr lang="en-US" sz="3200" b="1" dirty="0" err="1">
                  <a:latin typeface="NikoshBAN" panose="02000000000000000000" pitchFamily="2" charset="0"/>
                  <a:cs typeface="NikoshBAN" panose="02000000000000000000" pitchFamily="2" charset="0"/>
                </a:rPr>
                <a:t>যে</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হিসাব</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করব</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তা</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ডেবিট</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থাকলে</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ডেবিট</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দিকে</a:t>
              </a:r>
              <a:r>
                <a:rPr lang="en-US" sz="3200" b="1" dirty="0">
                  <a:latin typeface="NikoshBAN" panose="02000000000000000000" pitchFamily="2" charset="0"/>
                  <a:cs typeface="NikoshBAN" panose="02000000000000000000" pitchFamily="2" charset="0"/>
                </a:rPr>
                <a:t> , </a:t>
              </a:r>
              <a:r>
                <a:rPr lang="en-US" sz="3200" b="1" dirty="0" err="1">
                  <a:latin typeface="NikoshBAN" panose="02000000000000000000" pitchFamily="2" charset="0"/>
                  <a:cs typeface="NikoshBAN" panose="02000000000000000000" pitchFamily="2" charset="0"/>
                </a:rPr>
                <a:t>ক্রেডিট</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থাকলে</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ক্রেডিট</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দিকে</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বিবরণীর</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ঘরে</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তার</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বিপরীত</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পক্ষ</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লিখব</a:t>
              </a:r>
              <a:r>
                <a:rPr lang="en-US" sz="3200" b="1" dirty="0">
                  <a:latin typeface="NikoshBAN" panose="02000000000000000000" pitchFamily="2" charset="0"/>
                  <a:cs typeface="NikoshBAN" panose="02000000000000000000" pitchFamily="2" charset="0"/>
                </a:rPr>
                <a:t>। </a:t>
              </a:r>
              <a:endParaRPr lang="en-US" sz="3200" dirty="0">
                <a:latin typeface="NikoshBAN" panose="02000000000000000000" pitchFamily="2" charset="0"/>
                <a:cs typeface="NikoshBAN" panose="02000000000000000000" pitchFamily="2" charset="0"/>
              </a:endParaRPr>
            </a:p>
          </p:txBody>
        </p:sp>
        <p:sp>
          <p:nvSpPr>
            <p:cNvPr id="6" name="Rectangle 5">
              <a:extLst>
                <a:ext uri="{FF2B5EF4-FFF2-40B4-BE49-F238E27FC236}">
                  <a16:creationId xmlns:a16="http://schemas.microsoft.com/office/drawing/2014/main" id="{2F13B5B2-24E1-40BD-D308-4125870BEF1B}"/>
                </a:ext>
              </a:extLst>
            </p:cNvPr>
            <p:cNvSpPr/>
            <p:nvPr/>
          </p:nvSpPr>
          <p:spPr>
            <a:xfrm>
              <a:off x="0" y="3108223"/>
              <a:ext cx="9144000" cy="1295400"/>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endParaRPr lang="en-US" sz="2400" b="1" dirty="0"/>
            </a:p>
            <a:p>
              <a:r>
                <a:rPr lang="en-US" sz="3200" b="1" dirty="0" err="1">
                  <a:solidFill>
                    <a:schemeClr val="tx1"/>
                  </a:solidFill>
                  <a:latin typeface="NikoshBAN" panose="02000000000000000000" pitchFamily="2" charset="0"/>
                  <a:cs typeface="NikoshBAN" panose="02000000000000000000" pitchFamily="2" charset="0"/>
                </a:rPr>
                <a:t>যে</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দিকে</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টাকার</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পরিমাণ</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কম</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হবে</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সেই</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দিকে</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মাসের</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শেষ</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তারিখে</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ব্যালেন্স</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সিডি</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লিখব</a:t>
              </a:r>
              <a:endParaRPr lang="en-US" sz="3200" b="1" dirty="0">
                <a:solidFill>
                  <a:schemeClr val="tx1"/>
                </a:solidFill>
                <a:latin typeface="NikoshBAN" panose="02000000000000000000" pitchFamily="2" charset="0"/>
                <a:cs typeface="NikoshBAN" panose="02000000000000000000" pitchFamily="2" charset="0"/>
              </a:endParaRPr>
            </a:p>
            <a:p>
              <a:pPr lvl="0"/>
              <a:endParaRPr lang="en-US" sz="3200" dirty="0">
                <a:latin typeface="NikoshBAN" panose="02000000000000000000" pitchFamily="2" charset="0"/>
                <a:cs typeface="NikoshBAN" panose="02000000000000000000" pitchFamily="2" charset="0"/>
              </a:endParaRPr>
            </a:p>
          </p:txBody>
        </p:sp>
        <p:sp>
          <p:nvSpPr>
            <p:cNvPr id="8" name="Rectangle 7">
              <a:extLst>
                <a:ext uri="{FF2B5EF4-FFF2-40B4-BE49-F238E27FC236}">
                  <a16:creationId xmlns:a16="http://schemas.microsoft.com/office/drawing/2014/main" id="{282D44C3-50D0-F5AD-CDB1-3D43A96B6C00}"/>
                </a:ext>
              </a:extLst>
            </p:cNvPr>
            <p:cNvSpPr/>
            <p:nvPr/>
          </p:nvSpPr>
          <p:spPr>
            <a:xfrm>
              <a:off x="0" y="4648200"/>
              <a:ext cx="9144000" cy="1295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en-US" sz="2400" b="1" dirty="0"/>
            </a:p>
            <a:p>
              <a:r>
                <a:rPr lang="en-US" sz="3200" b="1" dirty="0" err="1">
                  <a:latin typeface="NikoshBAN" panose="02000000000000000000" pitchFamily="2" charset="0"/>
                  <a:cs typeface="NikoshBAN" panose="02000000000000000000" pitchFamily="2" charset="0"/>
                </a:rPr>
                <a:t>ব্যালেন্স</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সিডি</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এর</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টাকা</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পরর্বতী</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মাসের</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প্রথম</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তারিখে</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ব্যালেন্স</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বিডি</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হয়ে</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বিপরীত</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পাশে</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বসবে</a:t>
              </a:r>
              <a:r>
                <a:rPr lang="en-US" sz="3200" b="1" dirty="0">
                  <a:latin typeface="NikoshBAN" panose="02000000000000000000" pitchFamily="2" charset="0"/>
                  <a:cs typeface="NikoshBAN" panose="02000000000000000000" pitchFamily="2" charset="0"/>
                </a:rPr>
                <a:t>। </a:t>
              </a:r>
            </a:p>
            <a:p>
              <a:pPr lvl="0"/>
              <a:endParaRPr lang="en-US" sz="3200" dirty="0">
                <a:latin typeface="NikoshBAN" panose="02000000000000000000" pitchFamily="2" charset="0"/>
                <a:cs typeface="NikoshBAN" panose="02000000000000000000" pitchFamily="2" charset="0"/>
              </a:endParaRPr>
            </a:p>
          </p:txBody>
        </p:sp>
      </p:grpSp>
    </p:spTree>
    <p:extLst>
      <p:ext uri="{BB962C8B-B14F-4D97-AF65-F5344CB8AC3E}">
        <p14:creationId xmlns:p14="http://schemas.microsoft.com/office/powerpoint/2010/main" val="493555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CF21F6D-0464-D486-7A83-33AB38C19BE6}"/>
              </a:ext>
            </a:extLst>
          </p:cNvPr>
          <p:cNvGrpSpPr/>
          <p:nvPr/>
        </p:nvGrpSpPr>
        <p:grpSpPr>
          <a:xfrm>
            <a:off x="0" y="0"/>
            <a:ext cx="9144000" cy="7010400"/>
            <a:chOff x="0" y="0"/>
            <a:chExt cx="9144000" cy="7010400"/>
          </a:xfrm>
        </p:grpSpPr>
        <p:sp>
          <p:nvSpPr>
            <p:cNvPr id="2" name="Rectangle 1">
              <a:extLst>
                <a:ext uri="{FF2B5EF4-FFF2-40B4-BE49-F238E27FC236}">
                  <a16:creationId xmlns:a16="http://schemas.microsoft.com/office/drawing/2014/main" id="{84ADDD4C-3BEB-A9E5-B901-5F089FB29D76}"/>
                </a:ext>
              </a:extLst>
            </p:cNvPr>
            <p:cNvSpPr/>
            <p:nvPr/>
          </p:nvSpPr>
          <p:spPr>
            <a:xfrm>
              <a:off x="0" y="0"/>
              <a:ext cx="9144000" cy="7010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E7D930D9-4162-AF42-1E5B-0D97D3E8BCAF}"/>
                </a:ext>
              </a:extLst>
            </p:cNvPr>
            <p:cNvSpPr/>
            <p:nvPr/>
          </p:nvSpPr>
          <p:spPr>
            <a:xfrm>
              <a:off x="0" y="0"/>
              <a:ext cx="9144000" cy="1447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lnSpc>
                  <a:spcPct val="107000"/>
                </a:lnSpc>
                <a:spcAft>
                  <a:spcPts val="800"/>
                </a:spcAft>
              </a:pPr>
              <a:r>
                <a:rPr lang="en-US" sz="6000" b="1" kern="100" dirty="0" err="1">
                  <a:latin typeface="NikoshBAN" panose="02000000000000000000" pitchFamily="2" charset="0"/>
                  <a:ea typeface="Calibri" panose="020F0502020204030204" pitchFamily="34" charset="0"/>
                  <a:cs typeface="NikoshBAN" panose="02000000000000000000" pitchFamily="2" charset="0"/>
                </a:rPr>
                <a:t>পোস্টিং-এর</a:t>
              </a:r>
              <a:r>
                <a:rPr lang="en-US" sz="6000" b="1" kern="100" dirty="0">
                  <a:latin typeface="NikoshBAN" panose="02000000000000000000" pitchFamily="2" charset="0"/>
                  <a:ea typeface="Calibri" panose="020F0502020204030204" pitchFamily="34" charset="0"/>
                  <a:cs typeface="NikoshBAN" panose="02000000000000000000" pitchFamily="2" charset="0"/>
                </a:rPr>
                <a:t> </a:t>
              </a:r>
              <a:r>
                <a:rPr lang="en-US" sz="6000" b="1" kern="100" dirty="0" err="1">
                  <a:latin typeface="NikoshBAN" panose="02000000000000000000" pitchFamily="2" charset="0"/>
                  <a:ea typeface="Calibri" panose="020F0502020204030204" pitchFamily="34" charset="0"/>
                  <a:cs typeface="NikoshBAN" panose="02000000000000000000" pitchFamily="2" charset="0"/>
                </a:rPr>
                <a:t>উদাহরণ</a:t>
              </a:r>
              <a:r>
                <a:rPr lang="en-US" sz="6000" b="1" kern="100" dirty="0">
                  <a:latin typeface="NikoshBAN" panose="02000000000000000000" pitchFamily="2" charset="0"/>
                  <a:ea typeface="Calibri" panose="020F0502020204030204" pitchFamily="34" charset="0"/>
                  <a:cs typeface="NikoshBAN" panose="02000000000000000000" pitchFamily="2" charset="0"/>
                </a:rPr>
                <a:t>  </a:t>
              </a:r>
            </a:p>
          </p:txBody>
        </p:sp>
        <p:sp>
          <p:nvSpPr>
            <p:cNvPr id="5" name="Rectangle 4">
              <a:extLst>
                <a:ext uri="{FF2B5EF4-FFF2-40B4-BE49-F238E27FC236}">
                  <a16:creationId xmlns:a16="http://schemas.microsoft.com/office/drawing/2014/main" id="{56AEFCFC-9AF1-9617-DA29-D355A649C847}"/>
                </a:ext>
              </a:extLst>
            </p:cNvPr>
            <p:cNvSpPr/>
            <p:nvPr/>
          </p:nvSpPr>
          <p:spPr>
            <a:xfrm>
              <a:off x="0" y="1600200"/>
              <a:ext cx="9144000" cy="9906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lnSpc>
                  <a:spcPct val="107000"/>
                </a:lnSpc>
                <a:spcAft>
                  <a:spcPts val="800"/>
                </a:spcAft>
              </a:pPr>
              <a:r>
                <a:rPr lang="en-US" sz="2800" b="1" kern="100" dirty="0">
                  <a:latin typeface="NikoshBAN" panose="02000000000000000000" pitchFamily="2" charset="0"/>
                  <a:ea typeface="Calibri" panose="020F0502020204030204" pitchFamily="34" charset="0"/>
                  <a:cs typeface="Times New Roman" panose="02020603050405020304" pitchFamily="18" charset="0"/>
                </a:rPr>
                <a:t>জুন-১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নগদ</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ক্রয়</a:t>
              </a:r>
              <a:r>
                <a:rPr lang="en-US" sz="2800" b="1" kern="100" dirty="0">
                  <a:latin typeface="NikoshBAN" panose="02000000000000000000" pitchFamily="2" charset="0"/>
                  <a:ea typeface="Calibri" panose="020F0502020204030204" pitchFamily="34" charset="0"/>
                  <a:cs typeface="Times New Roman" panose="02020603050405020304" pitchFamily="18" charset="0"/>
                </a:rPr>
                <a:t> ১০০০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টাকা</a:t>
              </a:r>
              <a:r>
                <a:rPr lang="en-US" sz="2800" kern="100" dirty="0">
                  <a:latin typeface="NikoshBAN" panose="02000000000000000000" pitchFamily="2" charset="0"/>
                  <a:ea typeface="Calibri" panose="020F0502020204030204" pitchFamily="34" charset="0"/>
                  <a:cs typeface="Times New Roman" panose="02020603050405020304" pitchFamily="18" charset="0"/>
                </a:rPr>
                <a:t>।</a:t>
              </a:r>
            </a:p>
          </p:txBody>
        </p:sp>
        <p:sp>
          <p:nvSpPr>
            <p:cNvPr id="7" name="Rectangle 6">
              <a:extLst>
                <a:ext uri="{FF2B5EF4-FFF2-40B4-BE49-F238E27FC236}">
                  <a16:creationId xmlns:a16="http://schemas.microsoft.com/office/drawing/2014/main" id="{217B01E0-FE66-4AD8-627C-272EAA38A699}"/>
                </a:ext>
              </a:extLst>
            </p:cNvPr>
            <p:cNvSpPr/>
            <p:nvPr/>
          </p:nvSpPr>
          <p:spPr>
            <a:xfrm>
              <a:off x="0" y="2933700"/>
              <a:ext cx="9144000" cy="1447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err="1"/>
                <a:t>ক্রয়</a:t>
              </a:r>
              <a:r>
                <a:rPr lang="en-US" sz="2400" b="1" dirty="0"/>
                <a:t> </a:t>
              </a:r>
              <a:r>
                <a:rPr lang="en-US" sz="2400" b="1" dirty="0" err="1"/>
                <a:t>হিসাব</a:t>
              </a:r>
              <a:r>
                <a:rPr lang="en-US" sz="2400" b="1" dirty="0"/>
                <a:t>-------</a:t>
              </a:r>
              <a:r>
                <a:rPr lang="en-US" sz="2400" b="1" dirty="0" err="1"/>
                <a:t>ডে</a:t>
              </a:r>
              <a:r>
                <a:rPr lang="en-US" sz="2400" b="1" dirty="0"/>
                <a:t>:         ১০০০টাকা</a:t>
              </a:r>
            </a:p>
            <a:p>
              <a:pPr algn="ctr"/>
              <a:endParaRPr lang="en-US" sz="1200" b="1" dirty="0"/>
            </a:p>
            <a:p>
              <a:pPr algn="ctr"/>
              <a:r>
                <a:rPr lang="en-US" sz="2400" b="1" dirty="0" err="1"/>
                <a:t>নগদান</a:t>
              </a:r>
              <a:r>
                <a:rPr lang="en-US" sz="2400" b="1" dirty="0"/>
                <a:t> </a:t>
              </a:r>
              <a:r>
                <a:rPr lang="en-US" sz="2400" b="1" dirty="0" err="1"/>
                <a:t>হিসাব</a:t>
              </a:r>
              <a:r>
                <a:rPr lang="en-US" sz="2400" b="1" dirty="0"/>
                <a:t>------</a:t>
              </a:r>
              <a:r>
                <a:rPr lang="en-US" sz="2400" b="1" dirty="0" err="1"/>
                <a:t>ক্রে</a:t>
              </a:r>
              <a:r>
                <a:rPr lang="en-US" sz="2400" b="1" dirty="0"/>
                <a:t>:    ১০০০টাকা</a:t>
              </a:r>
            </a:p>
          </p:txBody>
        </p:sp>
        <p:sp>
          <p:nvSpPr>
            <p:cNvPr id="9" name="Rectangle 8">
              <a:extLst>
                <a:ext uri="{FF2B5EF4-FFF2-40B4-BE49-F238E27FC236}">
                  <a16:creationId xmlns:a16="http://schemas.microsoft.com/office/drawing/2014/main" id="{15F1FFA2-1531-B316-E4D0-A93067020AAA}"/>
                </a:ext>
              </a:extLst>
            </p:cNvPr>
            <p:cNvSpPr/>
            <p:nvPr/>
          </p:nvSpPr>
          <p:spPr>
            <a:xfrm>
              <a:off x="0" y="4719484"/>
              <a:ext cx="9144000" cy="1447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3600" b="1" dirty="0" err="1">
                  <a:solidFill>
                    <a:schemeClr val="tx1"/>
                  </a:solidFill>
                  <a:latin typeface="NikoshBAN" panose="02000000000000000000" pitchFamily="2" charset="0"/>
                  <a:cs typeface="NikoshBAN" panose="02000000000000000000" pitchFamily="2" charset="0"/>
                </a:rPr>
                <a:t>কাজ</a:t>
              </a:r>
              <a:r>
                <a:rPr lang="en-US" sz="3600" b="1" dirty="0">
                  <a:solidFill>
                    <a:schemeClr val="tx1"/>
                  </a:solidFill>
                  <a:latin typeface="NikoshBAN" panose="02000000000000000000" pitchFamily="2" charset="0"/>
                  <a:cs typeface="NikoshBAN" panose="02000000000000000000" pitchFamily="2" charset="0"/>
                </a:rPr>
                <a:t>: T </a:t>
              </a:r>
              <a:r>
                <a:rPr lang="en-US" sz="3600" b="1" dirty="0" err="1">
                  <a:solidFill>
                    <a:schemeClr val="tx1"/>
                  </a:solidFill>
                  <a:latin typeface="NikoshBAN" panose="02000000000000000000" pitchFamily="2" charset="0"/>
                  <a:cs typeface="NikoshBAN" panose="02000000000000000000" pitchFamily="2" charset="0"/>
                </a:rPr>
                <a:t>ছকে</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ক্রয়</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হিসাব</a:t>
              </a:r>
              <a:r>
                <a:rPr lang="en-US" sz="3600" b="1" dirty="0">
                  <a:solidFill>
                    <a:schemeClr val="tx1"/>
                  </a:solidFill>
                  <a:latin typeface="NikoshBAN" panose="02000000000000000000" pitchFamily="2" charset="0"/>
                  <a:cs typeface="NikoshBAN" panose="02000000000000000000" pitchFamily="2" charset="0"/>
                </a:rPr>
                <a:t> ও </a:t>
              </a:r>
              <a:r>
                <a:rPr lang="en-US" sz="3600" b="1" dirty="0" err="1">
                  <a:solidFill>
                    <a:schemeClr val="tx1"/>
                  </a:solidFill>
                  <a:latin typeface="NikoshBAN" panose="02000000000000000000" pitchFamily="2" charset="0"/>
                  <a:cs typeface="NikoshBAN" panose="02000000000000000000" pitchFamily="2" charset="0"/>
                </a:rPr>
                <a:t>নগদান</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হিসাব</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তৈরি</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কর</a:t>
              </a:r>
              <a:r>
                <a:rPr lang="en-US" sz="3600" b="1" dirty="0">
                  <a:solidFill>
                    <a:schemeClr val="tx1"/>
                  </a:solidFill>
                  <a:latin typeface="NikoshBAN" panose="02000000000000000000" pitchFamily="2" charset="0"/>
                  <a:cs typeface="NikoshBAN" panose="02000000000000000000" pitchFamily="2" charset="0"/>
                </a:rPr>
                <a:t>।</a:t>
              </a:r>
              <a:endParaRPr lang="en-US" b="1" dirty="0">
                <a:solidFill>
                  <a:schemeClr val="tx1"/>
                </a:solidFill>
                <a:latin typeface="NikoshBAN" panose="02000000000000000000" pitchFamily="2" charset="0"/>
                <a:cs typeface="NikoshBAN" panose="02000000000000000000" pitchFamily="2" charset="0"/>
              </a:endParaRPr>
            </a:p>
          </p:txBody>
        </p:sp>
      </p:grpSp>
      <p:sp>
        <p:nvSpPr>
          <p:cNvPr id="11" name="TextBox 10">
            <a:extLst>
              <a:ext uri="{FF2B5EF4-FFF2-40B4-BE49-F238E27FC236}">
                <a16:creationId xmlns:a16="http://schemas.microsoft.com/office/drawing/2014/main" id="{0EB9D006-D0A8-2013-A14E-E838B3B90DB7}"/>
              </a:ext>
            </a:extLst>
          </p:cNvPr>
          <p:cNvSpPr txBox="1"/>
          <p:nvPr/>
        </p:nvSpPr>
        <p:spPr>
          <a:xfrm>
            <a:off x="7315200" y="457200"/>
            <a:ext cx="1828800" cy="646331"/>
          </a:xfrm>
          <a:prstGeom prst="rect">
            <a:avLst/>
          </a:prstGeom>
          <a:noFill/>
        </p:spPr>
        <p:txBody>
          <a:bodyPr wrap="square" rtlCol="0">
            <a:spAutoFit/>
          </a:bodyPr>
          <a:lstStyle/>
          <a:p>
            <a:r>
              <a:rPr lang="en-US" sz="3600" b="1" dirty="0">
                <a:latin typeface="NikoshBAN" panose="02000000000000000000" pitchFamily="2" charset="0"/>
                <a:cs typeface="NikoshBAN" panose="02000000000000000000" pitchFamily="2" charset="0"/>
              </a:rPr>
              <a:t>১০মিনিট</a:t>
            </a:r>
          </a:p>
        </p:txBody>
      </p:sp>
    </p:spTree>
    <p:extLst>
      <p:ext uri="{BB962C8B-B14F-4D97-AF65-F5344CB8AC3E}">
        <p14:creationId xmlns:p14="http://schemas.microsoft.com/office/powerpoint/2010/main" val="2012039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DF4AE-E699-C8D6-88E1-D4A7452AF645}"/>
              </a:ext>
            </a:extLst>
          </p:cNvPr>
          <p:cNvSpPr/>
          <p:nvPr/>
        </p:nvSpPr>
        <p:spPr>
          <a:xfrm>
            <a:off x="-33184" y="76200"/>
            <a:ext cx="9144000" cy="78486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3" name="TextBox 2">
            <a:extLst>
              <a:ext uri="{FF2B5EF4-FFF2-40B4-BE49-F238E27FC236}">
                <a16:creationId xmlns:a16="http://schemas.microsoft.com/office/drawing/2014/main" id="{571CAFCB-1CF7-ADEA-F029-4CC9681FAAFA}"/>
              </a:ext>
            </a:extLst>
          </p:cNvPr>
          <p:cNvSpPr txBox="1"/>
          <p:nvPr/>
        </p:nvSpPr>
        <p:spPr>
          <a:xfrm>
            <a:off x="2743200" y="533400"/>
            <a:ext cx="3276600" cy="923330"/>
          </a:xfrm>
          <a:prstGeom prst="rect">
            <a:avLst/>
          </a:prstGeom>
          <a:noFill/>
        </p:spPr>
        <p:txBody>
          <a:bodyPr wrap="square" rtlCol="0">
            <a:spAutoFit/>
          </a:bodyPr>
          <a:lstStyle/>
          <a:p>
            <a:pPr algn="ctr"/>
            <a:r>
              <a:rPr lang="en-US" sz="5400" b="1" dirty="0" err="1">
                <a:latin typeface="NikoshBAN" panose="02000000000000000000" pitchFamily="2" charset="0"/>
                <a:cs typeface="NikoshBAN" panose="02000000000000000000" pitchFamily="2" charset="0"/>
              </a:rPr>
              <a:t>নগদান</a:t>
            </a:r>
            <a:r>
              <a:rPr lang="en-US" sz="5400" b="1" dirty="0">
                <a:latin typeface="NikoshBAN" panose="02000000000000000000" pitchFamily="2" charset="0"/>
                <a:cs typeface="NikoshBAN" panose="02000000000000000000" pitchFamily="2" charset="0"/>
              </a:rPr>
              <a:t> </a:t>
            </a:r>
            <a:r>
              <a:rPr lang="en-US" sz="5400" b="1" dirty="0" err="1">
                <a:latin typeface="NikoshBAN" panose="02000000000000000000" pitchFamily="2" charset="0"/>
                <a:cs typeface="NikoshBAN" panose="02000000000000000000" pitchFamily="2" charset="0"/>
              </a:rPr>
              <a:t>হিসাব</a:t>
            </a:r>
            <a:endParaRPr lang="en-US" sz="5400" b="1" dirty="0">
              <a:latin typeface="NikoshBAN" panose="02000000000000000000" pitchFamily="2" charset="0"/>
              <a:cs typeface="NikoshBAN" panose="02000000000000000000" pitchFamily="2" charset="0"/>
            </a:endParaRPr>
          </a:p>
        </p:txBody>
      </p:sp>
      <p:graphicFrame>
        <p:nvGraphicFramePr>
          <p:cNvPr id="5" name="Table 3">
            <a:extLst>
              <a:ext uri="{FF2B5EF4-FFF2-40B4-BE49-F238E27FC236}">
                <a16:creationId xmlns:a16="http://schemas.microsoft.com/office/drawing/2014/main" id="{EB75C88E-4A82-9CF3-5CA0-3E237C48C1CE}"/>
              </a:ext>
            </a:extLst>
          </p:cNvPr>
          <p:cNvGraphicFramePr>
            <a:graphicFrameLocks noGrp="1"/>
          </p:cNvGraphicFramePr>
          <p:nvPr>
            <p:extLst>
              <p:ext uri="{D42A27DB-BD31-4B8C-83A1-F6EECF244321}">
                <p14:modId xmlns:p14="http://schemas.microsoft.com/office/powerpoint/2010/main" val="71975770"/>
              </p:ext>
            </p:extLst>
          </p:nvPr>
        </p:nvGraphicFramePr>
        <p:xfrm>
          <a:off x="0" y="1990130"/>
          <a:ext cx="9110816" cy="2764810"/>
        </p:xfrm>
        <a:graphic>
          <a:graphicData uri="http://schemas.openxmlformats.org/drawingml/2006/table">
            <a:tbl>
              <a:tblPr firstRow="1" bandRow="1">
                <a:tableStyleId>{7DF18680-E054-41AD-8BC1-D1AEF772440D}</a:tableStyleId>
              </a:tblPr>
              <a:tblGrid>
                <a:gridCol w="1170197">
                  <a:extLst>
                    <a:ext uri="{9D8B030D-6E8A-4147-A177-3AD203B41FA5}">
                      <a16:colId xmlns:a16="http://schemas.microsoft.com/office/drawing/2014/main" val="3117497688"/>
                    </a:ext>
                  </a:extLst>
                </a:gridCol>
                <a:gridCol w="1777778">
                  <a:extLst>
                    <a:ext uri="{9D8B030D-6E8A-4147-A177-3AD203B41FA5}">
                      <a16:colId xmlns:a16="http://schemas.microsoft.com/office/drawing/2014/main" val="813374562"/>
                    </a:ext>
                  </a:extLst>
                </a:gridCol>
                <a:gridCol w="646201">
                  <a:extLst>
                    <a:ext uri="{9D8B030D-6E8A-4147-A177-3AD203B41FA5}">
                      <a16:colId xmlns:a16="http://schemas.microsoft.com/office/drawing/2014/main" val="295286351"/>
                    </a:ext>
                  </a:extLst>
                </a:gridCol>
                <a:gridCol w="890013">
                  <a:extLst>
                    <a:ext uri="{9D8B030D-6E8A-4147-A177-3AD203B41FA5}">
                      <a16:colId xmlns:a16="http://schemas.microsoft.com/office/drawing/2014/main" val="3932377498"/>
                    </a:ext>
                  </a:extLst>
                </a:gridCol>
                <a:gridCol w="1199624">
                  <a:extLst>
                    <a:ext uri="{9D8B030D-6E8A-4147-A177-3AD203B41FA5}">
                      <a16:colId xmlns:a16="http://schemas.microsoft.com/office/drawing/2014/main" val="278610059"/>
                    </a:ext>
                  </a:extLst>
                </a:gridCol>
                <a:gridCol w="1644008">
                  <a:extLst>
                    <a:ext uri="{9D8B030D-6E8A-4147-A177-3AD203B41FA5}">
                      <a16:colId xmlns:a16="http://schemas.microsoft.com/office/drawing/2014/main" val="69420923"/>
                    </a:ext>
                  </a:extLst>
                </a:gridCol>
                <a:gridCol w="842278">
                  <a:extLst>
                    <a:ext uri="{9D8B030D-6E8A-4147-A177-3AD203B41FA5}">
                      <a16:colId xmlns:a16="http://schemas.microsoft.com/office/drawing/2014/main" val="2111683612"/>
                    </a:ext>
                  </a:extLst>
                </a:gridCol>
                <a:gridCol w="940717">
                  <a:extLst>
                    <a:ext uri="{9D8B030D-6E8A-4147-A177-3AD203B41FA5}">
                      <a16:colId xmlns:a16="http://schemas.microsoft.com/office/drawing/2014/main" val="3926306653"/>
                    </a:ext>
                  </a:extLst>
                </a:gridCol>
              </a:tblGrid>
              <a:tr h="754039">
                <a:tc>
                  <a:txBody>
                    <a:bodyPr/>
                    <a:lstStyle/>
                    <a:p>
                      <a:r>
                        <a:rPr lang="en-US" dirty="0" err="1"/>
                        <a:t>তারিখ</a:t>
                      </a:r>
                      <a:endParaRPr lang="en-US" dirty="0"/>
                    </a:p>
                  </a:txBody>
                  <a:tcPr/>
                </a:tc>
                <a:tc>
                  <a:txBody>
                    <a:bodyPr/>
                    <a:lstStyle/>
                    <a:p>
                      <a:r>
                        <a:rPr lang="en-US" dirty="0" err="1"/>
                        <a:t>বিবরণ</a:t>
                      </a:r>
                      <a:endParaRPr lang="en-US" dirty="0"/>
                    </a:p>
                  </a:txBody>
                  <a:tcPr/>
                </a:tc>
                <a:tc>
                  <a:txBody>
                    <a:bodyPr/>
                    <a:lstStyle/>
                    <a:p>
                      <a:r>
                        <a:rPr lang="en-US" dirty="0" err="1"/>
                        <a:t>জা:পৃ</a:t>
                      </a:r>
                      <a:endParaRPr lang="en-US" dirty="0"/>
                    </a:p>
                  </a:txBody>
                  <a:tcPr/>
                </a:tc>
                <a:tc>
                  <a:txBody>
                    <a:bodyPr/>
                    <a:lstStyle/>
                    <a:p>
                      <a:r>
                        <a:rPr lang="en-US" dirty="0" err="1"/>
                        <a:t>টাকা</a:t>
                      </a:r>
                      <a:endParaRPr lang="en-US" dirty="0"/>
                    </a:p>
                  </a:txBody>
                  <a:tcPr/>
                </a:tc>
                <a:tc>
                  <a:txBody>
                    <a:bodyPr/>
                    <a:lstStyle/>
                    <a:p>
                      <a:r>
                        <a:rPr lang="en-US" dirty="0" err="1"/>
                        <a:t>তারিখ</a:t>
                      </a:r>
                      <a:endParaRPr lang="en-US" dirty="0"/>
                    </a:p>
                  </a:txBody>
                  <a:tcPr/>
                </a:tc>
                <a:tc>
                  <a:txBody>
                    <a:bodyPr/>
                    <a:lstStyle/>
                    <a:p>
                      <a:r>
                        <a:rPr lang="en-US" dirty="0" err="1"/>
                        <a:t>বিবরণ</a:t>
                      </a:r>
                      <a:endParaRPr lang="en-US" dirty="0"/>
                    </a:p>
                  </a:txBody>
                  <a:tcPr/>
                </a:tc>
                <a:tc>
                  <a:txBody>
                    <a:bodyPr/>
                    <a:lstStyle/>
                    <a:p>
                      <a:r>
                        <a:rPr lang="en-US" dirty="0" err="1"/>
                        <a:t>জা:পৃ</a:t>
                      </a:r>
                      <a:endParaRPr lang="en-US" dirty="0"/>
                    </a:p>
                  </a:txBody>
                  <a:tcPr/>
                </a:tc>
                <a:tc>
                  <a:txBody>
                    <a:bodyPr/>
                    <a:lstStyle/>
                    <a:p>
                      <a:r>
                        <a:rPr lang="en-US" dirty="0" err="1"/>
                        <a:t>টাকা</a:t>
                      </a:r>
                      <a:endParaRPr lang="en-US" dirty="0"/>
                    </a:p>
                  </a:txBody>
                  <a:tcPr/>
                </a:tc>
                <a:extLst>
                  <a:ext uri="{0D108BD9-81ED-4DB2-BD59-A6C34878D82A}">
                    <a16:rowId xmlns:a16="http://schemas.microsoft.com/office/drawing/2014/main" val="736704872"/>
                  </a:ext>
                </a:extLst>
              </a:tr>
              <a:tr h="2010771">
                <a:tc>
                  <a:txBody>
                    <a:bodyPr/>
                    <a:lstStyle/>
                    <a:p>
                      <a:r>
                        <a:rPr lang="en-US" dirty="0" err="1"/>
                        <a:t>জুন</a:t>
                      </a:r>
                      <a:r>
                        <a:rPr lang="en-US" dirty="0"/>
                        <a:t> ৩০</a:t>
                      </a:r>
                    </a:p>
                  </a:txBody>
                  <a:tcPr/>
                </a:tc>
                <a:tc>
                  <a:txBody>
                    <a:bodyPr/>
                    <a:lstStyle/>
                    <a:p>
                      <a:r>
                        <a:rPr lang="en-US" dirty="0" err="1"/>
                        <a:t>ব্যালেন্স</a:t>
                      </a:r>
                      <a:r>
                        <a:rPr lang="en-US" dirty="0"/>
                        <a:t> </a:t>
                      </a:r>
                      <a:r>
                        <a:rPr lang="en-US" dirty="0" err="1"/>
                        <a:t>সি</a:t>
                      </a:r>
                      <a:r>
                        <a:rPr lang="en-US" dirty="0"/>
                        <a:t>/</a:t>
                      </a:r>
                      <a:r>
                        <a:rPr lang="en-US" dirty="0" err="1"/>
                        <a:t>ডি</a:t>
                      </a:r>
                      <a:endParaRPr lang="en-US" dirty="0"/>
                    </a:p>
                  </a:txBody>
                  <a:tcPr/>
                </a:tc>
                <a:tc>
                  <a:txBody>
                    <a:bodyPr/>
                    <a:lstStyle/>
                    <a:p>
                      <a:endParaRPr lang="en-US" dirty="0"/>
                    </a:p>
                  </a:txBody>
                  <a:tcPr/>
                </a:tc>
                <a:tc>
                  <a:txBody>
                    <a:bodyPr/>
                    <a:lstStyle/>
                    <a:p>
                      <a:r>
                        <a:rPr lang="en-US" dirty="0"/>
                        <a:t>১০০০</a:t>
                      </a:r>
                    </a:p>
                    <a:p>
                      <a:endParaRPr lang="en-US" dirty="0"/>
                    </a:p>
                    <a:p>
                      <a:r>
                        <a:rPr lang="en-US" dirty="0"/>
                        <a:t>১০০০</a:t>
                      </a:r>
                    </a:p>
                  </a:txBody>
                  <a:tcPr/>
                </a:tc>
                <a:tc>
                  <a:txBody>
                    <a:bodyPr/>
                    <a:lstStyle/>
                    <a:p>
                      <a:r>
                        <a:rPr lang="en-US" b="1" dirty="0" err="1"/>
                        <a:t>জুন</a:t>
                      </a:r>
                      <a:r>
                        <a:rPr lang="en-US" b="1" dirty="0"/>
                        <a:t> ১</a:t>
                      </a:r>
                    </a:p>
                    <a:p>
                      <a:endParaRPr lang="en-US" b="1" dirty="0"/>
                    </a:p>
                    <a:p>
                      <a:endParaRPr lang="en-US" b="1" dirty="0"/>
                    </a:p>
                    <a:p>
                      <a:endParaRPr lang="en-US" b="1" dirty="0"/>
                    </a:p>
                    <a:p>
                      <a:r>
                        <a:rPr lang="en-US" sz="1600" b="1" dirty="0" err="1"/>
                        <a:t>জুলাই</a:t>
                      </a:r>
                      <a:r>
                        <a:rPr lang="en-US" sz="1600" b="1" dirty="0"/>
                        <a:t> ১</a:t>
                      </a:r>
                    </a:p>
                  </a:txBody>
                  <a:tcPr/>
                </a:tc>
                <a:tc>
                  <a:txBody>
                    <a:bodyPr/>
                    <a:lstStyle/>
                    <a:p>
                      <a:r>
                        <a:rPr lang="en-US" b="1" dirty="0" err="1"/>
                        <a:t>ক্রয়</a:t>
                      </a:r>
                      <a:r>
                        <a:rPr lang="en-US" b="1" dirty="0"/>
                        <a:t> </a:t>
                      </a:r>
                      <a:r>
                        <a:rPr lang="en-US" b="1" dirty="0" err="1"/>
                        <a:t>হিসাব</a:t>
                      </a:r>
                      <a:endParaRPr lang="en-US" b="1" dirty="0"/>
                    </a:p>
                    <a:p>
                      <a:endParaRPr lang="en-US" b="1" dirty="0"/>
                    </a:p>
                    <a:p>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t>ব্যালেন্স</a:t>
                      </a:r>
                      <a:r>
                        <a:rPr lang="en-US" sz="1600" dirty="0"/>
                        <a:t> </a:t>
                      </a:r>
                      <a:r>
                        <a:rPr lang="en-US" sz="1600" dirty="0" err="1"/>
                        <a:t>বি</a:t>
                      </a:r>
                      <a:r>
                        <a:rPr lang="en-US" sz="1600" dirty="0"/>
                        <a:t>/</a:t>
                      </a:r>
                      <a:r>
                        <a:rPr lang="en-US" sz="1600" dirty="0" err="1"/>
                        <a:t>ডি</a:t>
                      </a:r>
                      <a:endParaRPr lang="en-US" sz="1600" dirty="0"/>
                    </a:p>
                    <a:p>
                      <a:endParaRPr lang="en-US" b="1" dirty="0"/>
                    </a:p>
                  </a:txBody>
                  <a:tcPr/>
                </a:tc>
                <a:tc>
                  <a:txBody>
                    <a:bodyPr/>
                    <a:lstStyle/>
                    <a:p>
                      <a:endParaRPr lang="en-US" b="1" dirty="0"/>
                    </a:p>
                  </a:txBody>
                  <a:tcPr/>
                </a:tc>
                <a:tc>
                  <a:txBody>
                    <a:bodyPr/>
                    <a:lstStyle/>
                    <a:p>
                      <a:r>
                        <a:rPr lang="en-US" b="1" dirty="0"/>
                        <a:t>১০০0</a:t>
                      </a:r>
                    </a:p>
                    <a:p>
                      <a:endParaRPr lang="en-US" b="1" dirty="0"/>
                    </a:p>
                    <a:p>
                      <a:r>
                        <a:rPr lang="en-US" b="1" dirty="0"/>
                        <a:t>১০০০</a:t>
                      </a:r>
                    </a:p>
                    <a:p>
                      <a:endParaRPr lang="en-US" b="1" dirty="0"/>
                    </a:p>
                    <a:p>
                      <a:r>
                        <a:rPr lang="en-US" b="1" dirty="0"/>
                        <a:t>১০০০</a:t>
                      </a:r>
                    </a:p>
                  </a:txBody>
                  <a:tcPr/>
                </a:tc>
                <a:extLst>
                  <a:ext uri="{0D108BD9-81ED-4DB2-BD59-A6C34878D82A}">
                    <a16:rowId xmlns:a16="http://schemas.microsoft.com/office/drawing/2014/main" val="2480392467"/>
                  </a:ext>
                </a:extLst>
              </a:tr>
            </a:tbl>
          </a:graphicData>
        </a:graphic>
      </p:graphicFrame>
      <p:sp>
        <p:nvSpPr>
          <p:cNvPr id="6" name="TextBox 5">
            <a:extLst>
              <a:ext uri="{FF2B5EF4-FFF2-40B4-BE49-F238E27FC236}">
                <a16:creationId xmlns:a16="http://schemas.microsoft.com/office/drawing/2014/main" id="{5F909857-FE49-E30F-0096-A7E92BB69B20}"/>
              </a:ext>
            </a:extLst>
          </p:cNvPr>
          <p:cNvSpPr txBox="1"/>
          <p:nvPr/>
        </p:nvSpPr>
        <p:spPr>
          <a:xfrm>
            <a:off x="221840" y="1456730"/>
            <a:ext cx="1143000" cy="646331"/>
          </a:xfrm>
          <a:prstGeom prst="rect">
            <a:avLst/>
          </a:prstGeom>
          <a:noFill/>
        </p:spPr>
        <p:txBody>
          <a:bodyPr wrap="square" rtlCol="0">
            <a:spAutoFit/>
          </a:bodyPr>
          <a:lstStyle/>
          <a:p>
            <a:r>
              <a:rPr lang="en-US" sz="3600" b="1" dirty="0" err="1">
                <a:latin typeface="NikoshBAN" panose="02000000000000000000" pitchFamily="2" charset="0"/>
                <a:cs typeface="NikoshBAN" panose="02000000000000000000" pitchFamily="2" charset="0"/>
              </a:rPr>
              <a:t>ডেবিট</a:t>
            </a:r>
            <a:endParaRPr lang="en-US" sz="3600" b="1" dirty="0">
              <a:latin typeface="NikoshBAN" panose="02000000000000000000" pitchFamily="2" charset="0"/>
              <a:cs typeface="NikoshBAN" panose="02000000000000000000" pitchFamily="2" charset="0"/>
            </a:endParaRPr>
          </a:p>
        </p:txBody>
      </p:sp>
      <p:sp>
        <p:nvSpPr>
          <p:cNvPr id="8" name="TextBox 7">
            <a:extLst>
              <a:ext uri="{FF2B5EF4-FFF2-40B4-BE49-F238E27FC236}">
                <a16:creationId xmlns:a16="http://schemas.microsoft.com/office/drawing/2014/main" id="{0E310018-C474-7EA8-7345-943608BA77D0}"/>
              </a:ext>
            </a:extLst>
          </p:cNvPr>
          <p:cNvSpPr txBox="1"/>
          <p:nvPr/>
        </p:nvSpPr>
        <p:spPr>
          <a:xfrm>
            <a:off x="7398160" y="1456730"/>
            <a:ext cx="1143000" cy="646331"/>
          </a:xfrm>
          <a:prstGeom prst="rect">
            <a:avLst/>
          </a:prstGeom>
          <a:noFill/>
        </p:spPr>
        <p:txBody>
          <a:bodyPr wrap="square" rtlCol="0">
            <a:spAutoFit/>
          </a:bodyPr>
          <a:lstStyle/>
          <a:p>
            <a:r>
              <a:rPr lang="en-US" sz="3600" b="1" dirty="0" err="1">
                <a:latin typeface="NikoshBAN" panose="02000000000000000000" pitchFamily="2" charset="0"/>
                <a:cs typeface="NikoshBAN" panose="02000000000000000000" pitchFamily="2" charset="0"/>
              </a:rPr>
              <a:t>ক্রেডিট</a:t>
            </a:r>
            <a:endParaRPr lang="en-US" sz="3600" b="1" dirty="0">
              <a:latin typeface="NikoshBAN" panose="02000000000000000000" pitchFamily="2" charset="0"/>
              <a:cs typeface="NikoshBAN" panose="02000000000000000000" pitchFamily="2" charset="0"/>
            </a:endParaRPr>
          </a:p>
        </p:txBody>
      </p:sp>
      <p:grpSp>
        <p:nvGrpSpPr>
          <p:cNvPr id="20" name="Group 19">
            <a:extLst>
              <a:ext uri="{FF2B5EF4-FFF2-40B4-BE49-F238E27FC236}">
                <a16:creationId xmlns:a16="http://schemas.microsoft.com/office/drawing/2014/main" id="{F7387E48-1CE5-310C-9020-15D663D76B9E}"/>
              </a:ext>
            </a:extLst>
          </p:cNvPr>
          <p:cNvGrpSpPr/>
          <p:nvPr/>
        </p:nvGrpSpPr>
        <p:grpSpPr>
          <a:xfrm>
            <a:off x="3581400" y="3276600"/>
            <a:ext cx="5562600" cy="457200"/>
            <a:chOff x="3581400" y="3276600"/>
            <a:chExt cx="5562600" cy="457200"/>
          </a:xfrm>
        </p:grpSpPr>
        <p:cxnSp>
          <p:nvCxnSpPr>
            <p:cNvPr id="10" name="Straight Connector 9">
              <a:extLst>
                <a:ext uri="{FF2B5EF4-FFF2-40B4-BE49-F238E27FC236}">
                  <a16:creationId xmlns:a16="http://schemas.microsoft.com/office/drawing/2014/main" id="{5DB4A59B-F504-75FC-A67F-6727E97545DE}"/>
                </a:ext>
              </a:extLst>
            </p:cNvPr>
            <p:cNvCxnSpPr>
              <a:cxnSpLocks/>
            </p:cNvCxnSpPr>
            <p:nvPr/>
          </p:nvCxnSpPr>
          <p:spPr>
            <a:xfrm>
              <a:off x="3581400" y="3276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6CDE23BF-446B-0D65-F077-B46898A7C4CE}"/>
                </a:ext>
              </a:extLst>
            </p:cNvPr>
            <p:cNvCxnSpPr>
              <a:cxnSpLocks/>
            </p:cNvCxnSpPr>
            <p:nvPr/>
          </p:nvCxnSpPr>
          <p:spPr>
            <a:xfrm>
              <a:off x="3581400" y="3657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A3F1B267-795B-225B-20DA-BD40F6AA83B5}"/>
                </a:ext>
              </a:extLst>
            </p:cNvPr>
            <p:cNvCxnSpPr>
              <a:cxnSpLocks/>
            </p:cNvCxnSpPr>
            <p:nvPr/>
          </p:nvCxnSpPr>
          <p:spPr>
            <a:xfrm>
              <a:off x="3581400" y="37338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106EF0C7-01D3-94B5-1FC4-44F0C6031C22}"/>
                </a:ext>
              </a:extLst>
            </p:cNvPr>
            <p:cNvCxnSpPr>
              <a:cxnSpLocks/>
            </p:cNvCxnSpPr>
            <p:nvPr/>
          </p:nvCxnSpPr>
          <p:spPr>
            <a:xfrm>
              <a:off x="8229600" y="3276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FB18A7FF-1FFE-AFE8-0242-7E12315380EB}"/>
                </a:ext>
              </a:extLst>
            </p:cNvPr>
            <p:cNvCxnSpPr>
              <a:cxnSpLocks/>
            </p:cNvCxnSpPr>
            <p:nvPr/>
          </p:nvCxnSpPr>
          <p:spPr>
            <a:xfrm>
              <a:off x="8229600" y="3657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46D6080F-11B4-2313-24E8-4CCDCDD479F0}"/>
                </a:ext>
              </a:extLst>
            </p:cNvPr>
            <p:cNvCxnSpPr>
              <a:cxnSpLocks/>
            </p:cNvCxnSpPr>
            <p:nvPr/>
          </p:nvCxnSpPr>
          <p:spPr>
            <a:xfrm>
              <a:off x="8229600" y="3733800"/>
              <a:ext cx="914400" cy="0"/>
            </a:xfrm>
            <a:prstGeom prst="line">
              <a:avLst/>
            </a:prstGeom>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1622901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47F16-02B6-B521-0897-5228C2CCFA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E4A440E-AD57-CAED-C368-E583A95384C8}"/>
              </a:ext>
            </a:extLst>
          </p:cNvPr>
          <p:cNvSpPr/>
          <p:nvPr/>
        </p:nvSpPr>
        <p:spPr>
          <a:xfrm>
            <a:off x="-33184" y="76200"/>
            <a:ext cx="9144000" cy="78486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3" name="TextBox 2">
            <a:extLst>
              <a:ext uri="{FF2B5EF4-FFF2-40B4-BE49-F238E27FC236}">
                <a16:creationId xmlns:a16="http://schemas.microsoft.com/office/drawing/2014/main" id="{BC0CDFAF-941D-1F79-EB59-750757B8E7BC}"/>
              </a:ext>
            </a:extLst>
          </p:cNvPr>
          <p:cNvSpPr txBox="1"/>
          <p:nvPr/>
        </p:nvSpPr>
        <p:spPr>
          <a:xfrm>
            <a:off x="2743200" y="533400"/>
            <a:ext cx="3276600" cy="923330"/>
          </a:xfrm>
          <a:prstGeom prst="rect">
            <a:avLst/>
          </a:prstGeom>
          <a:noFill/>
        </p:spPr>
        <p:txBody>
          <a:bodyPr wrap="square" rtlCol="0">
            <a:spAutoFit/>
          </a:bodyPr>
          <a:lstStyle/>
          <a:p>
            <a:pPr algn="ctr"/>
            <a:r>
              <a:rPr lang="en-US" sz="5400" b="1" dirty="0" err="1">
                <a:latin typeface="NikoshBAN" panose="02000000000000000000" pitchFamily="2" charset="0"/>
                <a:cs typeface="NikoshBAN" panose="02000000000000000000" pitchFamily="2" charset="0"/>
              </a:rPr>
              <a:t>ক্রয়</a:t>
            </a:r>
            <a:r>
              <a:rPr lang="en-US" sz="5400" b="1" dirty="0">
                <a:latin typeface="NikoshBAN" panose="02000000000000000000" pitchFamily="2" charset="0"/>
                <a:cs typeface="NikoshBAN" panose="02000000000000000000" pitchFamily="2" charset="0"/>
              </a:rPr>
              <a:t> </a:t>
            </a:r>
            <a:r>
              <a:rPr lang="en-US" sz="5400" b="1" dirty="0" err="1">
                <a:latin typeface="NikoshBAN" panose="02000000000000000000" pitchFamily="2" charset="0"/>
                <a:cs typeface="NikoshBAN" panose="02000000000000000000" pitchFamily="2" charset="0"/>
              </a:rPr>
              <a:t>হিসাব</a:t>
            </a:r>
            <a:endParaRPr lang="en-US" sz="5400" b="1" dirty="0">
              <a:latin typeface="NikoshBAN" panose="02000000000000000000" pitchFamily="2" charset="0"/>
              <a:cs typeface="NikoshBAN" panose="02000000000000000000" pitchFamily="2" charset="0"/>
            </a:endParaRPr>
          </a:p>
        </p:txBody>
      </p:sp>
      <p:graphicFrame>
        <p:nvGraphicFramePr>
          <p:cNvPr id="5" name="Table 3">
            <a:extLst>
              <a:ext uri="{FF2B5EF4-FFF2-40B4-BE49-F238E27FC236}">
                <a16:creationId xmlns:a16="http://schemas.microsoft.com/office/drawing/2014/main" id="{C43B9263-07C2-EAAE-7768-9D4BC5522E59}"/>
              </a:ext>
            </a:extLst>
          </p:cNvPr>
          <p:cNvGraphicFramePr>
            <a:graphicFrameLocks noGrp="1"/>
          </p:cNvGraphicFramePr>
          <p:nvPr>
            <p:extLst>
              <p:ext uri="{D42A27DB-BD31-4B8C-83A1-F6EECF244321}">
                <p14:modId xmlns:p14="http://schemas.microsoft.com/office/powerpoint/2010/main" val="2913605508"/>
              </p:ext>
            </p:extLst>
          </p:nvPr>
        </p:nvGraphicFramePr>
        <p:xfrm>
          <a:off x="0" y="1752602"/>
          <a:ext cx="8763000" cy="3249645"/>
        </p:xfrm>
        <a:graphic>
          <a:graphicData uri="http://schemas.openxmlformats.org/drawingml/2006/table">
            <a:tbl>
              <a:tblPr firstRow="1" bandRow="1">
                <a:tableStyleId>{7DF18680-E054-41AD-8BC1-D1AEF772440D}</a:tableStyleId>
              </a:tblPr>
              <a:tblGrid>
                <a:gridCol w="1145098">
                  <a:extLst>
                    <a:ext uri="{9D8B030D-6E8A-4147-A177-3AD203B41FA5}">
                      <a16:colId xmlns:a16="http://schemas.microsoft.com/office/drawing/2014/main" val="3117497688"/>
                    </a:ext>
                  </a:extLst>
                </a:gridCol>
                <a:gridCol w="1739647">
                  <a:extLst>
                    <a:ext uri="{9D8B030D-6E8A-4147-A177-3AD203B41FA5}">
                      <a16:colId xmlns:a16="http://schemas.microsoft.com/office/drawing/2014/main" val="813374562"/>
                    </a:ext>
                  </a:extLst>
                </a:gridCol>
                <a:gridCol w="632341">
                  <a:extLst>
                    <a:ext uri="{9D8B030D-6E8A-4147-A177-3AD203B41FA5}">
                      <a16:colId xmlns:a16="http://schemas.microsoft.com/office/drawing/2014/main" val="295286351"/>
                    </a:ext>
                  </a:extLst>
                </a:gridCol>
                <a:gridCol w="870923">
                  <a:extLst>
                    <a:ext uri="{9D8B030D-6E8A-4147-A177-3AD203B41FA5}">
                      <a16:colId xmlns:a16="http://schemas.microsoft.com/office/drawing/2014/main" val="3932377498"/>
                    </a:ext>
                  </a:extLst>
                </a:gridCol>
                <a:gridCol w="1173894">
                  <a:extLst>
                    <a:ext uri="{9D8B030D-6E8A-4147-A177-3AD203B41FA5}">
                      <a16:colId xmlns:a16="http://schemas.microsoft.com/office/drawing/2014/main" val="278610059"/>
                    </a:ext>
                  </a:extLst>
                </a:gridCol>
                <a:gridCol w="1608746">
                  <a:extLst>
                    <a:ext uri="{9D8B030D-6E8A-4147-A177-3AD203B41FA5}">
                      <a16:colId xmlns:a16="http://schemas.microsoft.com/office/drawing/2014/main" val="69420923"/>
                    </a:ext>
                  </a:extLst>
                </a:gridCol>
                <a:gridCol w="509609">
                  <a:extLst>
                    <a:ext uri="{9D8B030D-6E8A-4147-A177-3AD203B41FA5}">
                      <a16:colId xmlns:a16="http://schemas.microsoft.com/office/drawing/2014/main" val="2111683612"/>
                    </a:ext>
                  </a:extLst>
                </a:gridCol>
                <a:gridCol w="1082742">
                  <a:extLst>
                    <a:ext uri="{9D8B030D-6E8A-4147-A177-3AD203B41FA5}">
                      <a16:colId xmlns:a16="http://schemas.microsoft.com/office/drawing/2014/main" val="3926306653"/>
                    </a:ext>
                  </a:extLst>
                </a:gridCol>
              </a:tblGrid>
              <a:tr h="1038866">
                <a:tc>
                  <a:txBody>
                    <a:bodyPr/>
                    <a:lstStyle/>
                    <a:p>
                      <a:r>
                        <a:rPr lang="en-US" sz="2800" dirty="0" err="1">
                          <a:latin typeface="NikoshBAN" panose="02000000000000000000" pitchFamily="2" charset="0"/>
                          <a:cs typeface="NikoshBAN" panose="02000000000000000000" pitchFamily="2" charset="0"/>
                        </a:rPr>
                        <a:t>তারিখ</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বিবরণ</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জা:পৃ</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টাকা</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তারিখ</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বিবরণ</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জা:পৃ</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টাকা</a:t>
                      </a:r>
                      <a:endParaRPr lang="en-US" sz="28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736704872"/>
                  </a:ext>
                </a:extLst>
              </a:tr>
              <a:tr h="2210779">
                <a:tc>
                  <a:txBody>
                    <a:bodyPr/>
                    <a:lstStyle/>
                    <a:p>
                      <a:r>
                        <a:rPr lang="en-US" sz="2400" dirty="0" err="1">
                          <a:latin typeface="NikoshBAN" panose="02000000000000000000" pitchFamily="2" charset="0"/>
                          <a:cs typeface="NikoshBAN" panose="02000000000000000000" pitchFamily="2" charset="0"/>
                        </a:rPr>
                        <a:t>জুন</a:t>
                      </a:r>
                      <a:r>
                        <a:rPr lang="en-US" sz="2400" dirty="0">
                          <a:latin typeface="NikoshBAN" panose="02000000000000000000" pitchFamily="2" charset="0"/>
                          <a:cs typeface="NikoshBAN" panose="02000000000000000000" pitchFamily="2" charset="0"/>
                        </a:rPr>
                        <a:t> ১</a:t>
                      </a:r>
                    </a:p>
                    <a:p>
                      <a:endParaRPr lang="en-US" dirty="0">
                        <a:latin typeface="NikoshBAN" panose="02000000000000000000" pitchFamily="2" charset="0"/>
                        <a:cs typeface="NikoshBAN" panose="02000000000000000000" pitchFamily="2" charset="0"/>
                      </a:endParaRPr>
                    </a:p>
                    <a:p>
                      <a:endParaRPr lang="en-US" dirty="0">
                        <a:latin typeface="NikoshBAN" panose="02000000000000000000" pitchFamily="2" charset="0"/>
                        <a:cs typeface="NikoshBAN" panose="02000000000000000000" pitchFamily="2" charset="0"/>
                      </a:endParaRPr>
                    </a:p>
                    <a:p>
                      <a:endParaRPr lang="en-US" dirty="0">
                        <a:latin typeface="NikoshBAN" panose="02000000000000000000" pitchFamily="2" charset="0"/>
                        <a:cs typeface="NikoshBAN" panose="02000000000000000000" pitchFamily="2" charset="0"/>
                      </a:endParaRPr>
                    </a:p>
                    <a:p>
                      <a:endParaRPr lang="en-US"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err="1">
                          <a:latin typeface="NikoshBAN" panose="02000000000000000000" pitchFamily="2" charset="0"/>
                          <a:cs typeface="NikoshBAN" panose="02000000000000000000" pitchFamily="2" charset="0"/>
                        </a:rPr>
                        <a:t>জুলাই</a:t>
                      </a:r>
                      <a:r>
                        <a:rPr lang="en-US" sz="2400" b="1" dirty="0">
                          <a:latin typeface="NikoshBAN" panose="02000000000000000000" pitchFamily="2" charset="0"/>
                          <a:cs typeface="NikoshBAN" panose="02000000000000000000" pitchFamily="2" charset="0"/>
                        </a:rPr>
                        <a:t> ১</a:t>
                      </a:r>
                    </a:p>
                    <a:p>
                      <a:endParaRPr lang="en-US" dirty="0">
                        <a:latin typeface="NikoshBAN" panose="02000000000000000000" pitchFamily="2" charset="0"/>
                        <a:cs typeface="NikoshBAN" panose="02000000000000000000" pitchFamily="2" charset="0"/>
                      </a:endParaRPr>
                    </a:p>
                  </a:txBody>
                  <a:tcPr/>
                </a:tc>
                <a:tc>
                  <a:txBody>
                    <a:bodyPr/>
                    <a:lstStyle/>
                    <a:p>
                      <a:r>
                        <a:rPr lang="en-US" dirty="0" err="1"/>
                        <a:t>নগদান</a:t>
                      </a:r>
                      <a:r>
                        <a:rPr lang="en-US" dirty="0"/>
                        <a:t> </a:t>
                      </a:r>
                      <a:r>
                        <a:rPr lang="en-US" dirty="0" err="1"/>
                        <a:t>হিসাব</a:t>
                      </a:r>
                      <a:endParaRPr lang="en-US" dirty="0"/>
                    </a:p>
                    <a:p>
                      <a:endParaRPr lang="en-US" dirty="0"/>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err="1">
                          <a:latin typeface="NikoshBAN" panose="02000000000000000000" pitchFamily="2" charset="0"/>
                          <a:cs typeface="NikoshBAN" panose="02000000000000000000" pitchFamily="2" charset="0"/>
                        </a:rPr>
                        <a:t>ব্যালেন্স</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বি</a:t>
                      </a:r>
                      <a:r>
                        <a:rPr lang="en-US" sz="2400" b="1" dirty="0">
                          <a:latin typeface="NikoshBAN" panose="02000000000000000000" pitchFamily="2" charset="0"/>
                          <a:cs typeface="NikoshBAN" panose="02000000000000000000" pitchFamily="2" charset="0"/>
                        </a:rPr>
                        <a:t>/</a:t>
                      </a:r>
                      <a:r>
                        <a:rPr lang="en-US" sz="2400" b="1" dirty="0" err="1">
                          <a:latin typeface="NikoshBAN" panose="02000000000000000000" pitchFamily="2" charset="0"/>
                          <a:cs typeface="NikoshBAN" panose="02000000000000000000" pitchFamily="2" charset="0"/>
                        </a:rPr>
                        <a:t>ডি</a:t>
                      </a:r>
                      <a:endParaRPr lang="en-US" sz="2400" b="1" dirty="0">
                        <a:latin typeface="NikoshBAN" panose="02000000000000000000" pitchFamily="2" charset="0"/>
                        <a:cs typeface="NikoshBAN" panose="02000000000000000000" pitchFamily="2" charset="0"/>
                      </a:endParaRPr>
                    </a:p>
                  </a:txBody>
                  <a:tcPr/>
                </a:tc>
                <a:tc>
                  <a:txBody>
                    <a:bodyPr/>
                    <a:lstStyle/>
                    <a:p>
                      <a:endParaRPr lang="en-US" dirty="0"/>
                    </a:p>
                  </a:txBody>
                  <a:tcPr/>
                </a:tc>
                <a:tc>
                  <a:txBody>
                    <a:bodyPr/>
                    <a:lstStyle/>
                    <a:p>
                      <a:r>
                        <a:rPr lang="en-US" sz="2400" dirty="0">
                          <a:latin typeface="NikoshBAN" panose="02000000000000000000" pitchFamily="2" charset="0"/>
                          <a:cs typeface="NikoshBAN" panose="02000000000000000000" pitchFamily="2" charset="0"/>
                        </a:rPr>
                        <a:t>১০০০</a:t>
                      </a:r>
                    </a:p>
                    <a:p>
                      <a:endParaRPr lang="en-US" sz="1000" dirty="0">
                        <a:latin typeface="NikoshBAN" panose="02000000000000000000" pitchFamily="2" charset="0"/>
                        <a:cs typeface="NikoshBAN" panose="02000000000000000000" pitchFamily="2" charset="0"/>
                      </a:endParaRPr>
                    </a:p>
                    <a:p>
                      <a:r>
                        <a:rPr lang="en-US" sz="2400" dirty="0">
                          <a:latin typeface="NikoshBAN" panose="02000000000000000000" pitchFamily="2" charset="0"/>
                          <a:cs typeface="NikoshBAN" panose="02000000000000000000" pitchFamily="2" charset="0"/>
                        </a:rPr>
                        <a:t>১০০০</a:t>
                      </a:r>
                    </a:p>
                    <a:p>
                      <a:endParaRPr lang="en-US" sz="3200"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NikoshBAN" panose="02000000000000000000" pitchFamily="2" charset="0"/>
                          <a:cs typeface="NikoshBAN" panose="02000000000000000000" pitchFamily="2" charset="0"/>
                        </a:rPr>
                        <a:t>১০০০</a:t>
                      </a:r>
                    </a:p>
                    <a:p>
                      <a:endParaRPr lang="en-US" sz="2400" dirty="0">
                        <a:latin typeface="NikoshBAN" panose="02000000000000000000" pitchFamily="2" charset="0"/>
                        <a:cs typeface="NikoshBAN" panose="02000000000000000000" pitchFamily="2" charset="0"/>
                      </a:endParaRPr>
                    </a:p>
                  </a:txBody>
                  <a:tcPr/>
                </a:tc>
                <a:tc>
                  <a:txBody>
                    <a:bodyPr/>
                    <a:lstStyle/>
                    <a:p>
                      <a:r>
                        <a:rPr lang="en-US" b="1" dirty="0" err="1">
                          <a:latin typeface="NikoshBAN" panose="02000000000000000000" pitchFamily="2" charset="0"/>
                          <a:cs typeface="NikoshBAN" panose="02000000000000000000" pitchFamily="2" charset="0"/>
                        </a:rPr>
                        <a:t>জুন</a:t>
                      </a:r>
                      <a:r>
                        <a:rPr lang="en-US" b="1" dirty="0">
                          <a:latin typeface="NikoshBAN" panose="02000000000000000000" pitchFamily="2" charset="0"/>
                          <a:cs typeface="NikoshBAN" panose="02000000000000000000" pitchFamily="2" charset="0"/>
                        </a:rPr>
                        <a:t> ৩০</a:t>
                      </a:r>
                    </a:p>
                    <a:p>
                      <a:endParaRPr lang="en-US" b="1" dirty="0"/>
                    </a:p>
                    <a:p>
                      <a:endParaRPr lang="en-US" b="1" dirty="0"/>
                    </a:p>
                    <a:p>
                      <a:endParaRPr lang="en-US" b="1" dirty="0"/>
                    </a:p>
                  </a:txBody>
                  <a:tcPr/>
                </a:tc>
                <a:tc>
                  <a:txBody>
                    <a:bodyPr/>
                    <a:lstStyle/>
                    <a:p>
                      <a:r>
                        <a:rPr lang="en-US" sz="2400" b="1" dirty="0" err="1">
                          <a:latin typeface="NikoshBAN" panose="02000000000000000000" pitchFamily="2" charset="0"/>
                          <a:cs typeface="NikoshBAN" panose="02000000000000000000" pitchFamily="2" charset="0"/>
                        </a:rPr>
                        <a:t>ব্যলেন্স</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সি</a:t>
                      </a:r>
                      <a:r>
                        <a:rPr lang="en-US" sz="2400" b="1" dirty="0">
                          <a:latin typeface="NikoshBAN" panose="02000000000000000000" pitchFamily="2" charset="0"/>
                          <a:cs typeface="NikoshBAN" panose="02000000000000000000" pitchFamily="2" charset="0"/>
                        </a:rPr>
                        <a:t>/</a:t>
                      </a:r>
                      <a:r>
                        <a:rPr lang="en-US" sz="2400" b="1" dirty="0" err="1">
                          <a:latin typeface="NikoshBAN" panose="02000000000000000000" pitchFamily="2" charset="0"/>
                          <a:cs typeface="NikoshBAN" panose="02000000000000000000" pitchFamily="2" charset="0"/>
                        </a:rPr>
                        <a:t>ডি</a:t>
                      </a:r>
                      <a:endParaRPr lang="en-US" sz="2400" b="1" dirty="0">
                        <a:latin typeface="NikoshBAN" panose="02000000000000000000" pitchFamily="2" charset="0"/>
                        <a:cs typeface="NikoshBAN" panose="02000000000000000000" pitchFamily="2" charset="0"/>
                      </a:endParaRPr>
                    </a:p>
                    <a:p>
                      <a:endParaRPr lang="en-US" b="1" dirty="0"/>
                    </a:p>
                    <a:p>
                      <a:endParaRPr lang="en-US" b="1" dirty="0"/>
                    </a:p>
                    <a:p>
                      <a:endParaRPr lang="en-US" b="1" dirty="0"/>
                    </a:p>
                  </a:txBody>
                  <a:tcPr/>
                </a:tc>
                <a:tc>
                  <a:txBody>
                    <a:bodyPr/>
                    <a:lstStyle/>
                    <a:p>
                      <a:endParaRPr lang="en-US" b="1" dirty="0"/>
                    </a:p>
                  </a:txBody>
                  <a:tcPr/>
                </a:tc>
                <a:tc>
                  <a:txBody>
                    <a:bodyPr/>
                    <a:lstStyle/>
                    <a:p>
                      <a:r>
                        <a:rPr lang="en-US" sz="2400" b="1" dirty="0">
                          <a:latin typeface="NikoshBAN" panose="02000000000000000000" pitchFamily="2" charset="0"/>
                          <a:cs typeface="NikoshBAN" panose="02000000000000000000" pitchFamily="2" charset="0"/>
                        </a:rPr>
                        <a:t>১০০0</a:t>
                      </a:r>
                    </a:p>
                    <a:p>
                      <a:endParaRPr lang="en-US" sz="900" b="1" dirty="0">
                        <a:latin typeface="NikoshBAN" panose="02000000000000000000" pitchFamily="2" charset="0"/>
                        <a:cs typeface="NikoshBAN" panose="02000000000000000000" pitchFamily="2" charset="0"/>
                      </a:endParaRPr>
                    </a:p>
                    <a:p>
                      <a:r>
                        <a:rPr lang="en-US" sz="2400" b="1" dirty="0">
                          <a:latin typeface="NikoshBAN" panose="02000000000000000000" pitchFamily="2" charset="0"/>
                          <a:cs typeface="NikoshBAN" panose="02000000000000000000" pitchFamily="2" charset="0"/>
                        </a:rPr>
                        <a:t>১০০০</a:t>
                      </a:r>
                    </a:p>
                    <a:p>
                      <a:endParaRPr lang="en-US" sz="2400" b="1"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2480392467"/>
                  </a:ext>
                </a:extLst>
              </a:tr>
            </a:tbl>
          </a:graphicData>
        </a:graphic>
      </p:graphicFrame>
      <p:sp>
        <p:nvSpPr>
          <p:cNvPr id="6" name="TextBox 5">
            <a:extLst>
              <a:ext uri="{FF2B5EF4-FFF2-40B4-BE49-F238E27FC236}">
                <a16:creationId xmlns:a16="http://schemas.microsoft.com/office/drawing/2014/main" id="{DC4A903E-A4DC-72AD-DFBD-77D11BAB0AD1}"/>
              </a:ext>
            </a:extLst>
          </p:cNvPr>
          <p:cNvSpPr txBox="1"/>
          <p:nvPr/>
        </p:nvSpPr>
        <p:spPr>
          <a:xfrm>
            <a:off x="332146" y="1281501"/>
            <a:ext cx="1143000" cy="646331"/>
          </a:xfrm>
          <a:prstGeom prst="rect">
            <a:avLst/>
          </a:prstGeom>
          <a:noFill/>
        </p:spPr>
        <p:txBody>
          <a:bodyPr wrap="square" rtlCol="0">
            <a:spAutoFit/>
          </a:bodyPr>
          <a:lstStyle/>
          <a:p>
            <a:r>
              <a:rPr lang="en-US" sz="3600" b="1" dirty="0" err="1">
                <a:latin typeface="NikoshBAN" panose="02000000000000000000" pitchFamily="2" charset="0"/>
                <a:cs typeface="NikoshBAN" panose="02000000000000000000" pitchFamily="2" charset="0"/>
              </a:rPr>
              <a:t>ডেবিট</a:t>
            </a:r>
            <a:endParaRPr lang="en-US" sz="3600" b="1" dirty="0">
              <a:latin typeface="NikoshBAN" panose="02000000000000000000" pitchFamily="2" charset="0"/>
              <a:cs typeface="NikoshBAN" panose="02000000000000000000" pitchFamily="2" charset="0"/>
            </a:endParaRPr>
          </a:p>
        </p:txBody>
      </p:sp>
      <p:sp>
        <p:nvSpPr>
          <p:cNvPr id="8" name="TextBox 7">
            <a:extLst>
              <a:ext uri="{FF2B5EF4-FFF2-40B4-BE49-F238E27FC236}">
                <a16:creationId xmlns:a16="http://schemas.microsoft.com/office/drawing/2014/main" id="{9EC9CD4E-4FE6-9B1C-7084-1CAB2D15CAAE}"/>
              </a:ext>
            </a:extLst>
          </p:cNvPr>
          <p:cNvSpPr txBox="1"/>
          <p:nvPr/>
        </p:nvSpPr>
        <p:spPr>
          <a:xfrm>
            <a:off x="6993808" y="1193886"/>
            <a:ext cx="1143000" cy="646331"/>
          </a:xfrm>
          <a:prstGeom prst="rect">
            <a:avLst/>
          </a:prstGeom>
          <a:noFill/>
        </p:spPr>
        <p:txBody>
          <a:bodyPr wrap="square" rtlCol="0">
            <a:spAutoFit/>
          </a:bodyPr>
          <a:lstStyle/>
          <a:p>
            <a:r>
              <a:rPr lang="en-US" sz="3600" b="1" dirty="0" err="1">
                <a:latin typeface="NikoshBAN" panose="02000000000000000000" pitchFamily="2" charset="0"/>
                <a:cs typeface="NikoshBAN" panose="02000000000000000000" pitchFamily="2" charset="0"/>
              </a:rPr>
              <a:t>ক্রেডিট</a:t>
            </a:r>
            <a:endParaRPr lang="en-US" sz="3600" b="1" dirty="0">
              <a:latin typeface="NikoshBAN" panose="02000000000000000000" pitchFamily="2" charset="0"/>
              <a:cs typeface="NikoshBAN" panose="02000000000000000000" pitchFamily="2" charset="0"/>
            </a:endParaRPr>
          </a:p>
        </p:txBody>
      </p:sp>
      <p:grpSp>
        <p:nvGrpSpPr>
          <p:cNvPr id="20" name="Group 19">
            <a:extLst>
              <a:ext uri="{FF2B5EF4-FFF2-40B4-BE49-F238E27FC236}">
                <a16:creationId xmlns:a16="http://schemas.microsoft.com/office/drawing/2014/main" id="{98E24496-F9C0-EA84-7822-02F8045FA47C}"/>
              </a:ext>
            </a:extLst>
          </p:cNvPr>
          <p:cNvGrpSpPr/>
          <p:nvPr/>
        </p:nvGrpSpPr>
        <p:grpSpPr>
          <a:xfrm>
            <a:off x="3581400" y="3200400"/>
            <a:ext cx="5029200" cy="533400"/>
            <a:chOff x="3581400" y="3200400"/>
            <a:chExt cx="5029200" cy="533400"/>
          </a:xfrm>
        </p:grpSpPr>
        <p:cxnSp>
          <p:nvCxnSpPr>
            <p:cNvPr id="10" name="Straight Connector 9">
              <a:extLst>
                <a:ext uri="{FF2B5EF4-FFF2-40B4-BE49-F238E27FC236}">
                  <a16:creationId xmlns:a16="http://schemas.microsoft.com/office/drawing/2014/main" id="{C344BEC7-0A63-62EE-ADFB-2D59C33A9E57}"/>
                </a:ext>
              </a:extLst>
            </p:cNvPr>
            <p:cNvCxnSpPr>
              <a:cxnSpLocks/>
            </p:cNvCxnSpPr>
            <p:nvPr/>
          </p:nvCxnSpPr>
          <p:spPr>
            <a:xfrm>
              <a:off x="3581400" y="3276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DB07D65C-5C65-7102-247C-1FBDEA126FF7}"/>
                </a:ext>
              </a:extLst>
            </p:cNvPr>
            <p:cNvCxnSpPr>
              <a:cxnSpLocks/>
            </p:cNvCxnSpPr>
            <p:nvPr/>
          </p:nvCxnSpPr>
          <p:spPr>
            <a:xfrm>
              <a:off x="3581400" y="3657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A51DA793-22DB-B4A1-F9E4-76BA7CB07D1B}"/>
                </a:ext>
              </a:extLst>
            </p:cNvPr>
            <p:cNvCxnSpPr>
              <a:cxnSpLocks/>
            </p:cNvCxnSpPr>
            <p:nvPr/>
          </p:nvCxnSpPr>
          <p:spPr>
            <a:xfrm>
              <a:off x="3581400" y="37338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AA833AFE-6B12-A9B2-AC76-1EE286CD18D6}"/>
                </a:ext>
              </a:extLst>
            </p:cNvPr>
            <p:cNvCxnSpPr>
              <a:cxnSpLocks/>
            </p:cNvCxnSpPr>
            <p:nvPr/>
          </p:nvCxnSpPr>
          <p:spPr>
            <a:xfrm>
              <a:off x="7696200" y="32004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4C682263-9381-292B-4566-AE56B648CF79}"/>
                </a:ext>
              </a:extLst>
            </p:cNvPr>
            <p:cNvCxnSpPr>
              <a:cxnSpLocks/>
            </p:cNvCxnSpPr>
            <p:nvPr/>
          </p:nvCxnSpPr>
          <p:spPr>
            <a:xfrm>
              <a:off x="7696200" y="3657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B10683E2-802C-1C40-E40B-0F7E045899A6}"/>
                </a:ext>
              </a:extLst>
            </p:cNvPr>
            <p:cNvCxnSpPr>
              <a:cxnSpLocks/>
            </p:cNvCxnSpPr>
            <p:nvPr/>
          </p:nvCxnSpPr>
          <p:spPr>
            <a:xfrm>
              <a:off x="7696200" y="3733800"/>
              <a:ext cx="914400" cy="0"/>
            </a:xfrm>
            <a:prstGeom prst="line">
              <a:avLst/>
            </a:prstGeom>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1718919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6447051-B0E8-7C33-94AB-5B88941FE8F4}"/>
              </a:ext>
            </a:extLst>
          </p:cNvPr>
          <p:cNvGrpSpPr/>
          <p:nvPr/>
        </p:nvGrpSpPr>
        <p:grpSpPr>
          <a:xfrm>
            <a:off x="0" y="0"/>
            <a:ext cx="9144000" cy="6858000"/>
            <a:chOff x="-7374" y="7374"/>
            <a:chExt cx="9144000" cy="6858000"/>
          </a:xfrm>
        </p:grpSpPr>
        <p:grpSp>
          <p:nvGrpSpPr>
            <p:cNvPr id="7" name="Group 6">
              <a:extLst>
                <a:ext uri="{FF2B5EF4-FFF2-40B4-BE49-F238E27FC236}">
                  <a16:creationId xmlns:a16="http://schemas.microsoft.com/office/drawing/2014/main" id="{C0E52801-1FCF-969D-F152-FBA3A0B69A0C}"/>
                </a:ext>
              </a:extLst>
            </p:cNvPr>
            <p:cNvGrpSpPr/>
            <p:nvPr/>
          </p:nvGrpSpPr>
          <p:grpSpPr>
            <a:xfrm>
              <a:off x="-7374" y="7374"/>
              <a:ext cx="9144000" cy="6858000"/>
              <a:chOff x="0" y="0"/>
              <a:chExt cx="9144000" cy="6858000"/>
            </a:xfrm>
          </p:grpSpPr>
          <p:sp>
            <p:nvSpPr>
              <p:cNvPr id="2" name="Rectangle 1">
                <a:extLst>
                  <a:ext uri="{FF2B5EF4-FFF2-40B4-BE49-F238E27FC236}">
                    <a16:creationId xmlns:a16="http://schemas.microsoft.com/office/drawing/2014/main" id="{101496B4-DF75-3378-29E3-458C9E5383E6}"/>
                  </a:ext>
                </a:extLst>
              </p:cNvPr>
              <p:cNvSpPr/>
              <p:nvPr/>
            </p:nvSpPr>
            <p:spPr>
              <a:xfrm>
                <a:off x="0" y="0"/>
                <a:ext cx="9144000" cy="6858000"/>
              </a:xfrm>
              <a:prstGeom prst="rect">
                <a:avLst/>
              </a:prstGeom>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9D501975-8446-A505-6AE1-31676448AF04}"/>
                  </a:ext>
                </a:extLst>
              </p:cNvPr>
              <p:cNvSpPr/>
              <p:nvPr/>
            </p:nvSpPr>
            <p:spPr>
              <a:xfrm>
                <a:off x="0" y="0"/>
                <a:ext cx="9144000" cy="1600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8000" b="1" dirty="0" err="1">
                    <a:latin typeface="NikoshBAN" panose="02000000000000000000" pitchFamily="2" charset="0"/>
                    <a:cs typeface="NikoshBAN" panose="02000000000000000000" pitchFamily="2" charset="0"/>
                  </a:rPr>
                  <a:t>একক</a:t>
                </a:r>
                <a:r>
                  <a:rPr lang="en-US" sz="8000" b="1" dirty="0">
                    <a:latin typeface="NikoshBAN" panose="02000000000000000000" pitchFamily="2" charset="0"/>
                    <a:cs typeface="NikoshBAN" panose="02000000000000000000" pitchFamily="2" charset="0"/>
                  </a:rPr>
                  <a:t> </a:t>
                </a:r>
                <a:r>
                  <a:rPr lang="en-US" sz="8000" b="1" dirty="0" err="1">
                    <a:latin typeface="NikoshBAN" panose="02000000000000000000" pitchFamily="2" charset="0"/>
                    <a:cs typeface="NikoshBAN" panose="02000000000000000000" pitchFamily="2" charset="0"/>
                  </a:rPr>
                  <a:t>কাজ</a:t>
                </a:r>
                <a:endParaRPr lang="en-US" sz="8000" b="1" dirty="0">
                  <a:latin typeface="NikoshBAN" panose="02000000000000000000" pitchFamily="2" charset="0"/>
                  <a:cs typeface="NikoshBAN" panose="02000000000000000000" pitchFamily="2" charset="0"/>
                </a:endParaRPr>
              </a:p>
            </p:txBody>
          </p:sp>
          <p:sp>
            <p:nvSpPr>
              <p:cNvPr id="4" name="Rectangle 3">
                <a:extLst>
                  <a:ext uri="{FF2B5EF4-FFF2-40B4-BE49-F238E27FC236}">
                    <a16:creationId xmlns:a16="http://schemas.microsoft.com/office/drawing/2014/main" id="{FA18FB22-879A-6ACB-1B78-072DE1CC06DE}"/>
                  </a:ext>
                </a:extLst>
              </p:cNvPr>
              <p:cNvSpPr/>
              <p:nvPr/>
            </p:nvSpPr>
            <p:spPr>
              <a:xfrm>
                <a:off x="0" y="1600200"/>
                <a:ext cx="9144000" cy="18288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r>
                  <a:rPr lang="en-US" sz="36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আলিফ</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জনু</a:t>
                </a:r>
                <a:r>
                  <a:rPr lang="en-US" sz="3200" b="1" dirty="0">
                    <a:latin typeface="NikoshBAN" panose="02000000000000000000" pitchFamily="2" charset="0"/>
                    <a:cs typeface="NikoshBAN" panose="02000000000000000000" pitchFamily="2" charset="0"/>
                  </a:rPr>
                  <a:t> ৩০ </a:t>
                </a:r>
                <a:r>
                  <a:rPr lang="en-US" sz="3200" b="1" dirty="0" err="1">
                    <a:latin typeface="NikoshBAN" panose="02000000000000000000" pitchFamily="2" charset="0"/>
                    <a:cs typeface="NikoshBAN" panose="02000000000000000000" pitchFamily="2" charset="0"/>
                  </a:rPr>
                  <a:t>তারিখে</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গুদাম</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ভাড়া</a:t>
                </a:r>
                <a:r>
                  <a:rPr lang="en-US" sz="3200" b="1" dirty="0">
                    <a:latin typeface="NikoshBAN" panose="02000000000000000000" pitchFamily="2" charset="0"/>
                    <a:cs typeface="NikoshBAN" panose="02000000000000000000" pitchFamily="2" charset="0"/>
                  </a:rPr>
                  <a:t> ১০০০ </a:t>
                </a:r>
                <a:r>
                  <a:rPr lang="en-US" sz="3200" b="1" dirty="0" err="1">
                    <a:latin typeface="NikoshBAN" panose="02000000000000000000" pitchFamily="2" charset="0"/>
                    <a:cs typeface="NikoshBAN" panose="02000000000000000000" pitchFamily="2" charset="0"/>
                  </a:rPr>
                  <a:t>টাকা</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পরিশোধকরেন</a:t>
                </a:r>
                <a:r>
                  <a:rPr lang="en-US" sz="3600" b="1" dirty="0">
                    <a:latin typeface="NikoshBAN" panose="02000000000000000000" pitchFamily="2" charset="0"/>
                    <a:cs typeface="NikoshBAN" panose="02000000000000000000" pitchFamily="2" charset="0"/>
                  </a:rPr>
                  <a:t>।</a:t>
                </a:r>
              </a:p>
            </p:txBody>
          </p:sp>
          <p:sp>
            <p:nvSpPr>
              <p:cNvPr id="5" name="Arrow: Right 4">
                <a:extLst>
                  <a:ext uri="{FF2B5EF4-FFF2-40B4-BE49-F238E27FC236}">
                    <a16:creationId xmlns:a16="http://schemas.microsoft.com/office/drawing/2014/main" id="{8A0482FB-7ECF-DACC-9266-E751FACB3EED}"/>
                  </a:ext>
                </a:extLst>
              </p:cNvPr>
              <p:cNvSpPr/>
              <p:nvPr/>
            </p:nvSpPr>
            <p:spPr>
              <a:xfrm>
                <a:off x="114300" y="4343400"/>
                <a:ext cx="838200"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88E8BD43-E426-8446-E1BC-FDDA9D1EAB4E}"/>
                </a:ext>
              </a:extLst>
            </p:cNvPr>
            <p:cNvSpPr txBox="1"/>
            <p:nvPr/>
          </p:nvSpPr>
          <p:spPr>
            <a:xfrm>
              <a:off x="1066800" y="3867150"/>
              <a:ext cx="7696200" cy="1323439"/>
            </a:xfrm>
            <a:prstGeom prst="rect">
              <a:avLst/>
            </a:prstGeom>
            <a:noFill/>
          </p:spPr>
          <p:txBody>
            <a:bodyPr wrap="square" rtlCol="0">
              <a:spAutoFit/>
            </a:bodyPr>
            <a:lstStyle/>
            <a:p>
              <a:r>
                <a:rPr lang="en-US" sz="4000" b="1" dirty="0" err="1">
                  <a:latin typeface="NikoshBAN" panose="02000000000000000000" pitchFamily="2" charset="0"/>
                  <a:cs typeface="NikoshBAN" panose="02000000000000000000" pitchFamily="2" charset="0"/>
                </a:rPr>
                <a:t>উদ্দিপকের</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আলোকে</a:t>
              </a:r>
              <a:r>
                <a:rPr lang="en-US" sz="4000" b="1" dirty="0">
                  <a:latin typeface="NikoshBAN" panose="02000000000000000000" pitchFamily="2" charset="0"/>
                  <a:cs typeface="NikoshBAN" panose="02000000000000000000" pitchFamily="2" charset="0"/>
                </a:rPr>
                <a:t> </a:t>
              </a:r>
              <a:r>
                <a:rPr lang="en-US" sz="4000" b="1" kern="100" dirty="0">
                  <a:latin typeface="Calibri" panose="020F0502020204030204" pitchFamily="34" charset="0"/>
                  <a:ea typeface="Calibri" panose="020F0502020204030204" pitchFamily="34" charset="0"/>
                  <a:cs typeface="Times New Roman" panose="02020603050405020304" pitchFamily="18" charset="0"/>
                </a:rPr>
                <a:t>T </a:t>
              </a:r>
              <a:r>
                <a:rPr lang="en-US" sz="4000" b="1" dirty="0" err="1">
                  <a:latin typeface="NikoshBAN" panose="02000000000000000000" pitchFamily="2" charset="0"/>
                  <a:cs typeface="NikoshBAN" panose="02000000000000000000" pitchFamily="2" charset="0"/>
                </a:rPr>
                <a:t>ছক</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ব্যবহার</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করে</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জনাব</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আলিফের</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ভাড়া</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হিসাব</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তৈরি</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কর</a:t>
              </a:r>
              <a:r>
                <a:rPr lang="en-US" sz="4000" b="1" dirty="0">
                  <a:latin typeface="NikoshBAN" panose="02000000000000000000" pitchFamily="2" charset="0"/>
                  <a:cs typeface="NikoshBAN" panose="02000000000000000000" pitchFamily="2" charset="0"/>
                </a:rPr>
                <a:t> ।</a:t>
              </a:r>
            </a:p>
          </p:txBody>
        </p:sp>
      </p:grpSp>
      <p:sp>
        <p:nvSpPr>
          <p:cNvPr id="9" name="TextBox 8">
            <a:extLst>
              <a:ext uri="{FF2B5EF4-FFF2-40B4-BE49-F238E27FC236}">
                <a16:creationId xmlns:a16="http://schemas.microsoft.com/office/drawing/2014/main" id="{26269936-4A7E-A265-8260-572F1C84019E}"/>
              </a:ext>
            </a:extLst>
          </p:cNvPr>
          <p:cNvSpPr txBox="1"/>
          <p:nvPr/>
        </p:nvSpPr>
        <p:spPr>
          <a:xfrm>
            <a:off x="7391400" y="457200"/>
            <a:ext cx="1524000" cy="523220"/>
          </a:xfrm>
          <a:prstGeom prst="rect">
            <a:avLst/>
          </a:prstGeom>
          <a:noFill/>
        </p:spPr>
        <p:txBody>
          <a:bodyPr wrap="square" rtlCol="0">
            <a:spAutoFit/>
          </a:bodyPr>
          <a:lstStyle/>
          <a:p>
            <a:r>
              <a:rPr lang="en-US" sz="2800" b="1" dirty="0"/>
              <a:t>৫মিনিট</a:t>
            </a:r>
          </a:p>
        </p:txBody>
      </p:sp>
    </p:spTree>
    <p:extLst>
      <p:ext uri="{BB962C8B-B14F-4D97-AF65-F5344CB8AC3E}">
        <p14:creationId xmlns:p14="http://schemas.microsoft.com/office/powerpoint/2010/main" val="2086660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A6EC6-3AA4-936B-7E57-F9478A072D7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086794B-8972-494B-E30E-CF8F93CB2B2B}"/>
              </a:ext>
            </a:extLst>
          </p:cNvPr>
          <p:cNvSpPr/>
          <p:nvPr/>
        </p:nvSpPr>
        <p:spPr>
          <a:xfrm>
            <a:off x="-33184" y="0"/>
            <a:ext cx="9144000" cy="78486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3" name="TextBox 2">
            <a:extLst>
              <a:ext uri="{FF2B5EF4-FFF2-40B4-BE49-F238E27FC236}">
                <a16:creationId xmlns:a16="http://schemas.microsoft.com/office/drawing/2014/main" id="{9BD41B23-9D37-A04D-3D30-9876B01D3B0A}"/>
              </a:ext>
            </a:extLst>
          </p:cNvPr>
          <p:cNvSpPr txBox="1"/>
          <p:nvPr/>
        </p:nvSpPr>
        <p:spPr>
          <a:xfrm>
            <a:off x="2743200" y="533400"/>
            <a:ext cx="3276600" cy="923330"/>
          </a:xfrm>
          <a:prstGeom prst="rect">
            <a:avLst/>
          </a:prstGeom>
          <a:noFill/>
        </p:spPr>
        <p:txBody>
          <a:bodyPr wrap="square" rtlCol="0">
            <a:spAutoFit/>
          </a:bodyPr>
          <a:lstStyle/>
          <a:p>
            <a:pPr algn="ctr"/>
            <a:r>
              <a:rPr lang="en-US" sz="5400" b="1" dirty="0" err="1">
                <a:latin typeface="NikoshBAN" panose="02000000000000000000" pitchFamily="2" charset="0"/>
                <a:cs typeface="NikoshBAN" panose="02000000000000000000" pitchFamily="2" charset="0"/>
              </a:rPr>
              <a:t>ভাড়া</a:t>
            </a:r>
            <a:r>
              <a:rPr lang="en-US" sz="5400" b="1" dirty="0">
                <a:latin typeface="NikoshBAN" panose="02000000000000000000" pitchFamily="2" charset="0"/>
                <a:cs typeface="NikoshBAN" panose="02000000000000000000" pitchFamily="2" charset="0"/>
              </a:rPr>
              <a:t> </a:t>
            </a:r>
            <a:r>
              <a:rPr lang="en-US" sz="5400" b="1" dirty="0" err="1">
                <a:latin typeface="NikoshBAN" panose="02000000000000000000" pitchFamily="2" charset="0"/>
                <a:cs typeface="NikoshBAN" panose="02000000000000000000" pitchFamily="2" charset="0"/>
              </a:rPr>
              <a:t>হিসাব</a:t>
            </a:r>
            <a:endParaRPr lang="en-US" sz="5400" b="1" dirty="0">
              <a:latin typeface="NikoshBAN" panose="02000000000000000000" pitchFamily="2" charset="0"/>
              <a:cs typeface="NikoshBAN" panose="02000000000000000000" pitchFamily="2" charset="0"/>
            </a:endParaRPr>
          </a:p>
        </p:txBody>
      </p:sp>
      <p:graphicFrame>
        <p:nvGraphicFramePr>
          <p:cNvPr id="5" name="Table 3">
            <a:extLst>
              <a:ext uri="{FF2B5EF4-FFF2-40B4-BE49-F238E27FC236}">
                <a16:creationId xmlns:a16="http://schemas.microsoft.com/office/drawing/2014/main" id="{DE11C0AB-0BAB-2094-69DF-AC9293DBA56E}"/>
              </a:ext>
            </a:extLst>
          </p:cNvPr>
          <p:cNvGraphicFramePr>
            <a:graphicFrameLocks noGrp="1"/>
          </p:cNvGraphicFramePr>
          <p:nvPr>
            <p:extLst>
              <p:ext uri="{D42A27DB-BD31-4B8C-83A1-F6EECF244321}">
                <p14:modId xmlns:p14="http://schemas.microsoft.com/office/powerpoint/2010/main" val="3289171106"/>
              </p:ext>
            </p:extLst>
          </p:nvPr>
        </p:nvGraphicFramePr>
        <p:xfrm>
          <a:off x="0" y="1752602"/>
          <a:ext cx="9110816" cy="3249645"/>
        </p:xfrm>
        <a:graphic>
          <a:graphicData uri="http://schemas.openxmlformats.org/drawingml/2006/table">
            <a:tbl>
              <a:tblPr firstRow="1" bandRow="1">
                <a:tableStyleId>{7DF18680-E054-41AD-8BC1-D1AEF772440D}</a:tableStyleId>
              </a:tblPr>
              <a:tblGrid>
                <a:gridCol w="1170197">
                  <a:extLst>
                    <a:ext uri="{9D8B030D-6E8A-4147-A177-3AD203B41FA5}">
                      <a16:colId xmlns:a16="http://schemas.microsoft.com/office/drawing/2014/main" val="3117497688"/>
                    </a:ext>
                  </a:extLst>
                </a:gridCol>
                <a:gridCol w="1777778">
                  <a:extLst>
                    <a:ext uri="{9D8B030D-6E8A-4147-A177-3AD203B41FA5}">
                      <a16:colId xmlns:a16="http://schemas.microsoft.com/office/drawing/2014/main" val="813374562"/>
                    </a:ext>
                  </a:extLst>
                </a:gridCol>
                <a:gridCol w="646201">
                  <a:extLst>
                    <a:ext uri="{9D8B030D-6E8A-4147-A177-3AD203B41FA5}">
                      <a16:colId xmlns:a16="http://schemas.microsoft.com/office/drawing/2014/main" val="295286351"/>
                    </a:ext>
                  </a:extLst>
                </a:gridCol>
                <a:gridCol w="890013">
                  <a:extLst>
                    <a:ext uri="{9D8B030D-6E8A-4147-A177-3AD203B41FA5}">
                      <a16:colId xmlns:a16="http://schemas.microsoft.com/office/drawing/2014/main" val="3932377498"/>
                    </a:ext>
                  </a:extLst>
                </a:gridCol>
                <a:gridCol w="1199624">
                  <a:extLst>
                    <a:ext uri="{9D8B030D-6E8A-4147-A177-3AD203B41FA5}">
                      <a16:colId xmlns:a16="http://schemas.microsoft.com/office/drawing/2014/main" val="278610059"/>
                    </a:ext>
                  </a:extLst>
                </a:gridCol>
                <a:gridCol w="1644008">
                  <a:extLst>
                    <a:ext uri="{9D8B030D-6E8A-4147-A177-3AD203B41FA5}">
                      <a16:colId xmlns:a16="http://schemas.microsoft.com/office/drawing/2014/main" val="69420923"/>
                    </a:ext>
                  </a:extLst>
                </a:gridCol>
                <a:gridCol w="842278">
                  <a:extLst>
                    <a:ext uri="{9D8B030D-6E8A-4147-A177-3AD203B41FA5}">
                      <a16:colId xmlns:a16="http://schemas.microsoft.com/office/drawing/2014/main" val="2111683612"/>
                    </a:ext>
                  </a:extLst>
                </a:gridCol>
                <a:gridCol w="940717">
                  <a:extLst>
                    <a:ext uri="{9D8B030D-6E8A-4147-A177-3AD203B41FA5}">
                      <a16:colId xmlns:a16="http://schemas.microsoft.com/office/drawing/2014/main" val="3926306653"/>
                    </a:ext>
                  </a:extLst>
                </a:gridCol>
              </a:tblGrid>
              <a:tr h="1038866">
                <a:tc>
                  <a:txBody>
                    <a:bodyPr/>
                    <a:lstStyle/>
                    <a:p>
                      <a:r>
                        <a:rPr lang="en-US" sz="2800" dirty="0" err="1">
                          <a:latin typeface="NikoshBAN" panose="02000000000000000000" pitchFamily="2" charset="0"/>
                          <a:cs typeface="NikoshBAN" panose="02000000000000000000" pitchFamily="2" charset="0"/>
                        </a:rPr>
                        <a:t>তারিখ</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বিবরণ</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জা:পৃ</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টাকা</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তারিখ</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বিবরণ</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জা:পৃ</a:t>
                      </a:r>
                      <a:endParaRPr lang="en-US" sz="2800" dirty="0">
                        <a:latin typeface="NikoshBAN" panose="02000000000000000000" pitchFamily="2" charset="0"/>
                        <a:cs typeface="NikoshBAN" panose="02000000000000000000" pitchFamily="2" charset="0"/>
                      </a:endParaRPr>
                    </a:p>
                  </a:txBody>
                  <a:tcPr/>
                </a:tc>
                <a:tc>
                  <a:txBody>
                    <a:bodyPr/>
                    <a:lstStyle/>
                    <a:p>
                      <a:r>
                        <a:rPr lang="en-US" sz="2800" dirty="0" err="1">
                          <a:latin typeface="NikoshBAN" panose="02000000000000000000" pitchFamily="2" charset="0"/>
                          <a:cs typeface="NikoshBAN" panose="02000000000000000000" pitchFamily="2" charset="0"/>
                        </a:rPr>
                        <a:t>টাকা</a:t>
                      </a:r>
                      <a:endParaRPr lang="en-US" sz="28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736704872"/>
                  </a:ext>
                </a:extLst>
              </a:tr>
              <a:tr h="2210779">
                <a:tc>
                  <a:txBody>
                    <a:bodyPr/>
                    <a:lstStyle/>
                    <a:p>
                      <a:r>
                        <a:rPr lang="en-US" sz="2400" dirty="0" err="1">
                          <a:latin typeface="NikoshBAN" panose="02000000000000000000" pitchFamily="2" charset="0"/>
                          <a:cs typeface="NikoshBAN" panose="02000000000000000000" pitchFamily="2" charset="0"/>
                        </a:rPr>
                        <a:t>জুন</a:t>
                      </a:r>
                      <a:r>
                        <a:rPr lang="en-US" sz="2400" dirty="0">
                          <a:latin typeface="NikoshBAN" panose="02000000000000000000" pitchFamily="2" charset="0"/>
                          <a:cs typeface="NikoshBAN" panose="02000000000000000000" pitchFamily="2" charset="0"/>
                        </a:rPr>
                        <a:t> ৩০</a:t>
                      </a:r>
                    </a:p>
                    <a:p>
                      <a:endParaRPr lang="en-US" dirty="0">
                        <a:latin typeface="NikoshBAN" panose="02000000000000000000" pitchFamily="2" charset="0"/>
                        <a:cs typeface="NikoshBAN" panose="02000000000000000000" pitchFamily="2" charset="0"/>
                      </a:endParaRPr>
                    </a:p>
                    <a:p>
                      <a:endParaRPr lang="en-US" dirty="0">
                        <a:latin typeface="NikoshBAN" panose="02000000000000000000" pitchFamily="2" charset="0"/>
                        <a:cs typeface="NikoshBAN" panose="02000000000000000000" pitchFamily="2" charset="0"/>
                      </a:endParaRPr>
                    </a:p>
                    <a:p>
                      <a:endParaRPr lang="en-US" dirty="0">
                        <a:latin typeface="NikoshBAN" panose="02000000000000000000" pitchFamily="2" charset="0"/>
                        <a:cs typeface="NikoshBAN" panose="02000000000000000000" pitchFamily="2" charset="0"/>
                      </a:endParaRPr>
                    </a:p>
                    <a:p>
                      <a:endParaRPr lang="en-US"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err="1">
                          <a:latin typeface="NikoshBAN" panose="02000000000000000000" pitchFamily="2" charset="0"/>
                          <a:cs typeface="NikoshBAN" panose="02000000000000000000" pitchFamily="2" charset="0"/>
                        </a:rPr>
                        <a:t>জুলাই</a:t>
                      </a:r>
                      <a:r>
                        <a:rPr lang="en-US" sz="2400" b="1" dirty="0">
                          <a:latin typeface="NikoshBAN" panose="02000000000000000000" pitchFamily="2" charset="0"/>
                          <a:cs typeface="NikoshBAN" panose="02000000000000000000" pitchFamily="2" charset="0"/>
                        </a:rPr>
                        <a:t> ১</a:t>
                      </a:r>
                    </a:p>
                    <a:p>
                      <a:endParaRPr lang="en-US" dirty="0">
                        <a:latin typeface="NikoshBAN" panose="02000000000000000000" pitchFamily="2" charset="0"/>
                        <a:cs typeface="NikoshBAN" panose="02000000000000000000" pitchFamily="2" charset="0"/>
                      </a:endParaRPr>
                    </a:p>
                  </a:txBody>
                  <a:tcPr/>
                </a:tc>
                <a:tc>
                  <a:txBody>
                    <a:bodyPr/>
                    <a:lstStyle/>
                    <a:p>
                      <a:r>
                        <a:rPr lang="en-US" dirty="0" err="1"/>
                        <a:t>নগদান</a:t>
                      </a:r>
                      <a:r>
                        <a:rPr lang="en-US" dirty="0"/>
                        <a:t> </a:t>
                      </a:r>
                      <a:r>
                        <a:rPr lang="en-US" dirty="0" err="1"/>
                        <a:t>হিসাব</a:t>
                      </a:r>
                      <a:endParaRPr lang="en-US" dirty="0"/>
                    </a:p>
                    <a:p>
                      <a:endParaRPr lang="en-US" dirty="0"/>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err="1">
                          <a:latin typeface="NikoshBAN" panose="02000000000000000000" pitchFamily="2" charset="0"/>
                          <a:cs typeface="NikoshBAN" panose="02000000000000000000" pitchFamily="2" charset="0"/>
                        </a:rPr>
                        <a:t>ব্যালেন্স</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বি</a:t>
                      </a:r>
                      <a:r>
                        <a:rPr lang="en-US" sz="2400" b="1" dirty="0">
                          <a:latin typeface="NikoshBAN" panose="02000000000000000000" pitchFamily="2" charset="0"/>
                          <a:cs typeface="NikoshBAN" panose="02000000000000000000" pitchFamily="2" charset="0"/>
                        </a:rPr>
                        <a:t>/</a:t>
                      </a:r>
                      <a:r>
                        <a:rPr lang="en-US" sz="2400" b="1" dirty="0" err="1">
                          <a:latin typeface="NikoshBAN" panose="02000000000000000000" pitchFamily="2" charset="0"/>
                          <a:cs typeface="NikoshBAN" panose="02000000000000000000" pitchFamily="2" charset="0"/>
                        </a:rPr>
                        <a:t>ডি</a:t>
                      </a:r>
                      <a:endParaRPr lang="en-US" sz="2400" b="1" dirty="0">
                        <a:latin typeface="NikoshBAN" panose="02000000000000000000" pitchFamily="2" charset="0"/>
                        <a:cs typeface="NikoshBAN" panose="02000000000000000000" pitchFamily="2" charset="0"/>
                      </a:endParaRPr>
                    </a:p>
                  </a:txBody>
                  <a:tcPr/>
                </a:tc>
                <a:tc>
                  <a:txBody>
                    <a:bodyPr/>
                    <a:lstStyle/>
                    <a:p>
                      <a:endParaRPr lang="en-US" dirty="0"/>
                    </a:p>
                  </a:txBody>
                  <a:tcPr/>
                </a:tc>
                <a:tc>
                  <a:txBody>
                    <a:bodyPr/>
                    <a:lstStyle/>
                    <a:p>
                      <a:r>
                        <a:rPr lang="en-US" sz="2400" dirty="0">
                          <a:latin typeface="NikoshBAN" panose="02000000000000000000" pitchFamily="2" charset="0"/>
                          <a:cs typeface="NikoshBAN" panose="02000000000000000000" pitchFamily="2" charset="0"/>
                        </a:rPr>
                        <a:t>১০০০</a:t>
                      </a:r>
                    </a:p>
                    <a:p>
                      <a:endParaRPr lang="en-US" sz="1000" dirty="0">
                        <a:latin typeface="NikoshBAN" panose="02000000000000000000" pitchFamily="2" charset="0"/>
                        <a:cs typeface="NikoshBAN" panose="02000000000000000000" pitchFamily="2" charset="0"/>
                      </a:endParaRPr>
                    </a:p>
                    <a:p>
                      <a:r>
                        <a:rPr lang="en-US" sz="2400" dirty="0">
                          <a:latin typeface="NikoshBAN" panose="02000000000000000000" pitchFamily="2" charset="0"/>
                          <a:cs typeface="NikoshBAN" panose="02000000000000000000" pitchFamily="2" charset="0"/>
                        </a:rPr>
                        <a:t>১০০০</a:t>
                      </a:r>
                    </a:p>
                    <a:p>
                      <a:endParaRPr lang="en-US" sz="3200"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NikoshBAN" panose="02000000000000000000" pitchFamily="2" charset="0"/>
                          <a:cs typeface="NikoshBAN" panose="02000000000000000000" pitchFamily="2" charset="0"/>
                        </a:rPr>
                        <a:t>১০০০</a:t>
                      </a:r>
                    </a:p>
                    <a:p>
                      <a:endParaRPr lang="en-US" sz="2400" dirty="0">
                        <a:latin typeface="NikoshBAN" panose="02000000000000000000" pitchFamily="2" charset="0"/>
                        <a:cs typeface="NikoshBAN" panose="02000000000000000000" pitchFamily="2" charset="0"/>
                      </a:endParaRPr>
                    </a:p>
                  </a:txBody>
                  <a:tcPr/>
                </a:tc>
                <a:tc>
                  <a:txBody>
                    <a:bodyPr/>
                    <a:lstStyle/>
                    <a:p>
                      <a:r>
                        <a:rPr lang="en-US" b="1" dirty="0" err="1">
                          <a:latin typeface="NikoshBAN" panose="02000000000000000000" pitchFamily="2" charset="0"/>
                          <a:cs typeface="NikoshBAN" panose="02000000000000000000" pitchFamily="2" charset="0"/>
                        </a:rPr>
                        <a:t>জুন</a:t>
                      </a:r>
                      <a:r>
                        <a:rPr lang="en-US" b="1" dirty="0">
                          <a:latin typeface="NikoshBAN" panose="02000000000000000000" pitchFamily="2" charset="0"/>
                          <a:cs typeface="NikoshBAN" panose="02000000000000000000" pitchFamily="2" charset="0"/>
                        </a:rPr>
                        <a:t> ৩০</a:t>
                      </a:r>
                    </a:p>
                    <a:p>
                      <a:endParaRPr lang="en-US" b="1" dirty="0"/>
                    </a:p>
                    <a:p>
                      <a:endParaRPr lang="en-US" b="1" dirty="0"/>
                    </a:p>
                    <a:p>
                      <a:endParaRPr lang="en-US" b="1" dirty="0"/>
                    </a:p>
                  </a:txBody>
                  <a:tcPr/>
                </a:tc>
                <a:tc>
                  <a:txBody>
                    <a:bodyPr/>
                    <a:lstStyle/>
                    <a:p>
                      <a:r>
                        <a:rPr lang="en-US" sz="2400" b="1" dirty="0" err="1">
                          <a:latin typeface="NikoshBAN" panose="02000000000000000000" pitchFamily="2" charset="0"/>
                          <a:cs typeface="NikoshBAN" panose="02000000000000000000" pitchFamily="2" charset="0"/>
                        </a:rPr>
                        <a:t>ব্যলেন্স</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সি</a:t>
                      </a:r>
                      <a:r>
                        <a:rPr lang="en-US" sz="2400" b="1" dirty="0">
                          <a:latin typeface="NikoshBAN" panose="02000000000000000000" pitchFamily="2" charset="0"/>
                          <a:cs typeface="NikoshBAN" panose="02000000000000000000" pitchFamily="2" charset="0"/>
                        </a:rPr>
                        <a:t>/</a:t>
                      </a:r>
                      <a:r>
                        <a:rPr lang="en-US" sz="2400" b="1" dirty="0" err="1">
                          <a:latin typeface="NikoshBAN" panose="02000000000000000000" pitchFamily="2" charset="0"/>
                          <a:cs typeface="NikoshBAN" panose="02000000000000000000" pitchFamily="2" charset="0"/>
                        </a:rPr>
                        <a:t>ডি</a:t>
                      </a:r>
                      <a:endParaRPr lang="en-US" sz="2400" b="1" dirty="0">
                        <a:latin typeface="NikoshBAN" panose="02000000000000000000" pitchFamily="2" charset="0"/>
                        <a:cs typeface="NikoshBAN" panose="02000000000000000000" pitchFamily="2" charset="0"/>
                      </a:endParaRPr>
                    </a:p>
                    <a:p>
                      <a:endParaRPr lang="en-US" b="1" dirty="0"/>
                    </a:p>
                    <a:p>
                      <a:endParaRPr lang="en-US" b="1" dirty="0"/>
                    </a:p>
                    <a:p>
                      <a:endParaRPr lang="en-US" b="1" dirty="0"/>
                    </a:p>
                  </a:txBody>
                  <a:tcPr/>
                </a:tc>
                <a:tc>
                  <a:txBody>
                    <a:bodyPr/>
                    <a:lstStyle/>
                    <a:p>
                      <a:endParaRPr lang="en-US" b="1" dirty="0"/>
                    </a:p>
                  </a:txBody>
                  <a:tcPr/>
                </a:tc>
                <a:tc>
                  <a:txBody>
                    <a:bodyPr/>
                    <a:lstStyle/>
                    <a:p>
                      <a:r>
                        <a:rPr lang="en-US" sz="2400" b="1" dirty="0">
                          <a:latin typeface="NikoshBAN" panose="02000000000000000000" pitchFamily="2" charset="0"/>
                          <a:cs typeface="NikoshBAN" panose="02000000000000000000" pitchFamily="2" charset="0"/>
                        </a:rPr>
                        <a:t>১০০০</a:t>
                      </a:r>
                    </a:p>
                    <a:p>
                      <a:endParaRPr lang="en-US" sz="900" b="1" dirty="0">
                        <a:latin typeface="NikoshBAN" panose="02000000000000000000" pitchFamily="2" charset="0"/>
                        <a:cs typeface="NikoshBAN" panose="02000000000000000000" pitchFamily="2" charset="0"/>
                      </a:endParaRPr>
                    </a:p>
                    <a:p>
                      <a:r>
                        <a:rPr lang="en-US" sz="2400" b="1" dirty="0">
                          <a:latin typeface="NikoshBAN" panose="02000000000000000000" pitchFamily="2" charset="0"/>
                          <a:cs typeface="NikoshBAN" panose="02000000000000000000" pitchFamily="2" charset="0"/>
                        </a:rPr>
                        <a:t>১০০০</a:t>
                      </a:r>
                    </a:p>
                    <a:p>
                      <a:endParaRPr lang="en-US" sz="2400" b="1"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2480392467"/>
                  </a:ext>
                </a:extLst>
              </a:tr>
            </a:tbl>
          </a:graphicData>
        </a:graphic>
      </p:graphicFrame>
      <p:sp>
        <p:nvSpPr>
          <p:cNvPr id="6" name="TextBox 5">
            <a:extLst>
              <a:ext uri="{FF2B5EF4-FFF2-40B4-BE49-F238E27FC236}">
                <a16:creationId xmlns:a16="http://schemas.microsoft.com/office/drawing/2014/main" id="{581D6913-39D5-D435-EA57-DD6D9D051213}"/>
              </a:ext>
            </a:extLst>
          </p:cNvPr>
          <p:cNvSpPr txBox="1"/>
          <p:nvPr/>
        </p:nvSpPr>
        <p:spPr>
          <a:xfrm>
            <a:off x="175137" y="1277760"/>
            <a:ext cx="1143000" cy="646331"/>
          </a:xfrm>
          <a:prstGeom prst="rect">
            <a:avLst/>
          </a:prstGeom>
          <a:noFill/>
        </p:spPr>
        <p:txBody>
          <a:bodyPr wrap="square" rtlCol="0">
            <a:spAutoFit/>
          </a:bodyPr>
          <a:lstStyle/>
          <a:p>
            <a:r>
              <a:rPr lang="en-US" sz="3600" b="1" dirty="0" err="1">
                <a:latin typeface="NikoshBAN" panose="02000000000000000000" pitchFamily="2" charset="0"/>
                <a:cs typeface="NikoshBAN" panose="02000000000000000000" pitchFamily="2" charset="0"/>
              </a:rPr>
              <a:t>ডেবিট</a:t>
            </a:r>
            <a:endParaRPr lang="en-US" sz="3600" b="1" dirty="0">
              <a:latin typeface="NikoshBAN" panose="02000000000000000000" pitchFamily="2" charset="0"/>
              <a:cs typeface="NikoshBAN" panose="02000000000000000000" pitchFamily="2" charset="0"/>
            </a:endParaRPr>
          </a:p>
        </p:txBody>
      </p:sp>
      <p:sp>
        <p:nvSpPr>
          <p:cNvPr id="8" name="TextBox 7">
            <a:extLst>
              <a:ext uri="{FF2B5EF4-FFF2-40B4-BE49-F238E27FC236}">
                <a16:creationId xmlns:a16="http://schemas.microsoft.com/office/drawing/2014/main" id="{6C4CCCF7-687D-0848-4326-0AEAA09DC2A6}"/>
              </a:ext>
            </a:extLst>
          </p:cNvPr>
          <p:cNvSpPr txBox="1"/>
          <p:nvPr/>
        </p:nvSpPr>
        <p:spPr>
          <a:xfrm>
            <a:off x="7412908" y="1277760"/>
            <a:ext cx="1143000" cy="646331"/>
          </a:xfrm>
          <a:prstGeom prst="rect">
            <a:avLst/>
          </a:prstGeom>
          <a:noFill/>
        </p:spPr>
        <p:txBody>
          <a:bodyPr wrap="square" rtlCol="0">
            <a:spAutoFit/>
          </a:bodyPr>
          <a:lstStyle/>
          <a:p>
            <a:r>
              <a:rPr lang="en-US" sz="3600" b="1" dirty="0" err="1">
                <a:latin typeface="NikoshBAN" panose="02000000000000000000" pitchFamily="2" charset="0"/>
                <a:cs typeface="NikoshBAN" panose="02000000000000000000" pitchFamily="2" charset="0"/>
              </a:rPr>
              <a:t>ক্রেডিট</a:t>
            </a:r>
            <a:endParaRPr lang="en-US" sz="3600" b="1" dirty="0">
              <a:latin typeface="NikoshBAN" panose="02000000000000000000" pitchFamily="2" charset="0"/>
              <a:cs typeface="NikoshBAN" panose="02000000000000000000" pitchFamily="2" charset="0"/>
            </a:endParaRPr>
          </a:p>
        </p:txBody>
      </p:sp>
      <p:grpSp>
        <p:nvGrpSpPr>
          <p:cNvPr id="20" name="Group 19">
            <a:extLst>
              <a:ext uri="{FF2B5EF4-FFF2-40B4-BE49-F238E27FC236}">
                <a16:creationId xmlns:a16="http://schemas.microsoft.com/office/drawing/2014/main" id="{36BE620E-1BCC-28AE-E7AD-C8E8157C8718}"/>
              </a:ext>
            </a:extLst>
          </p:cNvPr>
          <p:cNvGrpSpPr/>
          <p:nvPr/>
        </p:nvGrpSpPr>
        <p:grpSpPr>
          <a:xfrm>
            <a:off x="3581400" y="3276600"/>
            <a:ext cx="5562600" cy="457200"/>
            <a:chOff x="3581400" y="3276600"/>
            <a:chExt cx="5562600" cy="457200"/>
          </a:xfrm>
        </p:grpSpPr>
        <p:cxnSp>
          <p:nvCxnSpPr>
            <p:cNvPr id="10" name="Straight Connector 9">
              <a:extLst>
                <a:ext uri="{FF2B5EF4-FFF2-40B4-BE49-F238E27FC236}">
                  <a16:creationId xmlns:a16="http://schemas.microsoft.com/office/drawing/2014/main" id="{5B2EE89F-20BD-85E9-378E-5281C222D075}"/>
                </a:ext>
              </a:extLst>
            </p:cNvPr>
            <p:cNvCxnSpPr>
              <a:cxnSpLocks/>
            </p:cNvCxnSpPr>
            <p:nvPr/>
          </p:nvCxnSpPr>
          <p:spPr>
            <a:xfrm>
              <a:off x="3581400" y="3276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67A95856-DE6F-2804-336F-AAA28678E34E}"/>
                </a:ext>
              </a:extLst>
            </p:cNvPr>
            <p:cNvCxnSpPr>
              <a:cxnSpLocks/>
            </p:cNvCxnSpPr>
            <p:nvPr/>
          </p:nvCxnSpPr>
          <p:spPr>
            <a:xfrm>
              <a:off x="3581400" y="3657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9BC845E3-43CC-50A4-3D0E-EC9C85ED175B}"/>
                </a:ext>
              </a:extLst>
            </p:cNvPr>
            <p:cNvCxnSpPr>
              <a:cxnSpLocks/>
            </p:cNvCxnSpPr>
            <p:nvPr/>
          </p:nvCxnSpPr>
          <p:spPr>
            <a:xfrm>
              <a:off x="3581400" y="37338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A88BBB66-E69C-D9F8-437D-196A90629CEB}"/>
                </a:ext>
              </a:extLst>
            </p:cNvPr>
            <p:cNvCxnSpPr>
              <a:cxnSpLocks/>
            </p:cNvCxnSpPr>
            <p:nvPr/>
          </p:nvCxnSpPr>
          <p:spPr>
            <a:xfrm>
              <a:off x="8229600" y="3276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A9F8F856-8B73-70B8-C834-642D97629207}"/>
                </a:ext>
              </a:extLst>
            </p:cNvPr>
            <p:cNvCxnSpPr>
              <a:cxnSpLocks/>
            </p:cNvCxnSpPr>
            <p:nvPr/>
          </p:nvCxnSpPr>
          <p:spPr>
            <a:xfrm>
              <a:off x="8229600" y="3657600"/>
              <a:ext cx="914400" cy="0"/>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50155B33-073F-FEE6-98FE-E8DEF182B144}"/>
                </a:ext>
              </a:extLst>
            </p:cNvPr>
            <p:cNvCxnSpPr>
              <a:cxnSpLocks/>
            </p:cNvCxnSpPr>
            <p:nvPr/>
          </p:nvCxnSpPr>
          <p:spPr>
            <a:xfrm>
              <a:off x="8229600" y="3733800"/>
              <a:ext cx="914400" cy="0"/>
            </a:xfrm>
            <a:prstGeom prst="line">
              <a:avLst/>
            </a:prstGeom>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1267971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B89DE95-FAF8-B595-1FB2-3952B137FBFE}"/>
              </a:ext>
            </a:extLst>
          </p:cNvPr>
          <p:cNvGrpSpPr/>
          <p:nvPr/>
        </p:nvGrpSpPr>
        <p:grpSpPr>
          <a:xfrm>
            <a:off x="457200" y="609600"/>
            <a:ext cx="7848600" cy="6019800"/>
            <a:chOff x="633632" y="609600"/>
            <a:chExt cx="7848600" cy="6019800"/>
          </a:xfrm>
        </p:grpSpPr>
        <p:sp>
          <p:nvSpPr>
            <p:cNvPr id="2" name="Oval 1"/>
            <p:cNvSpPr/>
            <p:nvPr/>
          </p:nvSpPr>
          <p:spPr>
            <a:xfrm>
              <a:off x="647700" y="609600"/>
              <a:ext cx="7696200" cy="13716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err="1">
                  <a:solidFill>
                    <a:schemeClr val="tx1"/>
                  </a:solidFill>
                  <a:latin typeface="NikoshBAN" panose="02000000000000000000" pitchFamily="2" charset="0"/>
                  <a:cs typeface="NikoshBAN" panose="02000000000000000000" pitchFamily="2" charset="0"/>
                </a:rPr>
                <a:t>দলীয়</a:t>
              </a:r>
              <a:r>
                <a:rPr lang="en-US" sz="6600" b="1" dirty="0">
                  <a:solidFill>
                    <a:schemeClr val="tx1"/>
                  </a:solidFill>
                  <a:latin typeface="NikoshBAN" panose="02000000000000000000" pitchFamily="2" charset="0"/>
                  <a:cs typeface="NikoshBAN" panose="02000000000000000000" pitchFamily="2" charset="0"/>
                </a:rPr>
                <a:t> </a:t>
              </a:r>
              <a:r>
                <a:rPr lang="en-US" sz="6600" b="1" dirty="0" err="1">
                  <a:solidFill>
                    <a:schemeClr val="tx1"/>
                  </a:solidFill>
                  <a:latin typeface="NikoshBAN" panose="02000000000000000000" pitchFamily="2" charset="0"/>
                  <a:cs typeface="NikoshBAN" panose="02000000000000000000" pitchFamily="2" charset="0"/>
                </a:rPr>
                <a:t>কাজ</a:t>
              </a:r>
              <a:endParaRPr lang="en-US" sz="6600" b="1" dirty="0">
                <a:solidFill>
                  <a:schemeClr val="tx1"/>
                </a:solidFill>
                <a:latin typeface="NikoshBAN" panose="02000000000000000000" pitchFamily="2" charset="0"/>
                <a:cs typeface="NikoshBAN" panose="02000000000000000000" pitchFamily="2" charset="0"/>
              </a:endParaRPr>
            </a:p>
          </p:txBody>
        </p:sp>
        <p:sp>
          <p:nvSpPr>
            <p:cNvPr id="3" name="Rectangle 2"/>
            <p:cNvSpPr/>
            <p:nvPr/>
          </p:nvSpPr>
          <p:spPr>
            <a:xfrm>
              <a:off x="633632" y="2133600"/>
              <a:ext cx="7848600" cy="449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NikoshBAN" panose="02000000000000000000" pitchFamily="2" charset="0"/>
                  <a:cs typeface="NikoshBAN" panose="02000000000000000000" pitchFamily="2" charset="0"/>
                </a:rPr>
                <a:t>জনাব</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আয়ান</a:t>
              </a:r>
              <a:r>
                <a:rPr lang="en-US" sz="3600" b="1" dirty="0">
                  <a:solidFill>
                    <a:schemeClr val="tx1"/>
                  </a:solidFill>
                  <a:latin typeface="NikoshBAN" panose="02000000000000000000" pitchFamily="2" charset="0"/>
                  <a:cs typeface="NikoshBAN" panose="02000000000000000000" pitchFamily="2" charset="0"/>
                </a:rPr>
                <a:t> ২০২৬ </a:t>
              </a:r>
              <a:r>
                <a:rPr lang="en-US" sz="3600" b="1" dirty="0" err="1">
                  <a:solidFill>
                    <a:schemeClr val="tx1"/>
                  </a:solidFill>
                  <a:latin typeface="NikoshBAN" panose="02000000000000000000" pitchFamily="2" charset="0"/>
                  <a:cs typeface="NikoshBAN" panose="02000000000000000000" pitchFamily="2" charset="0"/>
                </a:rPr>
                <a:t>সালের</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মে</a:t>
              </a:r>
              <a:r>
                <a:rPr lang="en-US" sz="3600" b="1" dirty="0">
                  <a:solidFill>
                    <a:schemeClr val="tx1"/>
                  </a:solidFill>
                  <a:latin typeface="NikoshBAN" panose="02000000000000000000" pitchFamily="2" charset="0"/>
                  <a:cs typeface="NikoshBAN" panose="02000000000000000000" pitchFamily="2" charset="0"/>
                </a:rPr>
                <a:t> ১ </a:t>
              </a:r>
              <a:r>
                <a:rPr lang="en-US" sz="3600" b="1" dirty="0" err="1">
                  <a:solidFill>
                    <a:schemeClr val="tx1"/>
                  </a:solidFill>
                  <a:latin typeface="NikoshBAN" panose="02000000000000000000" pitchFamily="2" charset="0"/>
                  <a:cs typeface="NikoshBAN" panose="02000000000000000000" pitchFamily="2" charset="0"/>
                </a:rPr>
                <a:t>তারিখে</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নগদে</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পন্য</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ক্রয়</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করেন</a:t>
              </a:r>
              <a:r>
                <a:rPr lang="en-US" sz="3600" b="1" dirty="0">
                  <a:solidFill>
                    <a:schemeClr val="tx1"/>
                  </a:solidFill>
                  <a:latin typeface="NikoshBAN" panose="02000000000000000000" pitchFamily="2" charset="0"/>
                  <a:cs typeface="NikoshBAN" panose="02000000000000000000" pitchFamily="2" charset="0"/>
                </a:rPr>
                <a:t> ১০০০ </a:t>
              </a:r>
              <a:r>
                <a:rPr lang="en-US" sz="3600" b="1" dirty="0" err="1">
                  <a:solidFill>
                    <a:schemeClr val="tx1"/>
                  </a:solidFill>
                  <a:latin typeface="NikoshBAN" panose="02000000000000000000" pitchFamily="2" charset="0"/>
                  <a:cs typeface="NikoshBAN" panose="02000000000000000000" pitchFamily="2" charset="0"/>
                </a:rPr>
                <a:t>টাকা</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এবং</a:t>
              </a:r>
              <a:r>
                <a:rPr lang="en-US" sz="3600" b="1" dirty="0">
                  <a:solidFill>
                    <a:schemeClr val="tx1"/>
                  </a:solidFill>
                  <a:latin typeface="NikoshBAN" panose="02000000000000000000" pitchFamily="2" charset="0"/>
                  <a:cs typeface="NikoshBAN" panose="02000000000000000000" pitchFamily="2" charset="0"/>
                </a:rPr>
                <a:t> মে-২ </a:t>
              </a:r>
              <a:r>
                <a:rPr lang="en-US" sz="3600" b="1" dirty="0" err="1">
                  <a:solidFill>
                    <a:schemeClr val="tx1"/>
                  </a:solidFill>
                  <a:latin typeface="NikoshBAN" panose="02000000000000000000" pitchFamily="2" charset="0"/>
                  <a:cs typeface="NikoshBAN" panose="02000000000000000000" pitchFamily="2" charset="0"/>
                </a:rPr>
                <a:t>তারিখে</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নগদে</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কমর্চারিকে</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বেতন</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দেন</a:t>
              </a:r>
              <a:r>
                <a:rPr lang="en-US" sz="3600" b="1" dirty="0">
                  <a:solidFill>
                    <a:schemeClr val="tx1"/>
                  </a:solidFill>
                  <a:latin typeface="NikoshBAN" panose="02000000000000000000" pitchFamily="2" charset="0"/>
                  <a:cs typeface="NikoshBAN" panose="02000000000000000000" pitchFamily="2" charset="0"/>
                </a:rPr>
                <a:t> ৫০০টাকা। </a:t>
              </a:r>
            </a:p>
            <a:p>
              <a:pPr algn="ctr"/>
              <a:r>
                <a:rPr lang="en-US" sz="3600" b="1" dirty="0" err="1">
                  <a:solidFill>
                    <a:schemeClr val="tx1"/>
                  </a:solidFill>
                  <a:latin typeface="NikoshBAN" panose="02000000000000000000" pitchFamily="2" charset="0"/>
                  <a:cs typeface="NikoshBAN" panose="02000000000000000000" pitchFamily="2" charset="0"/>
                </a:rPr>
                <a:t>উদ্দিপকের</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আলোকে</a:t>
              </a:r>
              <a:r>
                <a:rPr lang="en-US" sz="3600" b="1" dirty="0">
                  <a:solidFill>
                    <a:schemeClr val="tx1"/>
                  </a:solidFill>
                  <a:latin typeface="NikoshBAN" panose="02000000000000000000" pitchFamily="2" charset="0"/>
                  <a:cs typeface="NikoshBAN" panose="02000000000000000000" pitchFamily="2" charset="0"/>
                </a:rPr>
                <a:t> </a:t>
              </a:r>
              <a:r>
                <a:rPr lang="en-US" sz="3600" b="1" kern="100" dirty="0">
                  <a:solidFill>
                    <a:schemeClr val="tx1"/>
                  </a:solidFill>
                  <a:effectLst/>
                  <a:latin typeface="NikoshBAN" panose="02000000000000000000" pitchFamily="2" charset="0"/>
                  <a:ea typeface="Calibri" panose="020F0502020204030204" pitchFamily="34" charset="0"/>
                  <a:cs typeface="NikoshBAN" panose="02000000000000000000" pitchFamily="2" charset="0"/>
                </a:rPr>
                <a:t>T </a:t>
              </a:r>
              <a:r>
                <a:rPr lang="en-US" sz="3600" b="1" dirty="0" err="1">
                  <a:solidFill>
                    <a:schemeClr val="tx1"/>
                  </a:solidFill>
                  <a:latin typeface="NikoshBAN" panose="02000000000000000000" pitchFamily="2" charset="0"/>
                  <a:cs typeface="NikoshBAN" panose="02000000000000000000" pitchFamily="2" charset="0"/>
                </a:rPr>
                <a:t>ছক</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ব্যবহার</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করে</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জনাব</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আয়ানের</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নগদান</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হিসাব</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তৈরি</a:t>
              </a:r>
              <a:r>
                <a:rPr lang="en-US" sz="3600" b="1" dirty="0">
                  <a:solidFill>
                    <a:schemeClr val="tx1"/>
                  </a:solidFill>
                  <a:latin typeface="NikoshBAN" panose="02000000000000000000" pitchFamily="2" charset="0"/>
                  <a:cs typeface="NikoshBAN" panose="02000000000000000000" pitchFamily="2" charset="0"/>
                </a:rPr>
                <a:t> </a:t>
              </a:r>
              <a:r>
                <a:rPr lang="en-US" sz="3600" b="1" dirty="0" err="1">
                  <a:solidFill>
                    <a:schemeClr val="tx1"/>
                  </a:solidFill>
                  <a:latin typeface="NikoshBAN" panose="02000000000000000000" pitchFamily="2" charset="0"/>
                  <a:cs typeface="NikoshBAN" panose="02000000000000000000" pitchFamily="2" charset="0"/>
                </a:rPr>
                <a:t>কর</a:t>
              </a:r>
              <a:r>
                <a:rPr lang="en-US" sz="3600" b="1" dirty="0">
                  <a:solidFill>
                    <a:schemeClr val="tx1"/>
                  </a:solidFill>
                  <a:latin typeface="NikoshBAN" panose="02000000000000000000" pitchFamily="2" charset="0"/>
                  <a:cs typeface="NikoshBAN" panose="02000000000000000000" pitchFamily="2" charset="0"/>
                </a:rPr>
                <a:t> </a:t>
              </a:r>
              <a:r>
                <a:rPr lang="en-US" sz="3600" b="1" dirty="0">
                  <a:latin typeface="NikoshBAN" panose="02000000000000000000" pitchFamily="2" charset="0"/>
                  <a:cs typeface="NikoshBAN" panose="02000000000000000000" pitchFamily="2" charset="0"/>
                </a:rPr>
                <a:t>।</a:t>
              </a:r>
            </a:p>
            <a:p>
              <a:pPr algn="ctr"/>
              <a:endParaRPr lang="en-US" sz="3200" b="1" dirty="0">
                <a:solidFill>
                  <a:schemeClr val="tx1"/>
                </a:solidFill>
                <a:latin typeface="NikoshBAN" panose="02000000000000000000" pitchFamily="2" charset="0"/>
                <a:cs typeface="NikoshBAN" panose="02000000000000000000" pitchFamily="2" charset="0"/>
              </a:endParaRPr>
            </a:p>
            <a:p>
              <a:pPr algn="ctr"/>
              <a:endParaRPr lang="en-US" sz="3200" dirty="0">
                <a:solidFill>
                  <a:schemeClr val="tx1"/>
                </a:solidFill>
                <a:latin typeface="NikoshBAN" panose="02000000000000000000" pitchFamily="2" charset="0"/>
                <a:cs typeface="NikoshBAN" panose="02000000000000000000" pitchFamily="2" charset="0"/>
              </a:endParaRPr>
            </a:p>
          </p:txBody>
        </p:sp>
      </p:grpSp>
      <p:sp>
        <p:nvSpPr>
          <p:cNvPr id="4" name="TextBox 3">
            <a:extLst>
              <a:ext uri="{FF2B5EF4-FFF2-40B4-BE49-F238E27FC236}">
                <a16:creationId xmlns:a16="http://schemas.microsoft.com/office/drawing/2014/main" id="{23FEF865-AD33-41EA-2EF6-CE465F56CE7D}"/>
              </a:ext>
            </a:extLst>
          </p:cNvPr>
          <p:cNvSpPr txBox="1"/>
          <p:nvPr/>
        </p:nvSpPr>
        <p:spPr>
          <a:xfrm>
            <a:off x="6681568" y="995571"/>
            <a:ext cx="1738532" cy="707886"/>
          </a:xfrm>
          <a:prstGeom prst="rect">
            <a:avLst/>
          </a:prstGeom>
          <a:noFill/>
        </p:spPr>
        <p:txBody>
          <a:bodyPr wrap="square" rtlCol="0">
            <a:spAutoFit/>
          </a:bodyPr>
          <a:lstStyle/>
          <a:p>
            <a:r>
              <a:rPr lang="en-US" sz="4000" b="1" dirty="0">
                <a:latin typeface="NikoshBAN" panose="02000000000000000000" pitchFamily="2" charset="0"/>
                <a:cs typeface="NikoshBAN" panose="02000000000000000000" pitchFamily="2" charset="0"/>
              </a:rPr>
              <a:t>৮মিনিট</a:t>
            </a:r>
          </a:p>
        </p:txBody>
      </p:sp>
    </p:spTree>
    <p:extLst>
      <p:ext uri="{BB962C8B-B14F-4D97-AF65-F5344CB8AC3E}">
        <p14:creationId xmlns:p14="http://schemas.microsoft.com/office/powerpoint/2010/main" val="2844336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FD50B80B-67FA-91CE-4B4C-B67465C06ABA}"/>
              </a:ext>
            </a:extLst>
          </p:cNvPr>
          <p:cNvGraphicFramePr>
            <a:graphicFrameLocks noGrp="1"/>
          </p:cNvGraphicFramePr>
          <p:nvPr>
            <p:extLst>
              <p:ext uri="{D42A27DB-BD31-4B8C-83A1-F6EECF244321}">
                <p14:modId xmlns:p14="http://schemas.microsoft.com/office/powerpoint/2010/main" val="3895188911"/>
              </p:ext>
            </p:extLst>
          </p:nvPr>
        </p:nvGraphicFramePr>
        <p:xfrm>
          <a:off x="381000" y="2261493"/>
          <a:ext cx="8305799" cy="3444240"/>
        </p:xfrm>
        <a:graphic>
          <a:graphicData uri="http://schemas.openxmlformats.org/drawingml/2006/table">
            <a:tbl>
              <a:tblPr firstRow="1" bandRow="1">
                <a:tableStyleId>{7DF18680-E054-41AD-8BC1-D1AEF772440D}</a:tableStyleId>
              </a:tblPr>
              <a:tblGrid>
                <a:gridCol w="921427">
                  <a:extLst>
                    <a:ext uri="{9D8B030D-6E8A-4147-A177-3AD203B41FA5}">
                      <a16:colId xmlns:a16="http://schemas.microsoft.com/office/drawing/2014/main" val="3117497688"/>
                    </a:ext>
                  </a:extLst>
                </a:gridCol>
                <a:gridCol w="1766069">
                  <a:extLst>
                    <a:ext uri="{9D8B030D-6E8A-4147-A177-3AD203B41FA5}">
                      <a16:colId xmlns:a16="http://schemas.microsoft.com/office/drawing/2014/main" val="813374562"/>
                    </a:ext>
                  </a:extLst>
                </a:gridCol>
                <a:gridCol w="589104">
                  <a:extLst>
                    <a:ext uri="{9D8B030D-6E8A-4147-A177-3AD203B41FA5}">
                      <a16:colId xmlns:a16="http://schemas.microsoft.com/office/drawing/2014/main" val="295286351"/>
                    </a:ext>
                  </a:extLst>
                </a:gridCol>
                <a:gridCol w="811373">
                  <a:extLst>
                    <a:ext uri="{9D8B030D-6E8A-4147-A177-3AD203B41FA5}">
                      <a16:colId xmlns:a16="http://schemas.microsoft.com/office/drawing/2014/main" val="3932377498"/>
                    </a:ext>
                  </a:extLst>
                </a:gridCol>
                <a:gridCol w="903090">
                  <a:extLst>
                    <a:ext uri="{9D8B030D-6E8A-4147-A177-3AD203B41FA5}">
                      <a16:colId xmlns:a16="http://schemas.microsoft.com/office/drawing/2014/main" val="278610059"/>
                    </a:ext>
                  </a:extLst>
                </a:gridCol>
                <a:gridCol w="1689283">
                  <a:extLst>
                    <a:ext uri="{9D8B030D-6E8A-4147-A177-3AD203B41FA5}">
                      <a16:colId xmlns:a16="http://schemas.microsoft.com/office/drawing/2014/main" val="69420923"/>
                    </a:ext>
                  </a:extLst>
                </a:gridCol>
                <a:gridCol w="767856">
                  <a:extLst>
                    <a:ext uri="{9D8B030D-6E8A-4147-A177-3AD203B41FA5}">
                      <a16:colId xmlns:a16="http://schemas.microsoft.com/office/drawing/2014/main" val="2111683612"/>
                    </a:ext>
                  </a:extLst>
                </a:gridCol>
                <a:gridCol w="857597">
                  <a:extLst>
                    <a:ext uri="{9D8B030D-6E8A-4147-A177-3AD203B41FA5}">
                      <a16:colId xmlns:a16="http://schemas.microsoft.com/office/drawing/2014/main" val="3926306653"/>
                    </a:ext>
                  </a:extLst>
                </a:gridCol>
              </a:tblGrid>
              <a:tr h="609600">
                <a:tc>
                  <a:txBody>
                    <a:bodyPr/>
                    <a:lstStyle/>
                    <a:p>
                      <a:r>
                        <a:rPr lang="en-US" sz="2000" dirty="0" err="1">
                          <a:latin typeface="NikoshBAN" panose="02000000000000000000" pitchFamily="2" charset="0"/>
                          <a:cs typeface="NikoshBAN" panose="02000000000000000000" pitchFamily="2" charset="0"/>
                        </a:rPr>
                        <a:t>তারিখ</a:t>
                      </a:r>
                      <a:endParaRPr lang="en-US" sz="2000" dirty="0">
                        <a:latin typeface="NikoshBAN" panose="02000000000000000000" pitchFamily="2" charset="0"/>
                        <a:cs typeface="NikoshBAN" panose="02000000000000000000" pitchFamily="2" charset="0"/>
                      </a:endParaRPr>
                    </a:p>
                  </a:txBody>
                  <a:tcPr/>
                </a:tc>
                <a:tc>
                  <a:txBody>
                    <a:bodyPr/>
                    <a:lstStyle/>
                    <a:p>
                      <a:r>
                        <a:rPr lang="en-US" sz="2000" dirty="0" err="1">
                          <a:latin typeface="NikoshBAN" panose="02000000000000000000" pitchFamily="2" charset="0"/>
                          <a:cs typeface="NikoshBAN" panose="02000000000000000000" pitchFamily="2" charset="0"/>
                        </a:rPr>
                        <a:t>বিবরণ</a:t>
                      </a:r>
                      <a:endParaRPr lang="en-US" sz="2000" dirty="0">
                        <a:latin typeface="NikoshBAN" panose="02000000000000000000" pitchFamily="2" charset="0"/>
                        <a:cs typeface="NikoshBAN" panose="02000000000000000000" pitchFamily="2" charset="0"/>
                      </a:endParaRPr>
                    </a:p>
                  </a:txBody>
                  <a:tcPr/>
                </a:tc>
                <a:tc>
                  <a:txBody>
                    <a:bodyPr/>
                    <a:lstStyle/>
                    <a:p>
                      <a:r>
                        <a:rPr lang="en-US" sz="2000" dirty="0" err="1">
                          <a:latin typeface="NikoshBAN" panose="02000000000000000000" pitchFamily="2" charset="0"/>
                          <a:cs typeface="NikoshBAN" panose="02000000000000000000" pitchFamily="2" charset="0"/>
                        </a:rPr>
                        <a:t>জা:পৃ</a:t>
                      </a:r>
                      <a:endParaRPr lang="en-US" sz="2000" dirty="0">
                        <a:latin typeface="NikoshBAN" panose="02000000000000000000" pitchFamily="2" charset="0"/>
                        <a:cs typeface="NikoshBAN" panose="02000000000000000000" pitchFamily="2" charset="0"/>
                      </a:endParaRPr>
                    </a:p>
                  </a:txBody>
                  <a:tcPr/>
                </a:tc>
                <a:tc>
                  <a:txBody>
                    <a:bodyPr/>
                    <a:lstStyle/>
                    <a:p>
                      <a:r>
                        <a:rPr lang="en-US" sz="2000" dirty="0" err="1">
                          <a:latin typeface="NikoshBAN" panose="02000000000000000000" pitchFamily="2" charset="0"/>
                          <a:cs typeface="NikoshBAN" panose="02000000000000000000" pitchFamily="2" charset="0"/>
                        </a:rPr>
                        <a:t>টাকা</a:t>
                      </a:r>
                      <a:endParaRPr lang="en-US" sz="2000" dirty="0">
                        <a:latin typeface="NikoshBAN" panose="02000000000000000000" pitchFamily="2" charset="0"/>
                        <a:cs typeface="NikoshBAN" panose="02000000000000000000" pitchFamily="2" charset="0"/>
                      </a:endParaRPr>
                    </a:p>
                  </a:txBody>
                  <a:tcPr/>
                </a:tc>
                <a:tc>
                  <a:txBody>
                    <a:bodyPr/>
                    <a:lstStyle/>
                    <a:p>
                      <a:r>
                        <a:rPr lang="en-US" sz="2000" dirty="0" err="1">
                          <a:latin typeface="NikoshBAN" panose="02000000000000000000" pitchFamily="2" charset="0"/>
                          <a:cs typeface="NikoshBAN" panose="02000000000000000000" pitchFamily="2" charset="0"/>
                        </a:rPr>
                        <a:t>তারিখ</a:t>
                      </a:r>
                      <a:endParaRPr lang="en-US" sz="2000" dirty="0">
                        <a:latin typeface="NikoshBAN" panose="02000000000000000000" pitchFamily="2" charset="0"/>
                        <a:cs typeface="NikoshBAN" panose="02000000000000000000" pitchFamily="2" charset="0"/>
                      </a:endParaRPr>
                    </a:p>
                  </a:txBody>
                  <a:tcPr/>
                </a:tc>
                <a:tc>
                  <a:txBody>
                    <a:bodyPr/>
                    <a:lstStyle/>
                    <a:p>
                      <a:r>
                        <a:rPr lang="en-US" sz="2000" dirty="0" err="1">
                          <a:latin typeface="NikoshBAN" panose="02000000000000000000" pitchFamily="2" charset="0"/>
                          <a:cs typeface="NikoshBAN" panose="02000000000000000000" pitchFamily="2" charset="0"/>
                        </a:rPr>
                        <a:t>বিবরণ</a:t>
                      </a:r>
                      <a:endParaRPr lang="en-US" sz="2000" dirty="0">
                        <a:latin typeface="NikoshBAN" panose="02000000000000000000" pitchFamily="2" charset="0"/>
                        <a:cs typeface="NikoshBAN" panose="02000000000000000000" pitchFamily="2" charset="0"/>
                      </a:endParaRPr>
                    </a:p>
                  </a:txBody>
                  <a:tcPr/>
                </a:tc>
                <a:tc>
                  <a:txBody>
                    <a:bodyPr/>
                    <a:lstStyle/>
                    <a:p>
                      <a:r>
                        <a:rPr lang="en-US" sz="2000" dirty="0" err="1">
                          <a:latin typeface="NikoshBAN" panose="02000000000000000000" pitchFamily="2" charset="0"/>
                          <a:cs typeface="NikoshBAN" panose="02000000000000000000" pitchFamily="2" charset="0"/>
                        </a:rPr>
                        <a:t>জা:পৃ</a:t>
                      </a:r>
                      <a:endParaRPr lang="en-US" sz="2000" dirty="0">
                        <a:latin typeface="NikoshBAN" panose="02000000000000000000" pitchFamily="2" charset="0"/>
                        <a:cs typeface="NikoshBAN" panose="02000000000000000000" pitchFamily="2" charset="0"/>
                      </a:endParaRPr>
                    </a:p>
                  </a:txBody>
                  <a:tcPr/>
                </a:tc>
                <a:tc>
                  <a:txBody>
                    <a:bodyPr/>
                    <a:lstStyle/>
                    <a:p>
                      <a:r>
                        <a:rPr lang="en-US" sz="2000" dirty="0" err="1">
                          <a:latin typeface="NikoshBAN" panose="02000000000000000000" pitchFamily="2" charset="0"/>
                          <a:cs typeface="NikoshBAN" panose="02000000000000000000" pitchFamily="2" charset="0"/>
                        </a:rPr>
                        <a:t>টাকা</a:t>
                      </a:r>
                      <a:endParaRPr lang="en-US" sz="20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736704872"/>
                  </a:ext>
                </a:extLst>
              </a:tr>
              <a:tr h="1333500">
                <a:tc>
                  <a:txBody>
                    <a:bodyPr/>
                    <a:lstStyle/>
                    <a:p>
                      <a:r>
                        <a:rPr lang="en-US" sz="2000" dirty="0">
                          <a:latin typeface="NikoshBAN" panose="02000000000000000000" pitchFamily="2" charset="0"/>
                          <a:cs typeface="NikoshBAN" panose="02000000000000000000" pitchFamily="2" charset="0"/>
                        </a:rPr>
                        <a:t>মে-৩০</a:t>
                      </a:r>
                    </a:p>
                    <a:p>
                      <a:endParaRPr lang="en-US" sz="2000" dirty="0">
                        <a:latin typeface="NikoshBAN" panose="02000000000000000000" pitchFamily="2" charset="0"/>
                        <a:cs typeface="NikoshBAN" panose="02000000000000000000" pitchFamily="2" charset="0"/>
                      </a:endParaRPr>
                    </a:p>
                    <a:p>
                      <a:endParaRPr lang="en-US" sz="2000" dirty="0">
                        <a:latin typeface="NikoshBAN" panose="02000000000000000000" pitchFamily="2" charset="0"/>
                        <a:cs typeface="NikoshBAN" panose="02000000000000000000" pitchFamily="2" charset="0"/>
                      </a:endParaRPr>
                    </a:p>
                    <a:p>
                      <a:endParaRPr lang="en-US" sz="2000" dirty="0">
                        <a:latin typeface="NikoshBAN" panose="02000000000000000000" pitchFamily="2" charset="0"/>
                        <a:cs typeface="NikoshBAN" panose="02000000000000000000" pitchFamily="2" charset="0"/>
                      </a:endParaRPr>
                    </a:p>
                    <a:p>
                      <a:endParaRPr lang="en-US" sz="2000" dirty="0">
                        <a:latin typeface="NikoshBAN" panose="02000000000000000000" pitchFamily="2" charset="0"/>
                        <a:cs typeface="NikoshBAN" panose="02000000000000000000" pitchFamily="2" charset="0"/>
                      </a:endParaRPr>
                    </a:p>
                    <a:p>
                      <a:endParaRPr lang="en-US" sz="2000" dirty="0">
                        <a:latin typeface="NikoshBAN" panose="02000000000000000000" pitchFamily="2" charset="0"/>
                        <a:cs typeface="NikoshBAN" panose="020000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NikoshBAN" panose="02000000000000000000" pitchFamily="2" charset="0"/>
                          <a:cs typeface="NikoshBAN" panose="02000000000000000000" pitchFamily="2" charset="0"/>
                        </a:rPr>
                        <a:t>ব্যালেন্স</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সি</a:t>
                      </a:r>
                      <a:r>
                        <a:rPr lang="en-US" sz="2000" dirty="0">
                          <a:latin typeface="NikoshBAN" panose="02000000000000000000" pitchFamily="2" charset="0"/>
                          <a:cs typeface="NikoshBAN" panose="02000000000000000000" pitchFamily="2" charset="0"/>
                        </a:rPr>
                        <a:t>/</a:t>
                      </a:r>
                      <a:r>
                        <a:rPr lang="en-US" sz="2000" dirty="0" err="1">
                          <a:latin typeface="NikoshBAN" panose="02000000000000000000" pitchFamily="2" charset="0"/>
                          <a:cs typeface="NikoshBAN" panose="02000000000000000000" pitchFamily="2" charset="0"/>
                        </a:rPr>
                        <a:t>ডি</a:t>
                      </a:r>
                      <a:endParaRPr lang="en-US" sz="2000"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latin typeface="NikoshBAN" panose="02000000000000000000" pitchFamily="2" charset="0"/>
                        <a:cs typeface="NikoshBAN" panose="02000000000000000000" pitchFamily="2" charset="0"/>
                      </a:endParaRPr>
                    </a:p>
                  </a:txBody>
                  <a:tcPr/>
                </a:tc>
                <a:tc>
                  <a:txBody>
                    <a:bodyPr/>
                    <a:lstStyle/>
                    <a:p>
                      <a:endParaRPr lang="en-US" sz="2000" dirty="0"/>
                    </a:p>
                  </a:txBody>
                  <a:tcPr/>
                </a:tc>
                <a:tc>
                  <a:txBody>
                    <a:bodyPr/>
                    <a:lstStyle/>
                    <a:p>
                      <a:r>
                        <a:rPr lang="en-US" sz="2000" dirty="0">
                          <a:latin typeface="NikoshBAN" panose="02000000000000000000" pitchFamily="2" charset="0"/>
                          <a:cs typeface="NikoshBAN" panose="02000000000000000000" pitchFamily="2" charset="0"/>
                        </a:rPr>
                        <a:t>১৫০০</a:t>
                      </a:r>
                    </a:p>
                    <a:p>
                      <a:endParaRPr lang="en-US" sz="2000" dirty="0">
                        <a:latin typeface="NikoshBAN" panose="02000000000000000000" pitchFamily="2" charset="0"/>
                        <a:cs typeface="NikoshBAN" panose="02000000000000000000" pitchFamily="2" charset="0"/>
                      </a:endParaRPr>
                    </a:p>
                    <a:p>
                      <a:endParaRPr lang="en-US" sz="2000" dirty="0">
                        <a:latin typeface="NikoshBAN" panose="02000000000000000000" pitchFamily="2" charset="0"/>
                        <a:cs typeface="NikoshBAN" panose="02000000000000000000" pitchFamily="2" charset="0"/>
                      </a:endParaRPr>
                    </a:p>
                    <a:p>
                      <a:r>
                        <a:rPr lang="en-US" sz="2000" dirty="0">
                          <a:latin typeface="NikoshBAN" panose="02000000000000000000" pitchFamily="2" charset="0"/>
                          <a:cs typeface="NikoshBAN" panose="02000000000000000000" pitchFamily="2" charset="0"/>
                        </a:rPr>
                        <a:t>১৫০০</a:t>
                      </a:r>
                    </a:p>
                  </a:txBody>
                  <a:tcPr/>
                </a:tc>
                <a:tc>
                  <a:txBody>
                    <a:bodyPr/>
                    <a:lstStyle/>
                    <a:p>
                      <a:r>
                        <a:rPr lang="en-US" sz="2000" b="1" dirty="0">
                          <a:latin typeface="NikoshBAN" panose="02000000000000000000" pitchFamily="2" charset="0"/>
                          <a:cs typeface="NikoshBAN" panose="02000000000000000000" pitchFamily="2" charset="0"/>
                        </a:rPr>
                        <a:t>মে-১</a:t>
                      </a:r>
                    </a:p>
                    <a:p>
                      <a:endParaRPr lang="en-US" sz="2000" b="1"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NikoshBAN" panose="02000000000000000000" pitchFamily="2" charset="0"/>
                          <a:cs typeface="NikoshBAN" panose="02000000000000000000" pitchFamily="2" charset="0"/>
                        </a:rPr>
                        <a:t>মে-২</a:t>
                      </a:r>
                    </a:p>
                    <a:p>
                      <a:endParaRPr lang="en-US" sz="2000" b="1" dirty="0">
                        <a:latin typeface="NikoshBAN" panose="02000000000000000000" pitchFamily="2" charset="0"/>
                        <a:cs typeface="NikoshBAN" panose="02000000000000000000" pitchFamily="2" charset="0"/>
                      </a:endParaRPr>
                    </a:p>
                    <a:p>
                      <a:endParaRPr lang="en-US" sz="2000" b="1" dirty="0">
                        <a:latin typeface="NikoshBAN" panose="02000000000000000000" pitchFamily="2" charset="0"/>
                        <a:cs typeface="NikoshBAN" panose="02000000000000000000" pitchFamily="2" charset="0"/>
                      </a:endParaRPr>
                    </a:p>
                    <a:p>
                      <a:endParaRPr lang="en-US" sz="2000" b="1"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latin typeface="NikoshBAN" panose="02000000000000000000" pitchFamily="2" charset="0"/>
                          <a:cs typeface="NikoshBAN" panose="02000000000000000000" pitchFamily="2" charset="0"/>
                        </a:rPr>
                        <a:t>জুন</a:t>
                      </a:r>
                      <a:r>
                        <a:rPr lang="en-US" sz="2000" b="1" dirty="0">
                          <a:latin typeface="NikoshBAN" panose="02000000000000000000" pitchFamily="2" charset="0"/>
                          <a:cs typeface="NikoshBAN" panose="02000000000000000000" pitchFamily="2" charset="0"/>
                        </a:rPr>
                        <a:t> ১</a:t>
                      </a:r>
                    </a:p>
                    <a:p>
                      <a:endParaRPr lang="en-US" sz="2000" b="1" dirty="0">
                        <a:latin typeface="NikoshBAN" panose="02000000000000000000" pitchFamily="2" charset="0"/>
                        <a:cs typeface="NikoshBAN" panose="02000000000000000000" pitchFamily="2" charset="0"/>
                      </a:endParaRPr>
                    </a:p>
                    <a:p>
                      <a:endParaRPr lang="en-US" sz="2000" b="1" dirty="0">
                        <a:latin typeface="NikoshBAN" panose="02000000000000000000" pitchFamily="2" charset="0"/>
                        <a:cs typeface="NikoshBAN" panose="020000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NikoshBAN" panose="02000000000000000000" pitchFamily="2" charset="0"/>
                          <a:cs typeface="NikoshBAN" panose="02000000000000000000" pitchFamily="2" charset="0"/>
                        </a:rPr>
                        <a:t>ক্রয়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হিসাব</a:t>
                      </a:r>
                      <a:r>
                        <a:rPr lang="en-US" sz="2000" dirty="0">
                          <a:latin typeface="NikoshBAN" panose="02000000000000000000" pitchFamily="2" charset="0"/>
                          <a:cs typeface="NikoshBAN" panose="020000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NikoshBAN" panose="02000000000000000000" pitchFamily="2" charset="0"/>
                          <a:cs typeface="NikoshBAN" panose="02000000000000000000" pitchFamily="2" charset="0"/>
                        </a:rPr>
                        <a:t>বেতন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হিসাব</a:t>
                      </a:r>
                      <a:endParaRPr lang="en-US" sz="2000" dirty="0">
                        <a:latin typeface="NikoshBAN" panose="02000000000000000000" pitchFamily="2" charset="0"/>
                        <a:cs typeface="NikoshBAN" panose="02000000000000000000" pitchFamily="2" charset="0"/>
                      </a:endParaRPr>
                    </a:p>
                    <a:p>
                      <a:endParaRPr lang="en-US" sz="2000" b="1" dirty="0">
                        <a:latin typeface="NikoshBAN" panose="02000000000000000000" pitchFamily="2" charset="0"/>
                        <a:cs typeface="NikoshBAN" panose="02000000000000000000" pitchFamily="2" charset="0"/>
                      </a:endParaRPr>
                    </a:p>
                    <a:p>
                      <a:endParaRPr lang="en-US" sz="2000" b="1" dirty="0">
                        <a:latin typeface="NikoshBAN" panose="02000000000000000000" pitchFamily="2" charset="0"/>
                        <a:cs typeface="NikoshBAN" panose="02000000000000000000" pitchFamily="2" charset="0"/>
                      </a:endParaRPr>
                    </a:p>
                    <a:p>
                      <a:endParaRPr lang="en-US" sz="2000" b="1" dirty="0">
                        <a:latin typeface="NikoshBAN" panose="02000000000000000000" pitchFamily="2" charset="0"/>
                        <a:cs typeface="NikoshBA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NikoshBAN" panose="02000000000000000000" pitchFamily="2" charset="0"/>
                          <a:cs typeface="NikoshBAN" panose="02000000000000000000" pitchFamily="2" charset="0"/>
                        </a:rPr>
                        <a:t>ব্যালেন্স</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বি</a:t>
                      </a:r>
                      <a:r>
                        <a:rPr lang="en-US" sz="2000" dirty="0">
                          <a:latin typeface="NikoshBAN" panose="02000000000000000000" pitchFamily="2" charset="0"/>
                          <a:cs typeface="NikoshBAN" panose="02000000000000000000" pitchFamily="2" charset="0"/>
                        </a:rPr>
                        <a:t>/</a:t>
                      </a:r>
                      <a:r>
                        <a:rPr lang="en-US" sz="2000" dirty="0" err="1">
                          <a:latin typeface="NikoshBAN" panose="02000000000000000000" pitchFamily="2" charset="0"/>
                          <a:cs typeface="NikoshBAN" panose="02000000000000000000" pitchFamily="2" charset="0"/>
                        </a:rPr>
                        <a:t>ডি</a:t>
                      </a:r>
                      <a:endParaRPr lang="en-US" sz="2000" dirty="0">
                        <a:latin typeface="NikoshBAN" panose="02000000000000000000" pitchFamily="2" charset="0"/>
                        <a:cs typeface="NikoshBAN" panose="02000000000000000000" pitchFamily="2" charset="0"/>
                      </a:endParaRPr>
                    </a:p>
                    <a:p>
                      <a:endParaRPr lang="en-US" sz="2000" b="1" dirty="0">
                        <a:latin typeface="NikoshBAN" panose="02000000000000000000" pitchFamily="2" charset="0"/>
                        <a:cs typeface="NikoshBAN" panose="02000000000000000000" pitchFamily="2" charset="0"/>
                      </a:endParaRPr>
                    </a:p>
                    <a:p>
                      <a:endParaRPr lang="en-US" sz="2000" b="1" dirty="0">
                        <a:latin typeface="NikoshBAN" panose="02000000000000000000" pitchFamily="2" charset="0"/>
                        <a:cs typeface="NikoshBAN" panose="02000000000000000000" pitchFamily="2" charset="0"/>
                      </a:endParaRPr>
                    </a:p>
                  </a:txBody>
                  <a:tcPr/>
                </a:tc>
                <a:tc>
                  <a:txBody>
                    <a:bodyPr/>
                    <a:lstStyle/>
                    <a:p>
                      <a:endParaRPr lang="en-US" sz="2000" b="1" dirty="0"/>
                    </a:p>
                  </a:txBody>
                  <a:tcPr/>
                </a:tc>
                <a:tc>
                  <a:txBody>
                    <a:bodyPr/>
                    <a:lstStyle/>
                    <a:p>
                      <a:r>
                        <a:rPr lang="en-US" sz="2000" b="1" dirty="0">
                          <a:latin typeface="NikoshBAN" panose="02000000000000000000" pitchFamily="2" charset="0"/>
                          <a:cs typeface="NikoshBAN" panose="02000000000000000000" pitchFamily="2" charset="0"/>
                        </a:rPr>
                        <a:t>১০০০</a:t>
                      </a:r>
                    </a:p>
                    <a:p>
                      <a:endParaRPr lang="en-US" sz="2000" b="1" dirty="0">
                        <a:latin typeface="NikoshBAN" panose="02000000000000000000" pitchFamily="2" charset="0"/>
                        <a:cs typeface="NikoshBAN" panose="02000000000000000000" pitchFamily="2" charset="0"/>
                      </a:endParaRPr>
                    </a:p>
                    <a:p>
                      <a:r>
                        <a:rPr lang="en-US" sz="2000" b="1" dirty="0">
                          <a:latin typeface="NikoshBAN" panose="02000000000000000000" pitchFamily="2" charset="0"/>
                          <a:cs typeface="NikoshBAN" panose="02000000000000000000" pitchFamily="2" charset="0"/>
                        </a:rPr>
                        <a:t>৫০০</a:t>
                      </a:r>
                    </a:p>
                    <a:p>
                      <a:r>
                        <a:rPr lang="en-US" sz="2000" b="1" dirty="0">
                          <a:latin typeface="NikoshBAN" panose="02000000000000000000" pitchFamily="2" charset="0"/>
                          <a:cs typeface="NikoshBAN" panose="02000000000000000000" pitchFamily="2" charset="0"/>
                        </a:rPr>
                        <a:t>১৫০০</a:t>
                      </a:r>
                    </a:p>
                    <a:p>
                      <a:endParaRPr lang="en-US" sz="2000" b="1" dirty="0">
                        <a:latin typeface="NikoshBAN" panose="02000000000000000000" pitchFamily="2" charset="0"/>
                        <a:cs typeface="NikoshBAN" panose="02000000000000000000" pitchFamily="2" charset="0"/>
                      </a:endParaRPr>
                    </a:p>
                    <a:p>
                      <a:endParaRPr lang="en-US" sz="2000" b="1" dirty="0">
                        <a:latin typeface="NikoshBAN" panose="02000000000000000000" pitchFamily="2" charset="0"/>
                        <a:cs typeface="NikoshBAN" panose="02000000000000000000" pitchFamily="2" charset="0"/>
                      </a:endParaRPr>
                    </a:p>
                    <a:p>
                      <a:r>
                        <a:rPr lang="en-US" sz="2000" b="1" dirty="0">
                          <a:latin typeface="NikoshBAN" panose="02000000000000000000" pitchFamily="2" charset="0"/>
                          <a:cs typeface="NikoshBAN" panose="02000000000000000000" pitchFamily="2" charset="0"/>
                        </a:rPr>
                        <a:t>১৫০০</a:t>
                      </a:r>
                    </a:p>
                  </a:txBody>
                  <a:tcPr/>
                </a:tc>
                <a:extLst>
                  <a:ext uri="{0D108BD9-81ED-4DB2-BD59-A6C34878D82A}">
                    <a16:rowId xmlns:a16="http://schemas.microsoft.com/office/drawing/2014/main" val="2480392467"/>
                  </a:ext>
                </a:extLst>
              </a:tr>
            </a:tbl>
          </a:graphicData>
        </a:graphic>
      </p:graphicFrame>
      <p:grpSp>
        <p:nvGrpSpPr>
          <p:cNvPr id="23" name="Group 22">
            <a:extLst>
              <a:ext uri="{FF2B5EF4-FFF2-40B4-BE49-F238E27FC236}">
                <a16:creationId xmlns:a16="http://schemas.microsoft.com/office/drawing/2014/main" id="{948A3EEF-AFB2-73EF-D60E-5C297B3E8A6A}"/>
              </a:ext>
            </a:extLst>
          </p:cNvPr>
          <p:cNvGrpSpPr/>
          <p:nvPr/>
        </p:nvGrpSpPr>
        <p:grpSpPr>
          <a:xfrm>
            <a:off x="381000" y="1159696"/>
            <a:ext cx="8242457" cy="1292662"/>
            <a:chOff x="381000" y="1159696"/>
            <a:chExt cx="8242457" cy="1292662"/>
          </a:xfrm>
        </p:grpSpPr>
        <p:sp>
          <p:nvSpPr>
            <p:cNvPr id="4" name="TextBox 3">
              <a:extLst>
                <a:ext uri="{FF2B5EF4-FFF2-40B4-BE49-F238E27FC236}">
                  <a16:creationId xmlns:a16="http://schemas.microsoft.com/office/drawing/2014/main" id="{8C52792C-6C18-BAD6-2607-14FC69AF98AD}"/>
                </a:ext>
              </a:extLst>
            </p:cNvPr>
            <p:cNvSpPr txBox="1"/>
            <p:nvPr/>
          </p:nvSpPr>
          <p:spPr>
            <a:xfrm>
              <a:off x="381000" y="1806027"/>
              <a:ext cx="1143000" cy="369332"/>
            </a:xfrm>
            <a:prstGeom prst="rect">
              <a:avLst/>
            </a:prstGeom>
            <a:noFill/>
          </p:spPr>
          <p:txBody>
            <a:bodyPr wrap="square" rtlCol="0">
              <a:spAutoFit/>
            </a:bodyPr>
            <a:lstStyle/>
            <a:p>
              <a:r>
                <a:rPr lang="en-US" dirty="0" err="1">
                  <a:latin typeface="NikoshBAN" panose="02000000000000000000" pitchFamily="2" charset="0"/>
                  <a:cs typeface="NikoshBAN" panose="02000000000000000000" pitchFamily="2" charset="0"/>
                </a:rPr>
                <a:t>ডেবিট</a:t>
              </a:r>
              <a:endParaRPr lang="en-US" dirty="0">
                <a:latin typeface="NikoshBAN" panose="02000000000000000000" pitchFamily="2" charset="0"/>
                <a:cs typeface="NikoshBAN" panose="02000000000000000000" pitchFamily="2" charset="0"/>
              </a:endParaRPr>
            </a:p>
          </p:txBody>
        </p:sp>
        <p:sp>
          <p:nvSpPr>
            <p:cNvPr id="5" name="TextBox 4">
              <a:extLst>
                <a:ext uri="{FF2B5EF4-FFF2-40B4-BE49-F238E27FC236}">
                  <a16:creationId xmlns:a16="http://schemas.microsoft.com/office/drawing/2014/main" id="{2E9B51E5-B68C-F12B-92C3-CDB86921BF22}"/>
                </a:ext>
              </a:extLst>
            </p:cNvPr>
            <p:cNvSpPr txBox="1"/>
            <p:nvPr/>
          </p:nvSpPr>
          <p:spPr>
            <a:xfrm>
              <a:off x="7620001" y="1806027"/>
              <a:ext cx="1003456" cy="646331"/>
            </a:xfrm>
            <a:prstGeom prst="rect">
              <a:avLst/>
            </a:prstGeom>
            <a:noFill/>
          </p:spPr>
          <p:txBody>
            <a:bodyPr wrap="square" rtlCol="0">
              <a:spAutoFit/>
            </a:bodyPr>
            <a:lstStyle/>
            <a:p>
              <a:r>
                <a:rPr lang="en-US" dirty="0" err="1">
                  <a:latin typeface="NikoshBAN" panose="02000000000000000000" pitchFamily="2" charset="0"/>
                  <a:cs typeface="NikoshBAN" panose="02000000000000000000" pitchFamily="2" charset="0"/>
                </a:rPr>
                <a:t>ক্রেডিট</a:t>
              </a:r>
              <a:endParaRPr lang="en-US" dirty="0">
                <a:latin typeface="NikoshBAN" panose="02000000000000000000" pitchFamily="2" charset="0"/>
                <a:cs typeface="NikoshBAN" panose="02000000000000000000" pitchFamily="2" charset="0"/>
              </a:endParaRPr>
            </a:p>
            <a:p>
              <a:endParaRPr lang="en-US" dirty="0"/>
            </a:p>
          </p:txBody>
        </p:sp>
        <p:sp>
          <p:nvSpPr>
            <p:cNvPr id="6" name="TextBox 5">
              <a:extLst>
                <a:ext uri="{FF2B5EF4-FFF2-40B4-BE49-F238E27FC236}">
                  <a16:creationId xmlns:a16="http://schemas.microsoft.com/office/drawing/2014/main" id="{E48C87A5-9E24-4F0A-EA94-7422E8F5637A}"/>
                </a:ext>
              </a:extLst>
            </p:cNvPr>
            <p:cNvSpPr txBox="1"/>
            <p:nvPr/>
          </p:nvSpPr>
          <p:spPr>
            <a:xfrm>
              <a:off x="3086100" y="1159696"/>
              <a:ext cx="2971800" cy="646331"/>
            </a:xfrm>
            <a:prstGeom prst="rect">
              <a:avLst/>
            </a:prstGeom>
            <a:noFill/>
          </p:spPr>
          <p:txBody>
            <a:bodyPr wrap="square" rtlCol="0">
              <a:spAutoFit/>
            </a:bodyPr>
            <a:lstStyle/>
            <a:p>
              <a:pPr algn="ctr"/>
              <a:r>
                <a:rPr lang="en-US" sz="3600" dirty="0" err="1">
                  <a:latin typeface="NikoshBAN" panose="02000000000000000000" pitchFamily="2" charset="0"/>
                  <a:cs typeface="NikoshBAN" panose="02000000000000000000" pitchFamily="2" charset="0"/>
                </a:rPr>
                <a:t>নগদান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হিসাব</a:t>
              </a:r>
              <a:endParaRPr lang="en-US" sz="3600" dirty="0">
                <a:latin typeface="NikoshBAN" panose="02000000000000000000" pitchFamily="2" charset="0"/>
                <a:cs typeface="NikoshBAN" panose="02000000000000000000" pitchFamily="2" charset="0"/>
              </a:endParaRPr>
            </a:p>
          </p:txBody>
        </p:sp>
      </p:grpSp>
      <p:cxnSp>
        <p:nvCxnSpPr>
          <p:cNvPr id="7" name="Straight Connector 6">
            <a:extLst>
              <a:ext uri="{FF2B5EF4-FFF2-40B4-BE49-F238E27FC236}">
                <a16:creationId xmlns:a16="http://schemas.microsoft.com/office/drawing/2014/main" id="{D9E08831-2548-164C-53F6-363EE078D8D1}"/>
              </a:ext>
            </a:extLst>
          </p:cNvPr>
          <p:cNvCxnSpPr/>
          <p:nvPr/>
        </p:nvCxnSpPr>
        <p:spPr>
          <a:xfrm>
            <a:off x="3657600" y="3810000"/>
            <a:ext cx="838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D09AA04-305D-4E72-90BC-BD1E2E85D7A6}"/>
              </a:ext>
            </a:extLst>
          </p:cNvPr>
          <p:cNvCxnSpPr/>
          <p:nvPr/>
        </p:nvCxnSpPr>
        <p:spPr>
          <a:xfrm>
            <a:off x="7785257" y="3810000"/>
            <a:ext cx="8382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D1F97EA-F1B4-07B4-DBDA-09EF7D42AFBB}"/>
              </a:ext>
            </a:extLst>
          </p:cNvPr>
          <p:cNvSpPr txBox="1"/>
          <p:nvPr/>
        </p:nvSpPr>
        <p:spPr>
          <a:xfrm>
            <a:off x="2209800" y="394798"/>
            <a:ext cx="5410201" cy="830997"/>
          </a:xfrm>
          <a:prstGeom prst="rect">
            <a:avLst/>
          </a:prstGeom>
          <a:noFill/>
        </p:spPr>
        <p:txBody>
          <a:bodyPr wrap="square" rtlCol="0">
            <a:spAutoFit/>
          </a:bodyPr>
          <a:lstStyle/>
          <a:p>
            <a:r>
              <a:rPr lang="en-US" sz="4800" dirty="0" err="1">
                <a:latin typeface="NikoshBAN" panose="02000000000000000000" pitchFamily="2" charset="0"/>
                <a:cs typeface="NikoshBAN" panose="02000000000000000000" pitchFamily="2" charset="0"/>
              </a:rPr>
              <a:t>দলীয়</a:t>
            </a:r>
            <a:r>
              <a:rPr lang="en-US" sz="4800" dirty="0">
                <a:latin typeface="NikoshBAN" panose="02000000000000000000" pitchFamily="2" charset="0"/>
                <a:cs typeface="NikoshBAN" panose="02000000000000000000" pitchFamily="2" charset="0"/>
              </a:rPr>
              <a:t> </a:t>
            </a:r>
            <a:r>
              <a:rPr lang="en-US" sz="4800" dirty="0" err="1">
                <a:latin typeface="NikoshBAN" panose="02000000000000000000" pitchFamily="2" charset="0"/>
                <a:cs typeface="NikoshBAN" panose="02000000000000000000" pitchFamily="2" charset="0"/>
              </a:rPr>
              <a:t>কাজের</a:t>
            </a:r>
            <a:r>
              <a:rPr lang="en-US" sz="4800" dirty="0">
                <a:latin typeface="NikoshBAN" panose="02000000000000000000" pitchFamily="2" charset="0"/>
                <a:cs typeface="NikoshBAN" panose="02000000000000000000" pitchFamily="2" charset="0"/>
              </a:rPr>
              <a:t> </a:t>
            </a:r>
            <a:r>
              <a:rPr lang="en-US" sz="4800" dirty="0" err="1">
                <a:latin typeface="NikoshBAN" panose="02000000000000000000" pitchFamily="2" charset="0"/>
                <a:cs typeface="NikoshBAN" panose="02000000000000000000" pitchFamily="2" charset="0"/>
              </a:rPr>
              <a:t>সমাধান</a:t>
            </a:r>
            <a:endParaRPr lang="en-US" sz="4800" dirty="0">
              <a:latin typeface="NikoshBAN" panose="02000000000000000000" pitchFamily="2" charset="0"/>
              <a:cs typeface="NikoshBAN" panose="02000000000000000000" pitchFamily="2" charset="0"/>
            </a:endParaRPr>
          </a:p>
        </p:txBody>
      </p:sp>
      <p:cxnSp>
        <p:nvCxnSpPr>
          <p:cNvPr id="16" name="Straight Connector 15">
            <a:extLst>
              <a:ext uri="{FF2B5EF4-FFF2-40B4-BE49-F238E27FC236}">
                <a16:creationId xmlns:a16="http://schemas.microsoft.com/office/drawing/2014/main" id="{29660438-B83A-EAAC-8999-752A30AC359E}"/>
              </a:ext>
            </a:extLst>
          </p:cNvPr>
          <p:cNvCxnSpPr/>
          <p:nvPr/>
        </p:nvCxnSpPr>
        <p:spPr>
          <a:xfrm>
            <a:off x="7785257" y="4114800"/>
            <a:ext cx="838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E15B2AE-8394-E173-F9DF-6BCE04A485DD}"/>
              </a:ext>
            </a:extLst>
          </p:cNvPr>
          <p:cNvCxnSpPr/>
          <p:nvPr/>
        </p:nvCxnSpPr>
        <p:spPr>
          <a:xfrm>
            <a:off x="7785257" y="4114800"/>
            <a:ext cx="838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60871F9-FD67-8CBF-486A-40D798D66785}"/>
              </a:ext>
            </a:extLst>
          </p:cNvPr>
          <p:cNvCxnSpPr/>
          <p:nvPr/>
        </p:nvCxnSpPr>
        <p:spPr>
          <a:xfrm>
            <a:off x="3657600" y="4114800"/>
            <a:ext cx="838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FC0298A-D5D0-62DE-389A-32F49BC74A00}"/>
              </a:ext>
            </a:extLst>
          </p:cNvPr>
          <p:cNvCxnSpPr/>
          <p:nvPr/>
        </p:nvCxnSpPr>
        <p:spPr>
          <a:xfrm>
            <a:off x="3657600" y="4114800"/>
            <a:ext cx="838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EBFB842-1511-1DB2-7F03-44E9A2D9F80E}"/>
              </a:ext>
            </a:extLst>
          </p:cNvPr>
          <p:cNvCxnSpPr/>
          <p:nvPr/>
        </p:nvCxnSpPr>
        <p:spPr>
          <a:xfrm>
            <a:off x="3657600" y="4191000"/>
            <a:ext cx="838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D68063C-4171-05B5-F664-13EF8ECEE150}"/>
              </a:ext>
            </a:extLst>
          </p:cNvPr>
          <p:cNvCxnSpPr/>
          <p:nvPr/>
        </p:nvCxnSpPr>
        <p:spPr>
          <a:xfrm>
            <a:off x="7785257" y="4191000"/>
            <a:ext cx="8382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459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AFDC20-6B2D-50A1-55D7-A21444B6B7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48153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0" y="304800"/>
            <a:ext cx="3810000" cy="10668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err="1">
                <a:solidFill>
                  <a:schemeClr val="tx1"/>
                </a:solidFill>
                <a:latin typeface="NikoshBAN" panose="02000000000000000000" pitchFamily="2" charset="0"/>
                <a:cs typeface="NikoshBAN" panose="02000000000000000000" pitchFamily="2" charset="0"/>
              </a:rPr>
              <a:t>মূল্যায়ণ</a:t>
            </a:r>
            <a:endParaRPr lang="en-US" sz="6600" b="1" dirty="0">
              <a:solidFill>
                <a:schemeClr val="tx1"/>
              </a:solidFill>
              <a:latin typeface="NikoshBAN" panose="02000000000000000000" pitchFamily="2" charset="0"/>
              <a:cs typeface="NikoshBAN" panose="02000000000000000000" pitchFamily="2" charset="0"/>
            </a:endParaRPr>
          </a:p>
        </p:txBody>
      </p:sp>
      <p:graphicFrame>
        <p:nvGraphicFramePr>
          <p:cNvPr id="3" name="Table 3">
            <a:extLst>
              <a:ext uri="{FF2B5EF4-FFF2-40B4-BE49-F238E27FC236}">
                <a16:creationId xmlns:a16="http://schemas.microsoft.com/office/drawing/2014/main" id="{254BAAEA-699A-3400-C05F-3CA63C60C959}"/>
              </a:ext>
            </a:extLst>
          </p:cNvPr>
          <p:cNvGraphicFramePr>
            <a:graphicFrameLocks noGrp="1"/>
          </p:cNvGraphicFramePr>
          <p:nvPr>
            <p:extLst>
              <p:ext uri="{D42A27DB-BD31-4B8C-83A1-F6EECF244321}">
                <p14:modId xmlns:p14="http://schemas.microsoft.com/office/powerpoint/2010/main" val="1396071714"/>
              </p:ext>
            </p:extLst>
          </p:nvPr>
        </p:nvGraphicFramePr>
        <p:xfrm>
          <a:off x="342900" y="1828800"/>
          <a:ext cx="8458200" cy="4470400"/>
        </p:xfrm>
        <a:graphic>
          <a:graphicData uri="http://schemas.openxmlformats.org/drawingml/2006/table">
            <a:tbl>
              <a:tblPr firstRow="1" bandRow="1">
                <a:tableStyleId>{7DF18680-E054-41AD-8BC1-D1AEF772440D}</a:tableStyleId>
              </a:tblPr>
              <a:tblGrid>
                <a:gridCol w="5067300">
                  <a:extLst>
                    <a:ext uri="{9D8B030D-6E8A-4147-A177-3AD203B41FA5}">
                      <a16:colId xmlns:a16="http://schemas.microsoft.com/office/drawing/2014/main" val="3497461914"/>
                    </a:ext>
                  </a:extLst>
                </a:gridCol>
                <a:gridCol w="3390900">
                  <a:extLst>
                    <a:ext uri="{9D8B030D-6E8A-4147-A177-3AD203B41FA5}">
                      <a16:colId xmlns:a16="http://schemas.microsoft.com/office/drawing/2014/main" val="40462480"/>
                    </a:ext>
                  </a:extLst>
                </a:gridCol>
              </a:tblGrid>
              <a:tr h="894080">
                <a:tc>
                  <a:txBody>
                    <a:bodyPr/>
                    <a:lstStyle/>
                    <a:p>
                      <a:pPr algn="ctr"/>
                      <a:r>
                        <a:rPr lang="en-US" sz="4000" dirty="0" err="1">
                          <a:latin typeface="NikoshBAN" panose="02000000000000000000" pitchFamily="2" charset="0"/>
                          <a:cs typeface="NikoshBAN" panose="02000000000000000000" pitchFamily="2" charset="0"/>
                        </a:rPr>
                        <a:t>প্রশ্ন</a:t>
                      </a:r>
                      <a:r>
                        <a:rPr lang="en-US" sz="4000" dirty="0">
                          <a:latin typeface="NikoshBAN" panose="02000000000000000000" pitchFamily="2" charset="0"/>
                          <a:cs typeface="NikoshBAN" panose="02000000000000000000" pitchFamily="2" charset="0"/>
                        </a:rPr>
                        <a:t> </a:t>
                      </a:r>
                    </a:p>
                  </a:txBody>
                  <a:tcPr/>
                </a:tc>
                <a:tc>
                  <a:txBody>
                    <a:bodyPr/>
                    <a:lstStyle/>
                    <a:p>
                      <a:pPr algn="ctr"/>
                      <a:r>
                        <a:rPr lang="en-US" sz="4000" dirty="0" err="1">
                          <a:latin typeface="NikoshBAN" panose="02000000000000000000" pitchFamily="2" charset="0"/>
                          <a:cs typeface="NikoshBAN" panose="02000000000000000000" pitchFamily="2" charset="0"/>
                        </a:rPr>
                        <a:t>উত্তর</a:t>
                      </a:r>
                      <a:endParaRPr lang="en-US" sz="40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1422873263"/>
                  </a:ext>
                </a:extLst>
              </a:tr>
              <a:tr h="894080">
                <a:tc>
                  <a:txBody>
                    <a:bodyPr/>
                    <a:lstStyle/>
                    <a:p>
                      <a:pPr algn="ctr"/>
                      <a:r>
                        <a:rPr lang="en-US" sz="4000" dirty="0" err="1">
                          <a:latin typeface="NikoshBAN" panose="02000000000000000000" pitchFamily="2" charset="0"/>
                          <a:cs typeface="NikoshBAN" panose="02000000000000000000" pitchFamily="2" charset="0"/>
                        </a:rPr>
                        <a:t>হিসাবের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স্থায়ী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বই</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কোনটি</a:t>
                      </a:r>
                      <a:endParaRPr lang="en-US" sz="4000" dirty="0">
                        <a:latin typeface="NikoshBAN" panose="02000000000000000000" pitchFamily="2" charset="0"/>
                        <a:cs typeface="NikoshBAN" panose="02000000000000000000" pitchFamily="2" charset="0"/>
                      </a:endParaRPr>
                    </a:p>
                  </a:txBody>
                  <a:tcPr/>
                </a:tc>
                <a:tc>
                  <a:txBody>
                    <a:bodyPr/>
                    <a:lstStyle/>
                    <a:p>
                      <a:pPr algn="ctr"/>
                      <a:r>
                        <a:rPr lang="en-US" sz="4000" dirty="0" err="1">
                          <a:latin typeface="NikoshBAN" panose="02000000000000000000" pitchFamily="2" charset="0"/>
                          <a:cs typeface="NikoshBAN" panose="02000000000000000000" pitchFamily="2" charset="0"/>
                        </a:rPr>
                        <a:t>খতিয়ান</a:t>
                      </a:r>
                      <a:endParaRPr lang="en-US" sz="40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36007584"/>
                  </a:ext>
                </a:extLst>
              </a:tr>
              <a:tr h="894080">
                <a:tc>
                  <a:txBody>
                    <a:bodyPr/>
                    <a:lstStyle/>
                    <a:p>
                      <a:pPr algn="ctr"/>
                      <a:r>
                        <a:rPr lang="en-US" sz="4000" dirty="0" err="1">
                          <a:latin typeface="NikoshBAN" panose="02000000000000000000" pitchFamily="2" charset="0"/>
                          <a:cs typeface="NikoshBAN" panose="02000000000000000000" pitchFamily="2" charset="0"/>
                        </a:rPr>
                        <a:t>কোনটিকে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আধুনিক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ছক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বলে</a:t>
                      </a:r>
                      <a:endParaRPr lang="en-US" sz="4000" dirty="0">
                        <a:latin typeface="NikoshBAN" panose="02000000000000000000" pitchFamily="2" charset="0"/>
                        <a:cs typeface="NikoshBAN" panose="02000000000000000000" pitchFamily="2" charset="0"/>
                      </a:endParaRPr>
                    </a:p>
                  </a:txBody>
                  <a:tcPr/>
                </a:tc>
                <a:tc>
                  <a:txBody>
                    <a:bodyPr/>
                    <a:lstStyle/>
                    <a:p>
                      <a:pPr algn="ctr"/>
                      <a:r>
                        <a:rPr lang="en-US" sz="4000" dirty="0" err="1">
                          <a:latin typeface="NikoshBAN" panose="02000000000000000000" pitchFamily="2" charset="0"/>
                          <a:cs typeface="NikoshBAN" panose="02000000000000000000" pitchFamily="2" charset="0"/>
                        </a:rPr>
                        <a:t>চলমান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জের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ছক</a:t>
                      </a:r>
                      <a:endParaRPr lang="en-US" sz="40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1394957474"/>
                  </a:ext>
                </a:extLst>
              </a:tr>
              <a:tr h="894080">
                <a:tc>
                  <a:txBody>
                    <a:bodyPr/>
                    <a:lstStyle/>
                    <a:p>
                      <a:pPr algn="ctr"/>
                      <a:r>
                        <a:rPr lang="en-US" sz="4000" dirty="0" err="1">
                          <a:latin typeface="NikoshBAN" panose="02000000000000000000" pitchFamily="2" charset="0"/>
                          <a:cs typeface="NikoshBAN" panose="02000000000000000000" pitchFamily="2" charset="0"/>
                        </a:rPr>
                        <a:t>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ছকে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ঘর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সংখ্যা</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কয়টি</a:t>
                      </a:r>
                      <a:r>
                        <a:rPr lang="en-US" sz="4000" dirty="0">
                          <a:latin typeface="NikoshBAN" panose="02000000000000000000" pitchFamily="2" charset="0"/>
                          <a:cs typeface="NikoshBAN" panose="02000000000000000000" pitchFamily="2" charset="0"/>
                        </a:rPr>
                        <a:t> </a:t>
                      </a:r>
                    </a:p>
                  </a:txBody>
                  <a:tcPr/>
                </a:tc>
                <a:tc>
                  <a:txBody>
                    <a:bodyPr/>
                    <a:lstStyle/>
                    <a:p>
                      <a:pPr algn="ctr"/>
                      <a:r>
                        <a:rPr lang="en-US" sz="4000" dirty="0">
                          <a:latin typeface="NikoshBAN" panose="02000000000000000000" pitchFamily="2" charset="0"/>
                          <a:cs typeface="NikoshBAN" panose="02000000000000000000" pitchFamily="2" charset="0"/>
                        </a:rPr>
                        <a:t>৮টি</a:t>
                      </a:r>
                    </a:p>
                  </a:txBody>
                  <a:tcPr/>
                </a:tc>
                <a:extLst>
                  <a:ext uri="{0D108BD9-81ED-4DB2-BD59-A6C34878D82A}">
                    <a16:rowId xmlns:a16="http://schemas.microsoft.com/office/drawing/2014/main" val="2794324969"/>
                  </a:ext>
                </a:extLst>
              </a:tr>
              <a:tr h="894080">
                <a:tc>
                  <a:txBody>
                    <a:bodyPr/>
                    <a:lstStyle/>
                    <a:p>
                      <a:pPr algn="ctr"/>
                      <a:r>
                        <a:rPr lang="en-US" sz="4000" dirty="0" err="1">
                          <a:latin typeface="NikoshBAN" panose="02000000000000000000" pitchFamily="2" charset="0"/>
                          <a:cs typeface="NikoshBAN" panose="02000000000000000000" pitchFamily="2" charset="0"/>
                        </a:rPr>
                        <a:t>ক্রেডিট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ব্যালেন্স</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দ্বার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বুজায়</a:t>
                      </a:r>
                      <a:endParaRPr lang="en-US" sz="4000" dirty="0">
                        <a:latin typeface="NikoshBAN" panose="02000000000000000000" pitchFamily="2" charset="0"/>
                        <a:cs typeface="NikoshBAN" panose="02000000000000000000" pitchFamily="2" charset="0"/>
                      </a:endParaRPr>
                    </a:p>
                  </a:txBody>
                  <a:tcPr/>
                </a:tc>
                <a:tc>
                  <a:txBody>
                    <a:bodyPr/>
                    <a:lstStyle/>
                    <a:p>
                      <a:pPr algn="ctr"/>
                      <a:r>
                        <a:rPr lang="en-US" sz="4000" dirty="0" err="1">
                          <a:latin typeface="NikoshBAN" panose="02000000000000000000" pitchFamily="2" charset="0"/>
                          <a:cs typeface="NikoshBAN" panose="02000000000000000000" pitchFamily="2" charset="0"/>
                        </a:rPr>
                        <a:t>আয়</a:t>
                      </a:r>
                      <a:r>
                        <a:rPr lang="en-US" sz="4000" dirty="0">
                          <a:latin typeface="NikoshBAN" panose="02000000000000000000" pitchFamily="2" charset="0"/>
                          <a:cs typeface="NikoshBAN" panose="02000000000000000000" pitchFamily="2" charset="0"/>
                        </a:rPr>
                        <a:t> ও </a:t>
                      </a:r>
                      <a:r>
                        <a:rPr lang="en-US" sz="4000" dirty="0" err="1">
                          <a:latin typeface="NikoshBAN" panose="02000000000000000000" pitchFamily="2" charset="0"/>
                          <a:cs typeface="NikoshBAN" panose="02000000000000000000" pitchFamily="2" charset="0"/>
                        </a:rPr>
                        <a:t>দায়</a:t>
                      </a:r>
                      <a:endParaRPr lang="en-US" sz="40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437976212"/>
                  </a:ext>
                </a:extLst>
              </a:tr>
            </a:tbl>
          </a:graphicData>
        </a:graphic>
      </p:graphicFrame>
      <p:sp>
        <p:nvSpPr>
          <p:cNvPr id="4" name="TextBox 3">
            <a:extLst>
              <a:ext uri="{FF2B5EF4-FFF2-40B4-BE49-F238E27FC236}">
                <a16:creationId xmlns:a16="http://schemas.microsoft.com/office/drawing/2014/main" id="{B6C929E2-E134-CA7D-C641-90E1928FA490}"/>
              </a:ext>
            </a:extLst>
          </p:cNvPr>
          <p:cNvSpPr txBox="1"/>
          <p:nvPr/>
        </p:nvSpPr>
        <p:spPr>
          <a:xfrm>
            <a:off x="7162800" y="457200"/>
            <a:ext cx="1828800" cy="584775"/>
          </a:xfrm>
          <a:prstGeom prst="rect">
            <a:avLst/>
          </a:prstGeom>
          <a:noFill/>
        </p:spPr>
        <p:txBody>
          <a:bodyPr wrap="square" rtlCol="0">
            <a:spAutoFit/>
          </a:bodyPr>
          <a:lstStyle/>
          <a:p>
            <a:r>
              <a:rPr lang="en-US" sz="3200" b="1" dirty="0">
                <a:latin typeface="NikoshBAN" panose="02000000000000000000" pitchFamily="2" charset="0"/>
                <a:cs typeface="NikoshBAN" panose="02000000000000000000" pitchFamily="2" charset="0"/>
              </a:rPr>
              <a:t>৫মিনিট</a:t>
            </a:r>
          </a:p>
        </p:txBody>
      </p:sp>
    </p:spTree>
    <p:extLst>
      <p:ext uri="{BB962C8B-B14F-4D97-AF65-F5344CB8AC3E}">
        <p14:creationId xmlns:p14="http://schemas.microsoft.com/office/powerpoint/2010/main" val="901422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BBF4136-88EA-EC07-8372-FF17CED12989}"/>
              </a:ext>
            </a:extLst>
          </p:cNvPr>
          <p:cNvGrpSpPr/>
          <p:nvPr/>
        </p:nvGrpSpPr>
        <p:grpSpPr>
          <a:xfrm>
            <a:off x="381000" y="480646"/>
            <a:ext cx="8610600" cy="5005754"/>
            <a:chOff x="381000" y="480646"/>
            <a:chExt cx="8382000" cy="5005754"/>
          </a:xfrm>
        </p:grpSpPr>
        <p:sp>
          <p:nvSpPr>
            <p:cNvPr id="2" name="Oval 1"/>
            <p:cNvSpPr/>
            <p:nvPr/>
          </p:nvSpPr>
          <p:spPr>
            <a:xfrm>
              <a:off x="552157" y="480646"/>
              <a:ext cx="8064500" cy="11049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err="1">
                  <a:latin typeface="NikoshBAN" panose="02000000000000000000" pitchFamily="2" charset="0"/>
                  <a:cs typeface="NikoshBAN" panose="02000000000000000000" pitchFamily="2" charset="0"/>
                </a:rPr>
                <a:t>বাড়ির</a:t>
              </a:r>
              <a:r>
                <a:rPr lang="en-US" sz="8800" dirty="0">
                  <a:latin typeface="NikoshBAN" panose="02000000000000000000" pitchFamily="2" charset="0"/>
                  <a:cs typeface="NikoshBAN" panose="02000000000000000000" pitchFamily="2" charset="0"/>
                </a:rPr>
                <a:t> </a:t>
              </a:r>
              <a:r>
                <a:rPr lang="en-US" sz="8800" dirty="0" err="1">
                  <a:latin typeface="NikoshBAN" panose="02000000000000000000" pitchFamily="2" charset="0"/>
                  <a:cs typeface="NikoshBAN" panose="02000000000000000000" pitchFamily="2" charset="0"/>
                </a:rPr>
                <a:t>কাজ</a:t>
              </a:r>
              <a:endParaRPr lang="en-US" sz="8800" dirty="0">
                <a:latin typeface="NikoshBAN" panose="02000000000000000000" pitchFamily="2" charset="0"/>
                <a:cs typeface="NikoshBAN" panose="02000000000000000000" pitchFamily="2" charset="0"/>
              </a:endParaRPr>
            </a:p>
          </p:txBody>
        </p:sp>
        <p:sp>
          <p:nvSpPr>
            <p:cNvPr id="3" name="Rectangle 2"/>
            <p:cNvSpPr/>
            <p:nvPr/>
          </p:nvSpPr>
          <p:spPr>
            <a:xfrm>
              <a:off x="381000" y="1905000"/>
              <a:ext cx="8382000" cy="358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NikoshBAN" panose="02000000000000000000" pitchFamily="2" charset="0"/>
                  <a:cs typeface="NikoshBAN" panose="02000000000000000000" pitchFamily="2" charset="0"/>
                </a:rPr>
                <a:t>জনাব</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আশিক</a:t>
              </a:r>
              <a:r>
                <a:rPr lang="en-US" sz="3200" b="1" dirty="0">
                  <a:solidFill>
                    <a:schemeClr val="tx1"/>
                  </a:solidFill>
                  <a:latin typeface="NikoshBAN" panose="02000000000000000000" pitchFamily="2" charset="0"/>
                  <a:cs typeface="NikoshBAN" panose="02000000000000000000" pitchFamily="2" charset="0"/>
                </a:rPr>
                <a:t> ২০২৬ </a:t>
              </a:r>
              <a:r>
                <a:rPr lang="en-US" sz="3200" b="1" dirty="0" err="1">
                  <a:solidFill>
                    <a:schemeClr val="tx1"/>
                  </a:solidFill>
                  <a:latin typeface="NikoshBAN" panose="02000000000000000000" pitchFamily="2" charset="0"/>
                  <a:cs typeface="NikoshBAN" panose="02000000000000000000" pitchFamily="2" charset="0"/>
                </a:rPr>
                <a:t>সালের</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মে</a:t>
              </a:r>
              <a:r>
                <a:rPr lang="en-US" sz="3200" b="1" dirty="0">
                  <a:solidFill>
                    <a:schemeClr val="tx1"/>
                  </a:solidFill>
                  <a:latin typeface="NikoshBAN" panose="02000000000000000000" pitchFamily="2" charset="0"/>
                  <a:cs typeface="NikoshBAN" panose="02000000000000000000" pitchFamily="2" charset="0"/>
                </a:rPr>
                <a:t> ১ </a:t>
              </a:r>
              <a:r>
                <a:rPr lang="en-US" sz="3200" b="1" dirty="0" err="1">
                  <a:solidFill>
                    <a:schemeClr val="tx1"/>
                  </a:solidFill>
                  <a:latin typeface="NikoshBAN" panose="02000000000000000000" pitchFamily="2" charset="0"/>
                  <a:cs typeface="NikoshBAN" panose="02000000000000000000" pitchFamily="2" charset="0"/>
                </a:rPr>
                <a:t>তারিখে</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নগদে</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পন্য</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বিক্রয়</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করেন</a:t>
              </a:r>
              <a:r>
                <a:rPr lang="en-US" sz="3200" b="1" dirty="0">
                  <a:solidFill>
                    <a:schemeClr val="tx1"/>
                  </a:solidFill>
                  <a:latin typeface="NikoshBAN" panose="02000000000000000000" pitchFamily="2" charset="0"/>
                  <a:cs typeface="NikoshBAN" panose="02000000000000000000" pitchFamily="2" charset="0"/>
                </a:rPr>
                <a:t> ১০০০ </a:t>
              </a:r>
              <a:r>
                <a:rPr lang="en-US" sz="3200" b="1" dirty="0" err="1">
                  <a:solidFill>
                    <a:schemeClr val="tx1"/>
                  </a:solidFill>
                  <a:latin typeface="NikoshBAN" panose="02000000000000000000" pitchFamily="2" charset="0"/>
                  <a:cs typeface="NikoshBAN" panose="02000000000000000000" pitchFamily="2" charset="0"/>
                </a:rPr>
                <a:t>টাকা</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এবং</a:t>
              </a:r>
              <a:r>
                <a:rPr lang="en-US" sz="3200" b="1" dirty="0">
                  <a:solidFill>
                    <a:schemeClr val="tx1"/>
                  </a:solidFill>
                  <a:latin typeface="NikoshBAN" panose="02000000000000000000" pitchFamily="2" charset="0"/>
                  <a:cs typeface="NikoshBAN" panose="02000000000000000000" pitchFamily="2" charset="0"/>
                </a:rPr>
                <a:t> মে-২ </a:t>
              </a:r>
              <a:r>
                <a:rPr lang="en-US" sz="3200" b="1" dirty="0" err="1">
                  <a:solidFill>
                    <a:schemeClr val="tx1"/>
                  </a:solidFill>
                  <a:latin typeface="NikoshBAN" panose="02000000000000000000" pitchFamily="2" charset="0"/>
                  <a:cs typeface="NikoshBAN" panose="02000000000000000000" pitchFamily="2" charset="0"/>
                </a:rPr>
                <a:t>তারিখে</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কমিশন</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বাবত</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পেয়েছেন</a:t>
              </a:r>
              <a:r>
                <a:rPr lang="en-US" sz="3200" b="1" dirty="0">
                  <a:solidFill>
                    <a:schemeClr val="tx1"/>
                  </a:solidFill>
                  <a:latin typeface="NikoshBAN" panose="02000000000000000000" pitchFamily="2" charset="0"/>
                  <a:cs typeface="NikoshBAN" panose="02000000000000000000" pitchFamily="2" charset="0"/>
                </a:rPr>
                <a:t> ৫০০টাকা । </a:t>
              </a:r>
            </a:p>
            <a:p>
              <a:pPr algn="ctr"/>
              <a:r>
                <a:rPr lang="en-US" sz="3200" b="1" dirty="0" err="1">
                  <a:solidFill>
                    <a:schemeClr val="tx1"/>
                  </a:solidFill>
                  <a:latin typeface="NikoshBAN" panose="02000000000000000000" pitchFamily="2" charset="0"/>
                  <a:cs typeface="NikoshBAN" panose="02000000000000000000" pitchFamily="2" charset="0"/>
                </a:rPr>
                <a:t>উদ্দিপকের</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আলোকে</a:t>
              </a:r>
              <a:r>
                <a:rPr lang="en-US" sz="3200" b="1" dirty="0">
                  <a:solidFill>
                    <a:schemeClr val="tx1"/>
                  </a:solidFill>
                  <a:latin typeface="NikoshBAN" panose="02000000000000000000" pitchFamily="2" charset="0"/>
                  <a:cs typeface="NikoshBAN" panose="02000000000000000000" pitchFamily="2" charset="0"/>
                </a:rPr>
                <a:t> </a:t>
              </a:r>
              <a:r>
                <a:rPr lang="en-US" sz="3200" kern="100" dirty="0">
                  <a:solidFill>
                    <a:schemeClr val="tx1"/>
                  </a:solidFill>
                  <a:effectLst/>
                  <a:latin typeface="NikoshBAN" panose="02000000000000000000" pitchFamily="2" charset="0"/>
                  <a:ea typeface="Calibri" panose="020F0502020204030204" pitchFamily="34" charset="0"/>
                  <a:cs typeface="NikoshBAN" panose="02000000000000000000" pitchFamily="2" charset="0"/>
                </a:rPr>
                <a:t>T </a:t>
              </a:r>
              <a:r>
                <a:rPr lang="en-US" sz="3200" b="1" dirty="0" err="1">
                  <a:solidFill>
                    <a:schemeClr val="tx1"/>
                  </a:solidFill>
                  <a:latin typeface="NikoshBAN" panose="02000000000000000000" pitchFamily="2" charset="0"/>
                  <a:cs typeface="NikoshBAN" panose="02000000000000000000" pitchFamily="2" charset="0"/>
                </a:rPr>
                <a:t>ছক</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ব্যবহার</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করে</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জনাব</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আশিকের</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নগদান</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হিসাব,বিক্রয়</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হিসাব</a:t>
              </a:r>
              <a:r>
                <a:rPr lang="en-US" sz="3200" b="1" dirty="0">
                  <a:solidFill>
                    <a:schemeClr val="tx1"/>
                  </a:solidFill>
                  <a:latin typeface="NikoshBAN" panose="02000000000000000000" pitchFamily="2" charset="0"/>
                  <a:cs typeface="NikoshBAN" panose="02000000000000000000" pitchFamily="2" charset="0"/>
                </a:rPr>
                <a:t> ও </a:t>
              </a:r>
              <a:r>
                <a:rPr lang="en-US" sz="3200" b="1" dirty="0" err="1">
                  <a:solidFill>
                    <a:schemeClr val="tx1"/>
                  </a:solidFill>
                  <a:latin typeface="NikoshBAN" panose="02000000000000000000" pitchFamily="2" charset="0"/>
                  <a:cs typeface="NikoshBAN" panose="02000000000000000000" pitchFamily="2" charset="0"/>
                </a:rPr>
                <a:t>কমিশন</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হিসাব</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তৈরি</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করে</a:t>
              </a:r>
              <a:r>
                <a:rPr lang="en-US" sz="3200" b="1" dirty="0">
                  <a:solidFill>
                    <a:schemeClr val="tx1"/>
                  </a:solidFill>
                  <a:latin typeface="NikoshBAN" panose="02000000000000000000" pitchFamily="2" charset="0"/>
                  <a:cs typeface="NikoshBAN" panose="02000000000000000000" pitchFamily="2" charset="0"/>
                </a:rPr>
                <a:t> </a:t>
              </a:r>
              <a:r>
                <a:rPr lang="en-US" sz="3200" b="1" dirty="0" err="1">
                  <a:solidFill>
                    <a:schemeClr val="tx1"/>
                  </a:solidFill>
                  <a:latin typeface="NikoshBAN" panose="02000000000000000000" pitchFamily="2" charset="0"/>
                  <a:cs typeface="NikoshBAN" panose="02000000000000000000" pitchFamily="2" charset="0"/>
                </a:rPr>
                <a:t>আনবে</a:t>
              </a:r>
              <a:r>
                <a:rPr lang="en-US" sz="3200" b="1" dirty="0">
                  <a:solidFill>
                    <a:schemeClr val="tx1"/>
                  </a:solidFill>
                  <a:latin typeface="NikoshBAN" panose="02000000000000000000" pitchFamily="2" charset="0"/>
                  <a:cs typeface="NikoshBAN" panose="02000000000000000000" pitchFamily="2" charset="0"/>
                </a:rPr>
                <a:t> ।</a:t>
              </a:r>
            </a:p>
            <a:p>
              <a:pPr algn="ctr"/>
              <a:endParaRPr lang="en-US" sz="3200" b="1" dirty="0">
                <a:solidFill>
                  <a:schemeClr val="tx1"/>
                </a:solidFill>
                <a:latin typeface="SutonnyMJ" pitchFamily="2" charset="0"/>
                <a:cs typeface="SutonnyMJ" pitchFamily="2" charset="0"/>
              </a:endParaRPr>
            </a:p>
          </p:txBody>
        </p:sp>
      </p:grpSp>
    </p:spTree>
    <p:extLst>
      <p:ext uri="{BB962C8B-B14F-4D97-AF65-F5344CB8AC3E}">
        <p14:creationId xmlns:p14="http://schemas.microsoft.com/office/powerpoint/2010/main" val="2495922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6C528AC-4EAC-04AC-9B30-25A9014F2D08}"/>
              </a:ext>
            </a:extLst>
          </p:cNvPr>
          <p:cNvSpPr/>
          <p:nvPr/>
        </p:nvSpPr>
        <p:spPr>
          <a:xfrm>
            <a:off x="609600" y="1600200"/>
            <a:ext cx="7924800" cy="2514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900" b="1" dirty="0" err="1">
                <a:latin typeface="NikoshBAN" panose="02000000000000000000" pitchFamily="2" charset="0"/>
                <a:cs typeface="NikoshBAN" panose="02000000000000000000" pitchFamily="2" charset="0"/>
              </a:rPr>
              <a:t>ধন্যবাদ</a:t>
            </a:r>
            <a:endParaRPr lang="en-US" sz="199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71515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F08A37-8442-A9D9-AB08-B14934566BA1}"/>
              </a:ext>
            </a:extLst>
          </p:cNvPr>
          <p:cNvSpPr txBox="1"/>
          <p:nvPr/>
        </p:nvSpPr>
        <p:spPr>
          <a:xfrm>
            <a:off x="1767386" y="3025914"/>
            <a:ext cx="5609228" cy="707886"/>
          </a:xfrm>
          <a:prstGeom prst="rect">
            <a:avLst/>
          </a:prstGeom>
          <a:noFill/>
        </p:spPr>
        <p:txBody>
          <a:bodyPr wrap="none">
            <a:spAutoFit/>
          </a:bodyPr>
          <a:lstStyle/>
          <a:p>
            <a:pPr algn="ctr">
              <a:defRPr sz="2400" b="1"/>
            </a:pPr>
            <a:r>
              <a:rPr sz="4000" dirty="0" err="1">
                <a:latin typeface="NikoshBAN" panose="02000000000000000000" pitchFamily="2" charset="0"/>
                <a:cs typeface="NikoshBAN" panose="02000000000000000000" pitchFamily="2" charset="0"/>
              </a:rPr>
              <a:t>জাবেদা</a:t>
            </a:r>
            <a:r>
              <a:rPr sz="4000" dirty="0">
                <a:latin typeface="NikoshBAN" panose="02000000000000000000" pitchFamily="2" charset="0"/>
                <a:cs typeface="NikoshBAN" panose="02000000000000000000" pitchFamily="2" charset="0"/>
              </a:rPr>
              <a:t> </a:t>
            </a:r>
            <a:r>
              <a:rPr sz="4000" dirty="0" err="1">
                <a:latin typeface="NikoshBAN" panose="02000000000000000000" pitchFamily="2" charset="0"/>
                <a:cs typeface="NikoshBAN" panose="02000000000000000000" pitchFamily="2" charset="0"/>
              </a:rPr>
              <a:t>বই</a:t>
            </a:r>
            <a:r>
              <a:rPr sz="4000" dirty="0">
                <a:latin typeface="NikoshBAN" panose="02000000000000000000" pitchFamily="2" charset="0"/>
                <a:cs typeface="NikoshBAN" panose="02000000000000000000" pitchFamily="2" charset="0"/>
              </a:rPr>
              <a:t> (Journal Book)</a:t>
            </a:r>
          </a:p>
        </p:txBody>
      </p:sp>
      <p:graphicFrame>
        <p:nvGraphicFramePr>
          <p:cNvPr id="6" name="Table 5">
            <a:extLst>
              <a:ext uri="{FF2B5EF4-FFF2-40B4-BE49-F238E27FC236}">
                <a16:creationId xmlns:a16="http://schemas.microsoft.com/office/drawing/2014/main" id="{D879A130-0EB8-8490-B7C3-E02FF50C1B65}"/>
              </a:ext>
            </a:extLst>
          </p:cNvPr>
          <p:cNvGraphicFramePr>
            <a:graphicFrameLocks noGrp="1"/>
          </p:cNvGraphicFramePr>
          <p:nvPr>
            <p:extLst>
              <p:ext uri="{D42A27DB-BD31-4B8C-83A1-F6EECF244321}">
                <p14:modId xmlns:p14="http://schemas.microsoft.com/office/powerpoint/2010/main" val="2254945280"/>
              </p:ext>
            </p:extLst>
          </p:nvPr>
        </p:nvGraphicFramePr>
        <p:xfrm>
          <a:off x="160757" y="3733800"/>
          <a:ext cx="8778239" cy="2960964"/>
        </p:xfrm>
        <a:graphic>
          <a:graphicData uri="http://schemas.openxmlformats.org/drawingml/2006/table">
            <a:tbl>
              <a:tblPr firstRow="1" bandRow="1">
                <a:tableStyleId>{5C22544A-7EE6-4342-B048-85BDC9FD1C3A}</a:tableStyleId>
              </a:tblPr>
              <a:tblGrid>
                <a:gridCol w="1096287">
                  <a:extLst>
                    <a:ext uri="{9D8B030D-6E8A-4147-A177-3AD203B41FA5}">
                      <a16:colId xmlns:a16="http://schemas.microsoft.com/office/drawing/2014/main" val="20000"/>
                    </a:ext>
                  </a:extLst>
                </a:gridCol>
                <a:gridCol w="3742999">
                  <a:extLst>
                    <a:ext uri="{9D8B030D-6E8A-4147-A177-3AD203B41FA5}">
                      <a16:colId xmlns:a16="http://schemas.microsoft.com/office/drawing/2014/main" val="20001"/>
                    </a:ext>
                  </a:extLst>
                </a:gridCol>
                <a:gridCol w="1139483">
                  <a:extLst>
                    <a:ext uri="{9D8B030D-6E8A-4147-A177-3AD203B41FA5}">
                      <a16:colId xmlns:a16="http://schemas.microsoft.com/office/drawing/2014/main" val="20002"/>
                    </a:ext>
                  </a:extLst>
                </a:gridCol>
                <a:gridCol w="1552245">
                  <a:extLst>
                    <a:ext uri="{9D8B030D-6E8A-4147-A177-3AD203B41FA5}">
                      <a16:colId xmlns:a16="http://schemas.microsoft.com/office/drawing/2014/main" val="20003"/>
                    </a:ext>
                  </a:extLst>
                </a:gridCol>
                <a:gridCol w="1247225">
                  <a:extLst>
                    <a:ext uri="{9D8B030D-6E8A-4147-A177-3AD203B41FA5}">
                      <a16:colId xmlns:a16="http://schemas.microsoft.com/office/drawing/2014/main" val="20004"/>
                    </a:ext>
                  </a:extLst>
                </a:gridCol>
              </a:tblGrid>
              <a:tr h="769602">
                <a:tc>
                  <a:txBody>
                    <a:bodyPr/>
                    <a:lstStyle/>
                    <a:p>
                      <a:pPr algn="ctr">
                        <a:defRPr sz="1600" b="1"/>
                      </a:pPr>
                      <a:r>
                        <a:rPr lang="en-US" sz="3200" dirty="0" err="1">
                          <a:latin typeface="NikoshBAN" panose="02000000000000000000" pitchFamily="2" charset="0"/>
                          <a:cs typeface="NikoshBAN" panose="02000000000000000000" pitchFamily="2" charset="0"/>
                        </a:rPr>
                        <a:t>তারিখ</a:t>
                      </a:r>
                      <a:endParaRPr sz="3200" dirty="0">
                        <a:latin typeface="NikoshBAN" panose="02000000000000000000" pitchFamily="2" charset="0"/>
                        <a:cs typeface="NikoshBAN" panose="02000000000000000000" pitchFamily="2" charset="0"/>
                      </a:endParaRPr>
                    </a:p>
                  </a:txBody>
                  <a:tcPr/>
                </a:tc>
                <a:tc>
                  <a:txBody>
                    <a:bodyPr/>
                    <a:lstStyle/>
                    <a:p>
                      <a:pPr algn="ctr">
                        <a:defRPr sz="1600" b="1"/>
                      </a:pPr>
                      <a:r>
                        <a:rPr sz="3200" dirty="0" err="1">
                          <a:latin typeface="NikoshBAN" panose="02000000000000000000" pitchFamily="2" charset="0"/>
                          <a:cs typeface="NikoshBAN" panose="02000000000000000000" pitchFamily="2" charset="0"/>
                        </a:rPr>
                        <a:t>বিবরণ</a:t>
                      </a:r>
                      <a:endParaRPr sz="3200" dirty="0">
                        <a:latin typeface="NikoshBAN" panose="02000000000000000000" pitchFamily="2" charset="0"/>
                        <a:cs typeface="NikoshBAN" panose="02000000000000000000" pitchFamily="2" charset="0"/>
                      </a:endParaRPr>
                    </a:p>
                  </a:txBody>
                  <a:tcPr/>
                </a:tc>
                <a:tc>
                  <a:txBody>
                    <a:bodyPr/>
                    <a:lstStyle/>
                    <a:p>
                      <a:pPr algn="ctr">
                        <a:defRPr sz="1600" b="1"/>
                      </a:pPr>
                      <a:r>
                        <a:rPr lang="en-US" sz="3200" dirty="0">
                          <a:latin typeface="NikoshBAN" panose="02000000000000000000" pitchFamily="2" charset="0"/>
                          <a:cs typeface="NikoshBAN" panose="02000000000000000000" pitchFamily="2" charset="0"/>
                        </a:rPr>
                        <a:t>খ:পৃ:</a:t>
                      </a:r>
                      <a:endParaRPr sz="3200" dirty="0">
                        <a:latin typeface="NikoshBAN" panose="02000000000000000000" pitchFamily="2" charset="0"/>
                        <a:cs typeface="NikoshBAN" panose="02000000000000000000" pitchFamily="2" charset="0"/>
                      </a:endParaRPr>
                    </a:p>
                  </a:txBody>
                  <a:tcPr/>
                </a:tc>
                <a:tc>
                  <a:txBody>
                    <a:bodyPr/>
                    <a:lstStyle/>
                    <a:p>
                      <a:pPr algn="ctr">
                        <a:defRPr sz="1600" b="1"/>
                      </a:pPr>
                      <a:r>
                        <a:rPr sz="3200" dirty="0" err="1">
                          <a:latin typeface="NikoshBAN" panose="02000000000000000000" pitchFamily="2" charset="0"/>
                          <a:cs typeface="NikoshBAN" panose="02000000000000000000" pitchFamily="2" charset="0"/>
                        </a:rPr>
                        <a:t>ডেবিট</a:t>
                      </a:r>
                      <a:endParaRPr lang="en-US" sz="3200" dirty="0">
                        <a:latin typeface="NikoshBAN" panose="02000000000000000000" pitchFamily="2" charset="0"/>
                        <a:cs typeface="NikoshBAN" panose="02000000000000000000" pitchFamily="2" charset="0"/>
                      </a:endParaRPr>
                    </a:p>
                    <a:p>
                      <a:pPr algn="ctr">
                        <a:defRPr sz="1600" b="1"/>
                      </a:pPr>
                      <a:r>
                        <a:rPr lang="en-US" sz="3200" dirty="0" err="1">
                          <a:latin typeface="NikoshBAN" panose="02000000000000000000" pitchFamily="2" charset="0"/>
                          <a:cs typeface="NikoshBAN" panose="02000000000000000000" pitchFamily="2" charset="0"/>
                        </a:rPr>
                        <a:t>টাকা</a:t>
                      </a:r>
                      <a:endParaRPr sz="3200" dirty="0">
                        <a:latin typeface="NikoshBAN" panose="02000000000000000000" pitchFamily="2" charset="0"/>
                        <a:cs typeface="NikoshBAN" panose="02000000000000000000" pitchFamily="2" charset="0"/>
                      </a:endParaRPr>
                    </a:p>
                  </a:txBody>
                  <a:tcPr/>
                </a:tc>
                <a:tc>
                  <a:txBody>
                    <a:bodyPr/>
                    <a:lstStyle/>
                    <a:p>
                      <a:pPr algn="ctr">
                        <a:defRPr sz="1600" b="1"/>
                      </a:pPr>
                      <a:r>
                        <a:rPr sz="3200" dirty="0" err="1">
                          <a:latin typeface="NikoshBAN" panose="02000000000000000000" pitchFamily="2" charset="0"/>
                          <a:cs typeface="NikoshBAN" panose="02000000000000000000" pitchFamily="2" charset="0"/>
                        </a:rPr>
                        <a:t>ক্রেডিট</a:t>
                      </a:r>
                      <a:endParaRPr lang="en-US" sz="3200" dirty="0">
                        <a:latin typeface="NikoshBAN" panose="02000000000000000000" pitchFamily="2" charset="0"/>
                        <a:cs typeface="NikoshBAN" panose="02000000000000000000" pitchFamily="2" charset="0"/>
                      </a:endParaRPr>
                    </a:p>
                    <a:p>
                      <a:pPr marL="0" marR="0" lvl="0" indent="0" algn="ctr" defTabSz="457200" rtl="0" eaLnBrk="1" fontAlgn="auto" latinLnBrk="0" hangingPunct="1">
                        <a:lnSpc>
                          <a:spcPct val="100000"/>
                        </a:lnSpc>
                        <a:spcBef>
                          <a:spcPts val="0"/>
                        </a:spcBef>
                        <a:spcAft>
                          <a:spcPts val="0"/>
                        </a:spcAft>
                        <a:buClrTx/>
                        <a:buSzTx/>
                        <a:buFontTx/>
                        <a:buNone/>
                        <a:tabLst/>
                        <a:defRPr sz="1600" b="1"/>
                      </a:pPr>
                      <a:r>
                        <a:rPr lang="as-IN" sz="3200" dirty="0">
                          <a:latin typeface="NikoshBAN" panose="02000000000000000000" pitchFamily="2" charset="0"/>
                          <a:cs typeface="NikoshBAN" panose="02000000000000000000" pitchFamily="2" charset="0"/>
                        </a:rPr>
                        <a:t>টাকা</a:t>
                      </a:r>
                      <a:r>
                        <a:rPr sz="3200" dirty="0">
                          <a:latin typeface="NikoshBAN" panose="02000000000000000000" pitchFamily="2" charset="0"/>
                          <a:cs typeface="NikoshBAN" panose="02000000000000000000" pitchFamily="2" charset="0"/>
                        </a:rPr>
                        <a:t> </a:t>
                      </a:r>
                    </a:p>
                  </a:txBody>
                  <a:tcPr/>
                </a:tc>
                <a:extLst>
                  <a:ext uri="{0D108BD9-81ED-4DB2-BD59-A6C34878D82A}">
                    <a16:rowId xmlns:a16="http://schemas.microsoft.com/office/drawing/2014/main" val="10000"/>
                  </a:ext>
                </a:extLst>
              </a:tr>
              <a:tr h="631388">
                <a:tc>
                  <a:txBody>
                    <a:bodyPr/>
                    <a:lstStyle/>
                    <a:p>
                      <a:endParaRPr/>
                    </a:p>
                  </a:txBody>
                  <a:tcPr/>
                </a:tc>
                <a:tc>
                  <a:txBody>
                    <a:bodyPr/>
                    <a:lstStyle/>
                    <a:p>
                      <a:endParaRPr dirty="0"/>
                    </a:p>
                  </a:txBody>
                  <a:tcPr/>
                </a:tc>
                <a:tc>
                  <a:txBody>
                    <a:bodyPr/>
                    <a:lstStyle/>
                    <a:p>
                      <a:endParaRPr/>
                    </a:p>
                  </a:txBody>
                  <a:tcPr/>
                </a:tc>
                <a:tc>
                  <a:txBody>
                    <a:bodyPr/>
                    <a:lstStyle/>
                    <a:p>
                      <a:endParaRPr/>
                    </a:p>
                  </a:txBody>
                  <a:tcPr/>
                </a:tc>
                <a:tc>
                  <a:txBody>
                    <a:bodyPr/>
                    <a:lstStyle/>
                    <a:p>
                      <a:endParaRPr dirty="0"/>
                    </a:p>
                  </a:txBody>
                  <a:tcPr/>
                </a:tc>
                <a:extLst>
                  <a:ext uri="{0D108BD9-81ED-4DB2-BD59-A6C34878D82A}">
                    <a16:rowId xmlns:a16="http://schemas.microsoft.com/office/drawing/2014/main" val="10001"/>
                  </a:ext>
                </a:extLst>
              </a:tr>
              <a:tr h="631388">
                <a:tc>
                  <a:txBody>
                    <a:bodyPr/>
                    <a:lstStyle/>
                    <a:p>
                      <a:endParaRPr/>
                    </a:p>
                  </a:txBody>
                  <a:tcPr/>
                </a:tc>
                <a:tc>
                  <a:txBody>
                    <a:bodyPr/>
                    <a:lstStyle/>
                    <a:p>
                      <a:endParaRPr/>
                    </a:p>
                  </a:txBody>
                  <a:tcPr/>
                </a:tc>
                <a:tc>
                  <a:txBody>
                    <a:bodyPr/>
                    <a:lstStyle/>
                    <a:p>
                      <a:endParaRPr/>
                    </a:p>
                  </a:txBody>
                  <a:tcPr/>
                </a:tc>
                <a:tc>
                  <a:txBody>
                    <a:bodyPr/>
                    <a:lstStyle/>
                    <a:p>
                      <a:endParaRPr dirty="0"/>
                    </a:p>
                  </a:txBody>
                  <a:tcPr/>
                </a:tc>
                <a:tc>
                  <a:txBody>
                    <a:bodyPr/>
                    <a:lstStyle/>
                    <a:p>
                      <a:endParaRPr dirty="0"/>
                    </a:p>
                  </a:txBody>
                  <a:tcPr/>
                </a:tc>
                <a:extLst>
                  <a:ext uri="{0D108BD9-81ED-4DB2-BD59-A6C34878D82A}">
                    <a16:rowId xmlns:a16="http://schemas.microsoft.com/office/drawing/2014/main" val="10002"/>
                  </a:ext>
                </a:extLst>
              </a:tr>
              <a:tr h="631388">
                <a:tc>
                  <a:txBody>
                    <a:bodyPr/>
                    <a:lstStyle/>
                    <a:p>
                      <a:endParaRPr/>
                    </a:p>
                  </a:txBody>
                  <a:tcPr/>
                </a:tc>
                <a:tc>
                  <a:txBody>
                    <a:bodyPr/>
                    <a:lstStyle/>
                    <a:p>
                      <a:endParaRPr/>
                    </a:p>
                  </a:txBody>
                  <a:tcPr/>
                </a:tc>
                <a:tc>
                  <a:txBody>
                    <a:bodyPr/>
                    <a:lstStyle/>
                    <a:p>
                      <a:endParaRPr/>
                    </a:p>
                  </a:txBody>
                  <a:tcPr/>
                </a:tc>
                <a:tc>
                  <a:txBody>
                    <a:bodyPr/>
                    <a:lstStyle/>
                    <a:p>
                      <a:endParaRPr dirty="0"/>
                    </a:p>
                  </a:txBody>
                  <a:tcPr/>
                </a:tc>
                <a:tc>
                  <a:txBody>
                    <a:bodyPr/>
                    <a:lstStyle/>
                    <a:p>
                      <a:endParaRPr dirty="0"/>
                    </a:p>
                  </a:txBody>
                  <a:tcPr/>
                </a:tc>
                <a:extLst>
                  <a:ext uri="{0D108BD9-81ED-4DB2-BD59-A6C34878D82A}">
                    <a16:rowId xmlns:a16="http://schemas.microsoft.com/office/drawing/2014/main" val="10003"/>
                  </a:ext>
                </a:extLst>
              </a:tr>
            </a:tbl>
          </a:graphicData>
        </a:graphic>
      </p:graphicFrame>
      <p:cxnSp>
        <p:nvCxnSpPr>
          <p:cNvPr id="7" name="Straight Connector 6">
            <a:extLst>
              <a:ext uri="{FF2B5EF4-FFF2-40B4-BE49-F238E27FC236}">
                <a16:creationId xmlns:a16="http://schemas.microsoft.com/office/drawing/2014/main" id="{9624EC4B-48AC-87D3-C3CC-380A6190159A}"/>
              </a:ext>
            </a:extLst>
          </p:cNvPr>
          <p:cNvCxnSpPr>
            <a:cxnSpLocks/>
          </p:cNvCxnSpPr>
          <p:nvPr/>
        </p:nvCxnSpPr>
        <p:spPr>
          <a:xfrm>
            <a:off x="1295400" y="3733800"/>
            <a:ext cx="0" cy="2960964"/>
          </a:xfrm>
          <a:prstGeom prst="line">
            <a:avLst/>
          </a:prstGeom>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145C69C1-B185-BC73-EFA5-BEFF07FA7F18}"/>
              </a:ext>
            </a:extLst>
          </p:cNvPr>
          <p:cNvCxnSpPr>
            <a:cxnSpLocks/>
          </p:cNvCxnSpPr>
          <p:nvPr/>
        </p:nvCxnSpPr>
        <p:spPr>
          <a:xfrm>
            <a:off x="4953000" y="3733800"/>
            <a:ext cx="0" cy="2960964"/>
          </a:xfrm>
          <a:prstGeom prst="line">
            <a:avLst/>
          </a:prstGeom>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F882CDFA-CA7E-7328-0C32-C854E2EBCCAC}"/>
              </a:ext>
            </a:extLst>
          </p:cNvPr>
          <p:cNvCxnSpPr>
            <a:cxnSpLocks/>
          </p:cNvCxnSpPr>
          <p:nvPr/>
        </p:nvCxnSpPr>
        <p:spPr>
          <a:xfrm>
            <a:off x="6096000" y="3733800"/>
            <a:ext cx="0" cy="2960964"/>
          </a:xfrm>
          <a:prstGeom prst="line">
            <a:avLst/>
          </a:prstGeom>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A422A2A8-644E-2A24-2386-53CA5702AF2A}"/>
              </a:ext>
            </a:extLst>
          </p:cNvPr>
          <p:cNvCxnSpPr>
            <a:cxnSpLocks/>
          </p:cNvCxnSpPr>
          <p:nvPr/>
        </p:nvCxnSpPr>
        <p:spPr>
          <a:xfrm>
            <a:off x="7696200" y="3733800"/>
            <a:ext cx="0" cy="2960964"/>
          </a:xfrm>
          <a:prstGeom prst="line">
            <a:avLst/>
          </a:prstGeom>
        </p:spPr>
        <p:style>
          <a:lnRef idx="2">
            <a:schemeClr val="dk1"/>
          </a:lnRef>
          <a:fillRef idx="0">
            <a:schemeClr val="dk1"/>
          </a:fillRef>
          <a:effectRef idx="1">
            <a:schemeClr val="dk1"/>
          </a:effectRef>
          <a:fontRef idx="minor">
            <a:schemeClr val="tx1"/>
          </a:fontRef>
        </p:style>
      </p:cxnSp>
      <p:cxnSp>
        <p:nvCxnSpPr>
          <p:cNvPr id="11" name="Straight Connector 10">
            <a:extLst>
              <a:ext uri="{FF2B5EF4-FFF2-40B4-BE49-F238E27FC236}">
                <a16:creationId xmlns:a16="http://schemas.microsoft.com/office/drawing/2014/main" id="{2A6047DB-9843-F351-EF94-B2CF33BB55B9}"/>
              </a:ext>
            </a:extLst>
          </p:cNvPr>
          <p:cNvCxnSpPr>
            <a:cxnSpLocks/>
          </p:cNvCxnSpPr>
          <p:nvPr/>
        </p:nvCxnSpPr>
        <p:spPr>
          <a:xfrm flipV="1">
            <a:off x="182880" y="3733800"/>
            <a:ext cx="56268" cy="2960964"/>
          </a:xfrm>
          <a:prstGeom prst="line">
            <a:avLst/>
          </a:prstGeom>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0C9D7F49-31C5-259C-89F3-A09A183450B8}"/>
              </a:ext>
            </a:extLst>
          </p:cNvPr>
          <p:cNvCxnSpPr>
            <a:cxnSpLocks/>
          </p:cNvCxnSpPr>
          <p:nvPr/>
        </p:nvCxnSpPr>
        <p:spPr>
          <a:xfrm>
            <a:off x="8938996" y="3733800"/>
            <a:ext cx="0" cy="2873932"/>
          </a:xfrm>
          <a:prstGeom prst="line">
            <a:avLst/>
          </a:prstGeom>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8BFC48BC-1BB8-6B9F-1A78-C649A7B9AEC9}"/>
              </a:ext>
            </a:extLst>
          </p:cNvPr>
          <p:cNvSpPr txBox="1"/>
          <p:nvPr/>
        </p:nvSpPr>
        <p:spPr>
          <a:xfrm>
            <a:off x="3596866" y="358811"/>
            <a:ext cx="3048000" cy="769441"/>
          </a:xfrm>
          <a:prstGeom prst="rect">
            <a:avLst/>
          </a:prstGeom>
          <a:noFill/>
        </p:spPr>
        <p:txBody>
          <a:bodyPr wrap="square" rtlCol="0">
            <a:spAutoFit/>
          </a:bodyPr>
          <a:lstStyle/>
          <a:p>
            <a:r>
              <a:rPr lang="en-US" sz="4400" b="1" dirty="0" err="1">
                <a:latin typeface="NikoshBAN" panose="02000000000000000000" pitchFamily="2" charset="0"/>
                <a:cs typeface="NikoshBAN" panose="02000000000000000000" pitchFamily="2" charset="0"/>
              </a:rPr>
              <a:t>পূর্ব</a:t>
            </a:r>
            <a:r>
              <a:rPr lang="en-US" sz="4400" b="1" dirty="0">
                <a:latin typeface="NikoshBAN" panose="02000000000000000000" pitchFamily="2" charset="0"/>
                <a:cs typeface="NikoshBAN" panose="02000000000000000000" pitchFamily="2" charset="0"/>
              </a:rPr>
              <a:t> </a:t>
            </a:r>
            <a:r>
              <a:rPr lang="en-US" sz="4400" b="1" dirty="0" err="1">
                <a:latin typeface="NikoshBAN" panose="02000000000000000000" pitchFamily="2" charset="0"/>
                <a:cs typeface="NikoshBAN" panose="02000000000000000000" pitchFamily="2" charset="0"/>
              </a:rPr>
              <a:t>জ্ঞান</a:t>
            </a:r>
            <a:r>
              <a:rPr lang="en-US" sz="4400" b="1" dirty="0">
                <a:latin typeface="NikoshBAN" panose="02000000000000000000" pitchFamily="2" charset="0"/>
                <a:cs typeface="NikoshBAN" panose="02000000000000000000" pitchFamily="2" charset="0"/>
              </a:rPr>
              <a:t> </a:t>
            </a:r>
            <a:r>
              <a:rPr lang="en-US" sz="4400" b="1" dirty="0" err="1">
                <a:latin typeface="NikoshBAN" panose="02000000000000000000" pitchFamily="2" charset="0"/>
                <a:cs typeface="NikoshBAN" panose="02000000000000000000" pitchFamily="2" charset="0"/>
              </a:rPr>
              <a:t>যাচাই</a:t>
            </a:r>
            <a:endParaRPr lang="en-US" sz="4400" b="1" dirty="0">
              <a:latin typeface="NikoshBAN" panose="02000000000000000000" pitchFamily="2" charset="0"/>
              <a:cs typeface="NikoshBAN" panose="02000000000000000000" pitchFamily="2" charset="0"/>
            </a:endParaRPr>
          </a:p>
        </p:txBody>
      </p:sp>
      <p:sp>
        <p:nvSpPr>
          <p:cNvPr id="19" name="Rectangle 18">
            <a:extLst>
              <a:ext uri="{FF2B5EF4-FFF2-40B4-BE49-F238E27FC236}">
                <a16:creationId xmlns:a16="http://schemas.microsoft.com/office/drawing/2014/main" id="{3E50E3ED-0F91-E8BB-6668-E13DE8123568}"/>
              </a:ext>
            </a:extLst>
          </p:cNvPr>
          <p:cNvSpPr/>
          <p:nvPr/>
        </p:nvSpPr>
        <p:spPr>
          <a:xfrm>
            <a:off x="160757" y="1066800"/>
            <a:ext cx="8778239" cy="18720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4000" b="1" dirty="0">
                <a:latin typeface="NikoshBAN" panose="02000000000000000000" pitchFamily="2" charset="0"/>
                <a:cs typeface="NikoshBAN" panose="02000000000000000000" pitchFamily="2" charset="0"/>
              </a:rPr>
              <a:t>১। </a:t>
            </a:r>
            <a:r>
              <a:rPr lang="en-US" sz="4000" b="1" dirty="0" err="1">
                <a:latin typeface="NikoshBAN" panose="02000000000000000000" pitchFamily="2" charset="0"/>
                <a:cs typeface="NikoshBAN" panose="02000000000000000000" pitchFamily="2" charset="0"/>
              </a:rPr>
              <a:t>জাবেদা</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কাকে</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বলে</a:t>
            </a:r>
            <a:r>
              <a:rPr lang="en-US" sz="4000" b="1" dirty="0">
                <a:latin typeface="NikoshBAN" panose="02000000000000000000" pitchFamily="2" charset="0"/>
                <a:cs typeface="NikoshBAN" panose="02000000000000000000" pitchFamily="2" charset="0"/>
              </a:rPr>
              <a:t>? </a:t>
            </a:r>
          </a:p>
          <a:p>
            <a:pPr algn="just"/>
            <a:r>
              <a:rPr lang="en-US" sz="4000" b="1" dirty="0">
                <a:latin typeface="NikoshBAN" panose="02000000000000000000" pitchFamily="2" charset="0"/>
                <a:cs typeface="NikoshBAN" panose="02000000000000000000" pitchFamily="2" charset="0"/>
              </a:rPr>
              <a:t>২। </a:t>
            </a:r>
            <a:r>
              <a:rPr lang="en-US" sz="4000" b="1" dirty="0" err="1">
                <a:latin typeface="NikoshBAN" panose="02000000000000000000" pitchFamily="2" charset="0"/>
                <a:cs typeface="NikoshBAN" panose="02000000000000000000" pitchFamily="2" charset="0"/>
              </a:rPr>
              <a:t>লেনদেন</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গুলো</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কীভাবে</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জাবেদায়</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লিপিবদ্ধ</a:t>
            </a: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করি</a:t>
            </a:r>
            <a:r>
              <a:rPr lang="en-US" sz="4000" b="1" dirty="0">
                <a:latin typeface="NikoshBAN" panose="02000000000000000000" pitchFamily="2" charset="0"/>
                <a:cs typeface="NikoshBAN" panose="02000000000000000000" pitchFamily="2" charset="0"/>
              </a:rPr>
              <a:t>?</a:t>
            </a:r>
          </a:p>
          <a:p>
            <a:pPr algn="just"/>
            <a:r>
              <a:rPr lang="en-US" sz="3600" b="1" dirty="0">
                <a:latin typeface="NikoshBAN" panose="02000000000000000000" pitchFamily="2" charset="0"/>
                <a:cs typeface="NikoshBAN" panose="02000000000000000000" pitchFamily="2" charset="0"/>
              </a:rPr>
              <a:t>৩। </a:t>
            </a:r>
            <a:r>
              <a:rPr lang="en-US" sz="3600" b="1" dirty="0" err="1">
                <a:latin typeface="NikoshBAN" panose="02000000000000000000" pitchFamily="2" charset="0"/>
                <a:cs typeface="NikoshBAN" panose="02000000000000000000" pitchFamily="2" charset="0"/>
              </a:rPr>
              <a:t>আমরা</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খতিয়ান</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প্রস্তুতের</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জন্য</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কোথায়</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থেকে</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তথ্য</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পাই</a:t>
            </a:r>
            <a:r>
              <a:rPr lang="en-US" sz="3600" b="1" dirty="0">
                <a:latin typeface="NikoshBAN" panose="02000000000000000000" pitchFamily="2" charset="0"/>
                <a:cs typeface="NikoshBAN" panose="02000000000000000000" pitchFamily="2" charset="0"/>
              </a:rPr>
              <a:t>?</a:t>
            </a:r>
            <a:endParaRPr lang="en-US" sz="4000" b="1" dirty="0">
              <a:latin typeface="NikoshBAN" panose="02000000000000000000" pitchFamily="2" charset="0"/>
              <a:cs typeface="NikoshBAN" panose="02000000000000000000" pitchFamily="2" charset="0"/>
            </a:endParaRPr>
          </a:p>
        </p:txBody>
      </p:sp>
      <p:sp>
        <p:nvSpPr>
          <p:cNvPr id="2" name="TextBox 1">
            <a:extLst>
              <a:ext uri="{FF2B5EF4-FFF2-40B4-BE49-F238E27FC236}">
                <a16:creationId xmlns:a16="http://schemas.microsoft.com/office/drawing/2014/main" id="{8F3EC816-4C36-EDA1-0B01-11E01E36C3E2}"/>
              </a:ext>
            </a:extLst>
          </p:cNvPr>
          <p:cNvSpPr txBox="1"/>
          <p:nvPr/>
        </p:nvSpPr>
        <p:spPr>
          <a:xfrm>
            <a:off x="7376614" y="358811"/>
            <a:ext cx="1386386" cy="646331"/>
          </a:xfrm>
          <a:prstGeom prst="rect">
            <a:avLst/>
          </a:prstGeom>
          <a:noFill/>
        </p:spPr>
        <p:txBody>
          <a:bodyPr wrap="square" rtlCol="0">
            <a:spAutoFit/>
          </a:bodyPr>
          <a:lstStyle/>
          <a:p>
            <a:r>
              <a:rPr lang="en-US" sz="3600" b="1" dirty="0">
                <a:latin typeface="NikoshBAN" panose="02000000000000000000" pitchFamily="2" charset="0"/>
                <a:cs typeface="NikoshBAN" panose="02000000000000000000" pitchFamily="2" charset="0"/>
              </a:rPr>
              <a:t>৫মিনিট</a:t>
            </a:r>
          </a:p>
        </p:txBody>
      </p:sp>
    </p:spTree>
    <p:extLst>
      <p:ext uri="{BB962C8B-B14F-4D97-AF65-F5344CB8AC3E}">
        <p14:creationId xmlns:p14="http://schemas.microsoft.com/office/powerpoint/2010/main" val="1077565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CB0DCF7-42F9-2B26-F028-5BF0435A2F5F}"/>
              </a:ext>
            </a:extLst>
          </p:cNvPr>
          <p:cNvGrpSpPr/>
          <p:nvPr/>
        </p:nvGrpSpPr>
        <p:grpSpPr>
          <a:xfrm>
            <a:off x="0" y="0"/>
            <a:ext cx="9144000" cy="6858000"/>
            <a:chOff x="0" y="0"/>
            <a:chExt cx="9144000" cy="6858000"/>
          </a:xfrm>
        </p:grpSpPr>
        <p:sp>
          <p:nvSpPr>
            <p:cNvPr id="2" name="Rectangle 1">
              <a:extLst>
                <a:ext uri="{FF2B5EF4-FFF2-40B4-BE49-F238E27FC236}">
                  <a16:creationId xmlns:a16="http://schemas.microsoft.com/office/drawing/2014/main" id="{3572BF62-A24F-93C6-49AF-3D22C6B3A460}"/>
                </a:ext>
              </a:extLst>
            </p:cNvPr>
            <p:cNvSpPr/>
            <p:nvPr/>
          </p:nvSpPr>
          <p:spPr>
            <a:xfrm>
              <a:off x="0" y="0"/>
              <a:ext cx="9144000" cy="6858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6FCA2D97-8A1E-6557-4B6C-EBA29C59733E}"/>
                </a:ext>
              </a:extLst>
            </p:cNvPr>
            <p:cNvSpPr/>
            <p:nvPr/>
          </p:nvSpPr>
          <p:spPr>
            <a:xfrm>
              <a:off x="152400" y="0"/>
              <a:ext cx="8839200" cy="6781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3200" b="1" dirty="0" err="1">
                  <a:latin typeface="NikoshBAN" panose="02000000000000000000" pitchFamily="2" charset="0"/>
                  <a:cs typeface="NikoshBAN" panose="02000000000000000000" pitchFamily="2" charset="0"/>
                </a:rPr>
                <a:t>মনে</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করো</a:t>
              </a:r>
              <a:r>
                <a:rPr lang="en-US" sz="3200" b="1" dirty="0">
                  <a:latin typeface="NikoshBAN" panose="02000000000000000000" pitchFamily="2" charset="0"/>
                  <a:cs typeface="NikoshBAN" panose="02000000000000000000" pitchFamily="2" charset="0"/>
                </a:rPr>
                <a:t>, </a:t>
              </a:r>
              <a:r>
                <a:rPr lang="as-IN" sz="3200" b="1" dirty="0">
                  <a:latin typeface="NikoshBAN" panose="02000000000000000000" pitchFamily="2" charset="0"/>
                  <a:cs typeface="NikoshBAN" panose="02000000000000000000" pitchFamily="2" charset="0"/>
                </a:rPr>
                <a:t>রাফি নামে একজন দোকানদার আছে। প্রতিদিন তার দোকানে অনেক লেনদেন হ</a:t>
              </a:r>
              <a:r>
                <a:rPr lang="en-US" sz="3200" b="1" dirty="0">
                  <a:latin typeface="NikoshBAN" panose="02000000000000000000" pitchFamily="2" charset="0"/>
                  <a:cs typeface="NikoshBAN" panose="02000000000000000000" pitchFamily="2" charset="0"/>
                </a:rPr>
                <a:t>য়</a:t>
              </a:r>
              <a:r>
                <a:rPr lang="as-IN" sz="3200" b="1" dirty="0">
                  <a:latin typeface="NikoshBAN" panose="02000000000000000000" pitchFamily="2" charset="0"/>
                  <a:cs typeface="NikoshBAN" panose="02000000000000000000" pitchFamily="2" charset="0"/>
                </a:rPr>
                <a:t>। সে সব লেনদেন প্রথমে জাবেদা</a:t>
              </a:r>
              <a:r>
                <a:rPr lang="en-US" sz="3200" b="1" dirty="0">
                  <a:latin typeface="NikoshBAN" panose="02000000000000000000" pitchFamily="2" charset="0"/>
                  <a:cs typeface="NikoshBAN" panose="02000000000000000000" pitchFamily="2" charset="0"/>
                </a:rPr>
                <a:t>য় </a:t>
              </a:r>
              <a:r>
                <a:rPr lang="as-IN" sz="3200" b="1" dirty="0">
                  <a:latin typeface="NikoshBAN" panose="02000000000000000000" pitchFamily="2" charset="0"/>
                  <a:cs typeface="NikoshBAN" panose="02000000000000000000" pitchFamily="2" charset="0"/>
                </a:rPr>
                <a:t>লিখে রাখে। কিন্তু ক</a:t>
              </a:r>
              <a:r>
                <a:rPr lang="en-US" sz="3200" b="1" dirty="0" err="1">
                  <a:latin typeface="NikoshBAN" panose="02000000000000000000" pitchFamily="2" charset="0"/>
                  <a:cs typeface="NikoshBAN" panose="02000000000000000000" pitchFamily="2" charset="0"/>
                </a:rPr>
                <a:t>য়ে</a:t>
              </a:r>
              <a:r>
                <a:rPr lang="as-IN" sz="3200" b="1" dirty="0">
                  <a:latin typeface="NikoshBAN" panose="02000000000000000000" pitchFamily="2" charset="0"/>
                  <a:cs typeface="NikoshBAN" panose="02000000000000000000" pitchFamily="2" charset="0"/>
                </a:rPr>
                <a:t>কদিন পর সে জানতে চাইল—'আমার নগদ হিসাবের বর্তমান অবস্থা কী? করিমের কাছে এখন কত টাকা পাওনা আছে?' তখন সে বুঝতে পারল, শুধু জাবেদা দেখে এসব তথ্য দ্রুত বের করা কঠিন। তাই প্রতিটি হিসাব আলাদা আলাদাভাবে খতি</a:t>
              </a:r>
              <a:r>
                <a:rPr lang="en-US" sz="3200" b="1" dirty="0" err="1">
                  <a:latin typeface="NikoshBAN" panose="02000000000000000000" pitchFamily="2" charset="0"/>
                  <a:cs typeface="NikoshBAN" panose="02000000000000000000" pitchFamily="2" charset="0"/>
                </a:rPr>
                <a:t>য়া</a:t>
              </a:r>
              <a:r>
                <a:rPr lang="as-IN" sz="3200" b="1" dirty="0">
                  <a:latin typeface="NikoshBAN" panose="02000000000000000000" pitchFamily="2" charset="0"/>
                  <a:cs typeface="NikoshBAN" panose="02000000000000000000" pitchFamily="2" charset="0"/>
                </a:rPr>
                <a:t>নে স্থানান্তর করা হ</a:t>
              </a:r>
              <a:r>
                <a:rPr lang="en-US" sz="3200" b="1" dirty="0">
                  <a:latin typeface="NikoshBAN" panose="02000000000000000000" pitchFamily="2" charset="0"/>
                  <a:cs typeface="NikoshBAN" panose="02000000000000000000" pitchFamily="2" charset="0"/>
                </a:rPr>
                <a:t>য়</a:t>
              </a:r>
              <a:r>
                <a:rPr lang="as-IN" sz="3200" b="1" dirty="0">
                  <a:latin typeface="NikoshBAN" panose="02000000000000000000" pitchFamily="2" charset="0"/>
                  <a:cs typeface="NikoshBAN" panose="02000000000000000000" pitchFamily="2" charset="0"/>
                </a:rPr>
                <a:t>। আজ আমরা শিখব, </a:t>
              </a:r>
              <a:r>
                <a:rPr lang="en-US" sz="3200" b="1" dirty="0">
                  <a:latin typeface="NikoshBAN" panose="02000000000000000000" pitchFamily="2" charset="0"/>
                  <a:cs typeface="NikoshBAN" panose="02000000000000000000" pitchFamily="2" charset="0"/>
                </a:rPr>
                <a:t>T </a:t>
              </a:r>
              <a:r>
                <a:rPr lang="as-IN" sz="3200" b="1" dirty="0">
                  <a:latin typeface="NikoshBAN" panose="02000000000000000000" pitchFamily="2" charset="0"/>
                  <a:cs typeface="NikoshBAN" panose="02000000000000000000" pitchFamily="2" charset="0"/>
                </a:rPr>
                <a:t>ছকে </a:t>
              </a:r>
              <a:r>
                <a:rPr lang="en-US" sz="3200" b="1" dirty="0" err="1">
                  <a:latin typeface="NikoshBAN" panose="02000000000000000000" pitchFamily="2" charset="0"/>
                  <a:cs typeface="NikoshBAN" panose="02000000000000000000" pitchFamily="2" charset="0"/>
                </a:rPr>
                <a:t>কীভাবে</a:t>
              </a: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তথ্য</a:t>
              </a:r>
              <a:r>
                <a:rPr lang="en-US" sz="3200" b="1" dirty="0">
                  <a:latin typeface="NikoshBAN" panose="02000000000000000000" pitchFamily="2" charset="0"/>
                  <a:cs typeface="NikoshBAN" panose="02000000000000000000" pitchFamily="2" charset="0"/>
                </a:rPr>
                <a:t> </a:t>
              </a:r>
              <a:r>
                <a:rPr lang="as-IN" sz="3200" b="1" dirty="0">
                  <a:latin typeface="NikoshBAN" panose="02000000000000000000" pitchFamily="2" charset="0"/>
                  <a:cs typeface="NikoshBAN" panose="02000000000000000000" pitchFamily="2" charset="0"/>
                </a:rPr>
                <a:t> স্থানান্তর করা হ</a:t>
              </a:r>
              <a:r>
                <a:rPr lang="en-US" sz="3200" b="1" dirty="0">
                  <a:latin typeface="NikoshBAN" panose="02000000000000000000" pitchFamily="2" charset="0"/>
                  <a:cs typeface="NikoshBAN" panose="02000000000000000000" pitchFamily="2" charset="0"/>
                </a:rPr>
                <a:t>য় </a:t>
              </a:r>
              <a:r>
                <a:rPr lang="as-IN" sz="3200" b="1" dirty="0">
                  <a:latin typeface="NikoshBAN" panose="02000000000000000000" pitchFamily="2" charset="0"/>
                  <a:cs typeface="NikoshBAN" panose="02000000000000000000" pitchFamily="2" charset="0"/>
                </a:rPr>
                <a:t>এবং কীভাবে প্রতিটি হিসাবের বর্তমান জের সহজেই জানা যা</a:t>
              </a:r>
              <a:r>
                <a:rPr lang="en-US" sz="3200" b="1" dirty="0">
                  <a:latin typeface="NikoshBAN" panose="02000000000000000000" pitchFamily="2" charset="0"/>
                  <a:cs typeface="NikoshBAN" panose="02000000000000000000" pitchFamily="2" charset="0"/>
                </a:rPr>
                <a:t>য়</a:t>
              </a:r>
              <a:r>
                <a:rPr lang="as-IN" sz="3200" b="1" dirty="0">
                  <a:latin typeface="NikoshBAN" panose="02000000000000000000" pitchFamily="2" charset="0"/>
                  <a:cs typeface="NikoshBAN" panose="02000000000000000000" pitchFamily="2" charset="0"/>
                </a:rPr>
                <a:t>।"</a:t>
              </a:r>
              <a:endParaRPr lang="en-US" sz="3200" b="1" dirty="0">
                <a:latin typeface="NikoshBAN" panose="02000000000000000000" pitchFamily="2" charset="0"/>
                <a:cs typeface="NikoshBAN" panose="02000000000000000000" pitchFamily="2" charset="0"/>
              </a:endParaRPr>
            </a:p>
          </p:txBody>
        </p:sp>
      </p:grpSp>
    </p:spTree>
    <p:extLst>
      <p:ext uri="{BB962C8B-B14F-4D97-AF65-F5344CB8AC3E}">
        <p14:creationId xmlns:p14="http://schemas.microsoft.com/office/powerpoint/2010/main" val="427656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839200" cy="67056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b="1" dirty="0">
              <a:solidFill>
                <a:schemeClr val="tx1"/>
              </a:solidFill>
              <a:latin typeface="SutonnyMJ" pitchFamily="2" charset="0"/>
              <a:cs typeface="SutonnyMJ" pitchFamily="2" charset="0"/>
            </a:endParaRPr>
          </a:p>
        </p:txBody>
      </p:sp>
      <p:sp>
        <p:nvSpPr>
          <p:cNvPr id="4" name="TextBox 3"/>
          <p:cNvSpPr txBox="1"/>
          <p:nvPr/>
        </p:nvSpPr>
        <p:spPr>
          <a:xfrm>
            <a:off x="990600" y="762000"/>
            <a:ext cx="7391400" cy="4278094"/>
          </a:xfrm>
          <a:prstGeom prst="rect">
            <a:avLst/>
          </a:prstGeom>
          <a:noFill/>
        </p:spPr>
        <p:txBody>
          <a:bodyPr wrap="square" rtlCol="0">
            <a:spAutoFit/>
          </a:bodyPr>
          <a:lstStyle/>
          <a:p>
            <a:pPr algn="ctr"/>
            <a:r>
              <a:rPr lang="en-US" sz="9600" b="1" dirty="0" err="1">
                <a:latin typeface="NikoshBAN" panose="02000000000000000000" pitchFamily="2" charset="0"/>
                <a:cs typeface="NikoshBAN" panose="02000000000000000000" pitchFamily="2" charset="0"/>
              </a:rPr>
              <a:t>পাঠ</a:t>
            </a:r>
            <a:r>
              <a:rPr lang="en-US" sz="9600" b="1" dirty="0">
                <a:latin typeface="NikoshBAN" panose="02000000000000000000" pitchFamily="2" charset="0"/>
                <a:cs typeface="NikoshBAN" panose="02000000000000000000" pitchFamily="2" charset="0"/>
              </a:rPr>
              <a:t> </a:t>
            </a:r>
            <a:r>
              <a:rPr lang="en-US" sz="9600" b="1" dirty="0" err="1">
                <a:latin typeface="NikoshBAN" panose="02000000000000000000" pitchFamily="2" charset="0"/>
                <a:cs typeface="NikoshBAN" panose="02000000000000000000" pitchFamily="2" charset="0"/>
              </a:rPr>
              <a:t>শিরোনাম</a:t>
            </a:r>
            <a:r>
              <a:rPr lang="en-US" sz="9600" b="1" dirty="0">
                <a:latin typeface="NikoshBAN" panose="02000000000000000000" pitchFamily="2" charset="0"/>
                <a:cs typeface="NikoshBAN" panose="02000000000000000000" pitchFamily="2" charset="0"/>
              </a:rPr>
              <a:t>:</a:t>
            </a:r>
            <a:r>
              <a:rPr lang="en-US" sz="9600" b="1" dirty="0">
                <a:latin typeface="SutonnyMJ" pitchFamily="2" charset="0"/>
                <a:cs typeface="SutonnyMJ" pitchFamily="2" charset="0"/>
              </a:rPr>
              <a:t> </a:t>
            </a:r>
          </a:p>
          <a:p>
            <a:pPr algn="ctr"/>
            <a:r>
              <a:rPr lang="en-US" sz="8000" b="1" dirty="0" err="1">
                <a:solidFill>
                  <a:srgbClr val="0070C0"/>
                </a:solidFill>
                <a:latin typeface="NikoshBAN" panose="02000000000000000000" pitchFamily="2" charset="0"/>
                <a:ea typeface="Source Sans Pro" panose="020B0503030403020204" pitchFamily="34" charset="0"/>
                <a:cs typeface="NikoshBAN" panose="02000000000000000000" pitchFamily="2" charset="0"/>
              </a:rPr>
              <a:t>খতিয়ান</a:t>
            </a:r>
            <a:r>
              <a:rPr lang="en-US" sz="8000" b="1" dirty="0">
                <a:solidFill>
                  <a:srgbClr val="0070C0"/>
                </a:solidFill>
                <a:latin typeface="NikoshBAN" panose="02000000000000000000" pitchFamily="2" charset="0"/>
                <a:ea typeface="Source Sans Pro" panose="020B0503030403020204" pitchFamily="34" charset="0"/>
                <a:cs typeface="NikoshBAN" panose="02000000000000000000" pitchFamily="2" charset="0"/>
              </a:rPr>
              <a:t> (Ledger)</a:t>
            </a:r>
          </a:p>
          <a:p>
            <a:endParaRPr lang="en-US" sz="9600" dirty="0"/>
          </a:p>
        </p:txBody>
      </p:sp>
    </p:spTree>
    <p:extLst>
      <p:ext uri="{BB962C8B-B14F-4D97-AF65-F5344CB8AC3E}">
        <p14:creationId xmlns:p14="http://schemas.microsoft.com/office/powerpoint/2010/main" val="703511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00200"/>
            <a:ext cx="8534400" cy="5181600"/>
          </a:xfrm>
        </p:spPr>
        <p:txBody>
          <a:bodyPr>
            <a:normAutofit/>
          </a:bodyPr>
          <a:lstStyle/>
          <a:p>
            <a:pPr marL="0" indent="0" algn="ctr">
              <a:buNone/>
            </a:pPr>
            <a:endParaRPr lang="en-US" sz="4000" b="1" dirty="0">
              <a:latin typeface="NikoshBAN" panose="02000000000000000000" pitchFamily="2" charset="0"/>
              <a:cs typeface="NikoshBAN" panose="02000000000000000000" pitchFamily="2" charset="0"/>
            </a:endParaRPr>
          </a:p>
          <a:p>
            <a:pPr marL="0" indent="0" algn="ctr">
              <a:buNone/>
            </a:pPr>
            <a:endParaRPr lang="en-US" sz="4000" b="1" dirty="0">
              <a:latin typeface="NikoshBAN" panose="02000000000000000000" pitchFamily="2" charset="0"/>
              <a:cs typeface="NikoshBAN" panose="02000000000000000000" pitchFamily="2" charset="0"/>
            </a:endParaRPr>
          </a:p>
          <a:p>
            <a:pPr marL="0" indent="0" algn="ctr">
              <a:buNone/>
            </a:pPr>
            <a:endParaRPr lang="en-US" sz="4000" b="1" dirty="0">
              <a:latin typeface="NikoshBAN" panose="02000000000000000000" pitchFamily="2" charset="0"/>
              <a:cs typeface="NikoshBAN" panose="02000000000000000000" pitchFamily="2" charset="0"/>
            </a:endParaRPr>
          </a:p>
          <a:p>
            <a:pPr marL="0" indent="0" algn="ctr">
              <a:buNone/>
            </a:pPr>
            <a:endParaRPr lang="en-US" sz="4000" b="1" dirty="0">
              <a:latin typeface="NikoshBAN" panose="02000000000000000000" pitchFamily="2" charset="0"/>
              <a:cs typeface="NikoshBAN" panose="02000000000000000000" pitchFamily="2" charset="0"/>
            </a:endParaRPr>
          </a:p>
          <a:p>
            <a:pPr marL="0" indent="0" algn="ctr">
              <a:buNone/>
            </a:pPr>
            <a:endParaRPr lang="en-US" sz="4000" b="1" dirty="0">
              <a:latin typeface="NikoshBAN" panose="02000000000000000000" pitchFamily="2" charset="0"/>
              <a:cs typeface="NikoshBAN" panose="02000000000000000000" pitchFamily="2" charset="0"/>
            </a:endParaRPr>
          </a:p>
          <a:p>
            <a:pPr marL="0" indent="0" algn="ctr">
              <a:buNone/>
            </a:pPr>
            <a:endParaRPr lang="en-US" sz="4000" b="1" dirty="0">
              <a:latin typeface="NikoshBAN" panose="02000000000000000000" pitchFamily="2" charset="0"/>
              <a:cs typeface="NikoshBAN" panose="02000000000000000000" pitchFamily="2" charset="0"/>
            </a:endParaRPr>
          </a:p>
          <a:p>
            <a:pPr marL="0" indent="0" algn="ctr">
              <a:buNone/>
            </a:pPr>
            <a:endParaRPr lang="en-US" sz="4000" b="1" dirty="0">
              <a:latin typeface="NikoshBAN" panose="02000000000000000000" pitchFamily="2" charset="0"/>
              <a:cs typeface="NikoshBAN" panose="02000000000000000000" pitchFamily="2" charset="0"/>
            </a:endParaRPr>
          </a:p>
        </p:txBody>
      </p:sp>
      <p:grpSp>
        <p:nvGrpSpPr>
          <p:cNvPr id="12" name="Group 11">
            <a:extLst>
              <a:ext uri="{FF2B5EF4-FFF2-40B4-BE49-F238E27FC236}">
                <a16:creationId xmlns:a16="http://schemas.microsoft.com/office/drawing/2014/main" id="{014506CB-5534-4093-9D38-68B1A99F3CF7}"/>
              </a:ext>
            </a:extLst>
          </p:cNvPr>
          <p:cNvGrpSpPr/>
          <p:nvPr/>
        </p:nvGrpSpPr>
        <p:grpSpPr>
          <a:xfrm>
            <a:off x="457200" y="510048"/>
            <a:ext cx="8232058" cy="5738351"/>
            <a:chOff x="457200" y="304800"/>
            <a:chExt cx="8232058" cy="4525298"/>
          </a:xfrm>
        </p:grpSpPr>
        <p:sp>
          <p:nvSpPr>
            <p:cNvPr id="4" name="Rectangle 3"/>
            <p:cNvSpPr/>
            <p:nvPr/>
          </p:nvSpPr>
          <p:spPr>
            <a:xfrm>
              <a:off x="457200" y="304800"/>
              <a:ext cx="8229600" cy="10668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b="1" dirty="0" err="1">
                  <a:solidFill>
                    <a:srgbClr val="FF0000"/>
                  </a:solidFill>
                  <a:latin typeface="NikoshBAN" panose="02000000000000000000" pitchFamily="2" charset="0"/>
                  <a:cs typeface="NikoshBAN" panose="02000000000000000000" pitchFamily="2" charset="0"/>
                </a:rPr>
                <a:t>শিখন</a:t>
              </a:r>
              <a:r>
                <a:rPr lang="en-US" sz="4000" b="1" dirty="0">
                  <a:solidFill>
                    <a:srgbClr val="FF0000"/>
                  </a:solidFill>
                  <a:latin typeface="NikoshBAN" panose="02000000000000000000" pitchFamily="2" charset="0"/>
                  <a:cs typeface="NikoshBAN" panose="02000000000000000000" pitchFamily="2" charset="0"/>
                </a:rPr>
                <a:t> </a:t>
              </a:r>
              <a:r>
                <a:rPr lang="en-US" sz="4000" b="1" dirty="0" err="1">
                  <a:solidFill>
                    <a:srgbClr val="FF0000"/>
                  </a:solidFill>
                  <a:latin typeface="NikoshBAN" panose="02000000000000000000" pitchFamily="2" charset="0"/>
                  <a:cs typeface="NikoshBAN" panose="02000000000000000000" pitchFamily="2" charset="0"/>
                </a:rPr>
                <a:t>ফল</a:t>
              </a:r>
              <a:r>
                <a:rPr lang="en-US" sz="4000" b="1" dirty="0">
                  <a:solidFill>
                    <a:srgbClr val="FF0000"/>
                  </a:solidFill>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a:t>
              </a:r>
              <a:r>
                <a:rPr lang="en-US" sz="4000" b="1" dirty="0">
                  <a:latin typeface="NikoshBAN" panose="02000000000000000000" pitchFamily="2" charset="0"/>
                  <a:cs typeface="NikoshBAN" panose="02000000000000000000" pitchFamily="2" charset="0"/>
                </a:rPr>
                <a:t>Learning Outcomes):</a:t>
              </a:r>
              <a:endParaRPr lang="en-US" sz="4000" dirty="0">
                <a:solidFill>
                  <a:srgbClr val="FF0000"/>
                </a:solidFill>
              </a:endParaRPr>
            </a:p>
          </p:txBody>
        </p:sp>
        <p:sp>
          <p:nvSpPr>
            <p:cNvPr id="5" name="Rectangle 4">
              <a:extLst>
                <a:ext uri="{FF2B5EF4-FFF2-40B4-BE49-F238E27FC236}">
                  <a16:creationId xmlns:a16="http://schemas.microsoft.com/office/drawing/2014/main" id="{36396888-58A4-2D9D-210D-E7ED9377F30C}"/>
                </a:ext>
              </a:extLst>
            </p:cNvPr>
            <p:cNvSpPr/>
            <p:nvPr/>
          </p:nvSpPr>
          <p:spPr>
            <a:xfrm>
              <a:off x="457200" y="1401762"/>
              <a:ext cx="8229600" cy="83016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nSpc>
                  <a:spcPct val="150000"/>
                </a:lnSpc>
              </a:pPr>
              <a:r>
                <a:rPr lang="en-US" sz="3200" b="1" dirty="0">
                  <a:latin typeface="NikoshBAN" panose="02000000000000000000" pitchFamily="2" charset="0"/>
                  <a:cs typeface="NikoshBAN" panose="02000000000000000000" pitchFamily="2" charset="0"/>
                </a:rPr>
                <a:t>১। </a:t>
              </a:r>
              <a:r>
                <a:rPr lang="as-IN" sz="3200" b="1" dirty="0">
                  <a:latin typeface="NikoshBAN" panose="02000000000000000000" pitchFamily="2" charset="0"/>
                  <a:cs typeface="NikoshBAN" panose="02000000000000000000" pitchFamily="2" charset="0"/>
                </a:rPr>
                <a:t>খতিয়ানের সংজ্ঞা, বৈশিষ্ট্য ও প্রকারভেদ বর্ণনা করতে পারবে</a:t>
              </a:r>
              <a:r>
                <a:rPr lang="en-US" sz="3200" b="1" dirty="0">
                  <a:latin typeface="NikoshBAN" panose="02000000000000000000" pitchFamily="2" charset="0"/>
                  <a:cs typeface="NikoshBAN" panose="02000000000000000000" pitchFamily="2" charset="0"/>
                </a:rPr>
                <a:t>,</a:t>
              </a:r>
            </a:p>
          </p:txBody>
        </p:sp>
        <p:sp>
          <p:nvSpPr>
            <p:cNvPr id="7" name="Rectangle 6">
              <a:extLst>
                <a:ext uri="{FF2B5EF4-FFF2-40B4-BE49-F238E27FC236}">
                  <a16:creationId xmlns:a16="http://schemas.microsoft.com/office/drawing/2014/main" id="{485EA4B0-1F87-2001-11C9-CB460F95E647}"/>
                </a:ext>
              </a:extLst>
            </p:cNvPr>
            <p:cNvSpPr/>
            <p:nvPr/>
          </p:nvSpPr>
          <p:spPr>
            <a:xfrm>
              <a:off x="457200" y="2262085"/>
              <a:ext cx="8229600" cy="83016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nSpc>
                  <a:spcPct val="150000"/>
                </a:lnSpc>
              </a:pPr>
              <a:r>
                <a:rPr lang="en-US" sz="3200" b="1" dirty="0">
                  <a:latin typeface="NikoshBAN" panose="02000000000000000000" pitchFamily="2" charset="0"/>
                  <a:cs typeface="NikoshBAN" panose="02000000000000000000" pitchFamily="2" charset="0"/>
                </a:rPr>
                <a:t>২। </a:t>
              </a:r>
              <a:r>
                <a:rPr lang="as-IN" sz="3200" b="1" dirty="0">
                  <a:latin typeface="NikoshBAN" panose="02000000000000000000" pitchFamily="2" charset="0"/>
                  <a:cs typeface="NikoshBAN" panose="02000000000000000000" pitchFamily="2" charset="0"/>
                </a:rPr>
                <a:t>খতিয়ানের গুরুত্ব ও প্রয়োজনীয়তা ব্যাখ্যা করতে পারবে</a:t>
              </a:r>
              <a:r>
                <a:rPr lang="en-US" sz="3200" b="1" dirty="0">
                  <a:latin typeface="NikoshBAN" panose="02000000000000000000" pitchFamily="2" charset="0"/>
                  <a:cs typeface="NikoshBAN" panose="02000000000000000000" pitchFamily="2" charset="0"/>
                </a:rPr>
                <a:t>,</a:t>
              </a:r>
            </a:p>
          </p:txBody>
        </p:sp>
        <p:sp>
          <p:nvSpPr>
            <p:cNvPr id="9" name="Rectangle 8">
              <a:extLst>
                <a:ext uri="{FF2B5EF4-FFF2-40B4-BE49-F238E27FC236}">
                  <a16:creationId xmlns:a16="http://schemas.microsoft.com/office/drawing/2014/main" id="{855A5DEE-8EA3-4170-8E8A-0EFCB4120DDD}"/>
                </a:ext>
              </a:extLst>
            </p:cNvPr>
            <p:cNvSpPr/>
            <p:nvPr/>
          </p:nvSpPr>
          <p:spPr>
            <a:xfrm>
              <a:off x="457200" y="3122408"/>
              <a:ext cx="8229600" cy="83016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nSpc>
                  <a:spcPct val="150000"/>
                </a:lnSpc>
              </a:pPr>
              <a:r>
                <a:rPr lang="en-US" sz="3200" b="1" dirty="0">
                  <a:latin typeface="NikoshBAN" panose="02000000000000000000" pitchFamily="2" charset="0"/>
                  <a:cs typeface="NikoshBAN" panose="02000000000000000000" pitchFamily="2" charset="0"/>
                </a:rPr>
                <a:t>৩। </a:t>
              </a:r>
              <a:r>
                <a:rPr lang="as-IN" sz="3200" b="1" dirty="0">
                  <a:latin typeface="NikoshBAN" panose="02000000000000000000" pitchFamily="2" charset="0"/>
                  <a:cs typeface="NikoshBAN" panose="02000000000000000000" pitchFamily="2" charset="0"/>
                </a:rPr>
                <a:t>জাবেদা থেকে খতিয়ানে তথ্য পোস্টিং করতে পারবে</a:t>
              </a:r>
              <a:r>
                <a:rPr lang="en-US" sz="3200" b="1" dirty="0">
                  <a:latin typeface="NikoshBAN" panose="02000000000000000000" pitchFamily="2" charset="0"/>
                  <a:cs typeface="NikoshBAN" panose="02000000000000000000" pitchFamily="2" charset="0"/>
                </a:rPr>
                <a:t>,</a:t>
              </a:r>
            </a:p>
          </p:txBody>
        </p:sp>
        <p:sp>
          <p:nvSpPr>
            <p:cNvPr id="11" name="Rectangle 10">
              <a:extLst>
                <a:ext uri="{FF2B5EF4-FFF2-40B4-BE49-F238E27FC236}">
                  <a16:creationId xmlns:a16="http://schemas.microsoft.com/office/drawing/2014/main" id="{19B63A63-DC5A-5505-8E09-644822B58800}"/>
                </a:ext>
              </a:extLst>
            </p:cNvPr>
            <p:cNvSpPr/>
            <p:nvPr/>
          </p:nvSpPr>
          <p:spPr>
            <a:xfrm>
              <a:off x="459658" y="3999937"/>
              <a:ext cx="8229600" cy="83016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nSpc>
                  <a:spcPct val="150000"/>
                </a:lnSpc>
              </a:pPr>
              <a:r>
                <a:rPr lang="en-US" sz="3200" b="1" dirty="0">
                  <a:latin typeface="NikoshBAN" panose="02000000000000000000" pitchFamily="2" charset="0"/>
                  <a:cs typeface="NikoshBAN" panose="02000000000000000000" pitchFamily="2" charset="0"/>
                </a:rPr>
                <a:t>৪। </a:t>
              </a:r>
              <a:r>
                <a:rPr lang="as-IN" sz="3200" b="1" dirty="0">
                  <a:latin typeface="NikoshBAN" panose="02000000000000000000" pitchFamily="2" charset="0"/>
                  <a:cs typeface="NikoshBAN" panose="02000000000000000000" pitchFamily="2" charset="0"/>
                </a:rPr>
                <a:t>খতিয়ানের জের বা উদ্বৃত্ত নির্ণয় করতে পারবে।</a:t>
              </a:r>
              <a:endParaRPr lang="en-US" sz="3200" b="1" dirty="0">
                <a:latin typeface="NikoshBAN" panose="02000000000000000000" pitchFamily="2" charset="0"/>
                <a:cs typeface="NikoshBAN" panose="02000000000000000000" pitchFamily="2" charset="0"/>
              </a:endParaRPr>
            </a:p>
          </p:txBody>
        </p:sp>
      </p:grpSp>
    </p:spTree>
    <p:extLst>
      <p:ext uri="{BB962C8B-B14F-4D97-AF65-F5344CB8AC3E}">
        <p14:creationId xmlns:p14="http://schemas.microsoft.com/office/powerpoint/2010/main" val="1758225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C0EB64-564C-68B6-B369-19951AD6235B}"/>
              </a:ext>
            </a:extLst>
          </p:cNvPr>
          <p:cNvSpPr/>
          <p:nvPr/>
        </p:nvSpPr>
        <p:spPr>
          <a:xfrm>
            <a:off x="0" y="0"/>
            <a:ext cx="9144000" cy="6858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3" name="Rectangle 2">
            <a:extLst>
              <a:ext uri="{FF2B5EF4-FFF2-40B4-BE49-F238E27FC236}">
                <a16:creationId xmlns:a16="http://schemas.microsoft.com/office/drawing/2014/main" id="{04C4450D-47D2-9490-084D-929974FA0DC1}"/>
              </a:ext>
            </a:extLst>
          </p:cNvPr>
          <p:cNvSpPr/>
          <p:nvPr/>
        </p:nvSpPr>
        <p:spPr>
          <a:xfrm>
            <a:off x="0" y="0"/>
            <a:ext cx="9144000" cy="1524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400" b="1" u="sng" kern="100" dirty="0" err="1">
                <a:latin typeface="NikoshBAN" panose="02000000000000000000" pitchFamily="2" charset="0"/>
                <a:ea typeface="Calibri" panose="020F0502020204030204" pitchFamily="34" charset="0"/>
                <a:cs typeface="Times New Roman" panose="02020603050405020304" pitchFamily="18" charset="0"/>
              </a:rPr>
              <a:t>খতিয়ান</a:t>
            </a:r>
            <a:r>
              <a:rPr lang="en-US" sz="4400" b="1" u="sng" kern="100" dirty="0">
                <a:latin typeface="NikoshBAN" panose="02000000000000000000" pitchFamily="2" charset="0"/>
                <a:ea typeface="Calibri" panose="020F0502020204030204" pitchFamily="34" charset="0"/>
                <a:cs typeface="Times New Roman" panose="02020603050405020304" pitchFamily="18" charset="0"/>
              </a:rPr>
              <a:t> </a:t>
            </a:r>
            <a:r>
              <a:rPr lang="en-US" sz="4400" b="1" u="sng" kern="100" dirty="0" err="1">
                <a:latin typeface="NikoshBAN" panose="02000000000000000000" pitchFamily="2" charset="0"/>
                <a:ea typeface="Calibri" panose="020F0502020204030204" pitchFamily="34" charset="0"/>
                <a:cs typeface="Times New Roman" panose="02020603050405020304" pitchFamily="18" charset="0"/>
              </a:rPr>
              <a:t>কী</a:t>
            </a:r>
            <a:endParaRPr lang="en-US" sz="4400" b="1" u="sng" kern="100" dirty="0">
              <a:latin typeface="NikoshBAN" panose="02000000000000000000" pitchFamily="2" charset="0"/>
              <a:ea typeface="Calibri" panose="020F0502020204030204" pitchFamily="34" charset="0"/>
              <a:cs typeface="Times New Roman" panose="02020603050405020304" pitchFamily="18" charset="0"/>
            </a:endParaRPr>
          </a:p>
          <a:p>
            <a:pPr algn="ctr"/>
            <a:endParaRPr lang="en-US" dirty="0"/>
          </a:p>
        </p:txBody>
      </p:sp>
      <p:sp>
        <p:nvSpPr>
          <p:cNvPr id="4" name="Rectangle 3">
            <a:extLst>
              <a:ext uri="{FF2B5EF4-FFF2-40B4-BE49-F238E27FC236}">
                <a16:creationId xmlns:a16="http://schemas.microsoft.com/office/drawing/2014/main" id="{65BB9A1D-FFD2-3632-6061-15F414152F74}"/>
              </a:ext>
            </a:extLst>
          </p:cNvPr>
          <p:cNvSpPr/>
          <p:nvPr/>
        </p:nvSpPr>
        <p:spPr>
          <a:xfrm>
            <a:off x="0" y="1524000"/>
            <a:ext cx="9144000" cy="2667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3200" b="1" kern="100" dirty="0" err="1">
                <a:latin typeface="NikoshBAN" panose="02000000000000000000" pitchFamily="2" charset="0"/>
                <a:ea typeface="Calibri" panose="020F0502020204030204" pitchFamily="34" charset="0"/>
                <a:cs typeface="Times New Roman" panose="02020603050405020304" pitchFamily="18" charset="0"/>
              </a:rPr>
              <a:t>ব্যবসায়</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প্রতিষ্ঠানের</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আর্থিক</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লেনদেনের</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বিভিন্ন</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শ্রেণির</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হিসাবসমূহকে</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ভিন্ন</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ভিন্ন</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শিরোনামে</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স্থায়ীভাবে</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যে</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হিসাব</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বইতে</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লিপিবদ্ধ</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করা</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হয়</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তাকে</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খতিয়ান</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হিসাব</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বলে</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endParaRPr lang="en-US" sz="3200" b="1" dirty="0"/>
          </a:p>
        </p:txBody>
      </p:sp>
      <p:sp>
        <p:nvSpPr>
          <p:cNvPr id="5" name="Rectangle 4">
            <a:extLst>
              <a:ext uri="{FF2B5EF4-FFF2-40B4-BE49-F238E27FC236}">
                <a16:creationId xmlns:a16="http://schemas.microsoft.com/office/drawing/2014/main" id="{8410AEA5-75BC-2038-1626-A6DBA1CAE1BD}"/>
              </a:ext>
            </a:extLst>
          </p:cNvPr>
          <p:cNvSpPr/>
          <p:nvPr/>
        </p:nvSpPr>
        <p:spPr>
          <a:xfrm>
            <a:off x="0" y="4191000"/>
            <a:ext cx="9144000" cy="76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খতিয়ান</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হিসাবের</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রাজা</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বা</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প্রধান</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বই</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নামেও</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পরিচিত</a:t>
            </a:r>
            <a:r>
              <a:rPr lang="en-US" sz="2800" b="1" kern="100" dirty="0">
                <a:latin typeface="NikoshBAN" panose="02000000000000000000" pitchFamily="2" charset="0"/>
                <a:ea typeface="Calibri" panose="020F0502020204030204" pitchFamily="34" charset="0"/>
                <a:cs typeface="Times New Roman" panose="02020603050405020304" pitchFamily="18" charset="0"/>
              </a:rPr>
              <a:t>।</a:t>
            </a:r>
            <a:endParaRPr lang="en-US" sz="2800" b="1"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DC664AC1-BB12-D8A1-A4BE-EA09B37C60B0}"/>
              </a:ext>
            </a:extLst>
          </p:cNvPr>
          <p:cNvSpPr txBox="1"/>
          <p:nvPr/>
        </p:nvSpPr>
        <p:spPr>
          <a:xfrm>
            <a:off x="381000" y="5147344"/>
            <a:ext cx="8229600" cy="1135311"/>
          </a:xfrm>
          <a:prstGeom prst="rect">
            <a:avLst/>
          </a:prstGeom>
          <a:noFill/>
        </p:spPr>
        <p:txBody>
          <a:bodyPr wrap="square" rtlCol="0">
            <a:spAutoFit/>
          </a:bodyPr>
          <a:lstStyle/>
          <a:p>
            <a:pPr algn="just">
              <a:lnSpc>
                <a:spcPct val="107000"/>
              </a:lnSpc>
              <a:spcAft>
                <a:spcPts val="800"/>
              </a:spcAft>
            </a:pP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জাবেদা</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থেকে</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লেনদেনগুলো</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খতিয়ানে</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স্থানান্তর</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করাকে</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পোস্টিং</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বলে</a:t>
            </a:r>
            <a:r>
              <a:rPr lang="en-US" sz="3200" b="1" kern="100" dirty="0">
                <a:latin typeface="NikoshBAN" panose="02000000000000000000" pitchFamily="2" charset="0"/>
                <a:ea typeface="Calibri" panose="020F0502020204030204" pitchFamily="34" charset="0"/>
                <a:cs typeface="Times New Roman" panose="02020603050405020304" pitchFamily="18" charset="0"/>
              </a:rPr>
              <a:t>।</a:t>
            </a:r>
            <a:endParaRPr lang="en-US" sz="3200" b="1"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6774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653C51C-5594-91D5-AB0F-B44F68D83AE1}"/>
              </a:ext>
            </a:extLst>
          </p:cNvPr>
          <p:cNvGrpSpPr/>
          <p:nvPr/>
        </p:nvGrpSpPr>
        <p:grpSpPr>
          <a:xfrm>
            <a:off x="0" y="-4916"/>
            <a:ext cx="8485239" cy="6858000"/>
            <a:chOff x="0" y="0"/>
            <a:chExt cx="8485239" cy="6858000"/>
          </a:xfrm>
        </p:grpSpPr>
        <p:sp>
          <p:nvSpPr>
            <p:cNvPr id="2" name="Rectangle 1">
              <a:extLst>
                <a:ext uri="{FF2B5EF4-FFF2-40B4-BE49-F238E27FC236}">
                  <a16:creationId xmlns:a16="http://schemas.microsoft.com/office/drawing/2014/main" id="{B3CC2E86-421A-7524-CED7-D35E5DBEC0B3}"/>
                </a:ext>
              </a:extLst>
            </p:cNvPr>
            <p:cNvSpPr/>
            <p:nvPr/>
          </p:nvSpPr>
          <p:spPr>
            <a:xfrm>
              <a:off x="0" y="0"/>
              <a:ext cx="1905000" cy="6858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a:latin typeface="NikoshBAN" panose="02000000000000000000" pitchFamily="2" charset="0"/>
                  <a:cs typeface="NikoshBAN" panose="02000000000000000000" pitchFamily="2" charset="0"/>
                </a:rPr>
                <a:t>খতিয়ানের</a:t>
              </a:r>
              <a:endParaRPr lang="en-US" sz="4000" b="1" dirty="0">
                <a:latin typeface="NikoshBAN" panose="02000000000000000000" pitchFamily="2" charset="0"/>
                <a:cs typeface="NikoshBAN" panose="02000000000000000000" pitchFamily="2" charset="0"/>
              </a:endParaRPr>
            </a:p>
            <a:p>
              <a:pPr algn="ctr"/>
              <a:r>
                <a:rPr lang="en-US" sz="4000" b="1" dirty="0">
                  <a:latin typeface="NikoshBAN" panose="02000000000000000000" pitchFamily="2" charset="0"/>
                  <a:cs typeface="NikoshBAN" panose="02000000000000000000" pitchFamily="2" charset="0"/>
                </a:rPr>
                <a:t> </a:t>
              </a:r>
              <a:r>
                <a:rPr lang="en-US" sz="4000" b="1" dirty="0" err="1">
                  <a:latin typeface="NikoshBAN" panose="02000000000000000000" pitchFamily="2" charset="0"/>
                  <a:cs typeface="NikoshBAN" panose="02000000000000000000" pitchFamily="2" charset="0"/>
                </a:rPr>
                <a:t>বৈশিষ্ট্য</a:t>
              </a:r>
              <a:endParaRPr lang="en-US" sz="4000" b="1" dirty="0">
                <a:latin typeface="NikoshBAN" panose="02000000000000000000" pitchFamily="2" charset="0"/>
                <a:cs typeface="NikoshBAN" panose="02000000000000000000" pitchFamily="2" charset="0"/>
              </a:endParaRPr>
            </a:p>
          </p:txBody>
        </p:sp>
        <p:sp>
          <p:nvSpPr>
            <p:cNvPr id="3" name="Arrow: Right 2">
              <a:extLst>
                <a:ext uri="{FF2B5EF4-FFF2-40B4-BE49-F238E27FC236}">
                  <a16:creationId xmlns:a16="http://schemas.microsoft.com/office/drawing/2014/main" id="{9800D824-5A8C-637A-F40E-E12FF1AC2606}"/>
                </a:ext>
              </a:extLst>
            </p:cNvPr>
            <p:cNvSpPr/>
            <p:nvPr/>
          </p:nvSpPr>
          <p:spPr>
            <a:xfrm>
              <a:off x="1954162" y="381000"/>
              <a:ext cx="762000" cy="609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8880265B-6BB7-F941-14B7-866007306875}"/>
                </a:ext>
              </a:extLst>
            </p:cNvPr>
            <p:cNvSpPr/>
            <p:nvPr/>
          </p:nvSpPr>
          <p:spPr>
            <a:xfrm>
              <a:off x="1954162" y="1713271"/>
              <a:ext cx="762000" cy="609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7D9FF582-AF2F-9B2A-6906-754F7ADA2240}"/>
                </a:ext>
              </a:extLst>
            </p:cNvPr>
            <p:cNvSpPr/>
            <p:nvPr/>
          </p:nvSpPr>
          <p:spPr>
            <a:xfrm>
              <a:off x="1932039" y="3048000"/>
              <a:ext cx="762000" cy="609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D8E7E6E6-61BF-697F-F537-6C70DC65B457}"/>
                </a:ext>
              </a:extLst>
            </p:cNvPr>
            <p:cNvSpPr/>
            <p:nvPr/>
          </p:nvSpPr>
          <p:spPr>
            <a:xfrm>
              <a:off x="1959078" y="4343401"/>
              <a:ext cx="762000" cy="609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CD8368F4-EEBA-89D1-48D4-E531B315CA45}"/>
                </a:ext>
              </a:extLst>
            </p:cNvPr>
            <p:cNvSpPr/>
            <p:nvPr/>
          </p:nvSpPr>
          <p:spPr>
            <a:xfrm>
              <a:off x="1961536" y="5715000"/>
              <a:ext cx="762000" cy="609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656EB56-8286-A94A-6AF4-2F46D1622B2B}"/>
                </a:ext>
              </a:extLst>
            </p:cNvPr>
            <p:cNvSpPr/>
            <p:nvPr/>
          </p:nvSpPr>
          <p:spPr>
            <a:xfrm>
              <a:off x="2922639" y="344129"/>
              <a:ext cx="5562600" cy="762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kern="100" dirty="0" err="1">
                  <a:latin typeface="NikoshBAN" panose="02000000000000000000" pitchFamily="2" charset="0"/>
                  <a:ea typeface="Calibri" panose="020F0502020204030204" pitchFamily="34" charset="0"/>
                  <a:cs typeface="NikoshBAN" panose="02000000000000000000" pitchFamily="2" charset="0"/>
                </a:rPr>
                <a:t>প্রতিটি</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হিসাবের</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জন্য</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ভিন্ন</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ভিন্ন</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শিরোনাম</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থাকবে</a:t>
              </a:r>
              <a:endParaRPr lang="en-US" sz="2800" dirty="0"/>
            </a:p>
          </p:txBody>
        </p:sp>
        <p:sp>
          <p:nvSpPr>
            <p:cNvPr id="13" name="Rectangle 12">
              <a:extLst>
                <a:ext uri="{FF2B5EF4-FFF2-40B4-BE49-F238E27FC236}">
                  <a16:creationId xmlns:a16="http://schemas.microsoft.com/office/drawing/2014/main" id="{6C7A3308-3D5D-69A9-8E47-7FAEAF131488}"/>
                </a:ext>
              </a:extLst>
            </p:cNvPr>
            <p:cNvSpPr/>
            <p:nvPr/>
          </p:nvSpPr>
          <p:spPr>
            <a:xfrm>
              <a:off x="2922639" y="1637071"/>
              <a:ext cx="5562600" cy="762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200" b="1" kern="100" dirty="0">
                  <a:latin typeface="NikoshBAN" panose="02000000000000000000" pitchFamily="2" charset="0"/>
                  <a:ea typeface="Calibri" panose="020F0502020204030204" pitchFamily="34" charset="0"/>
                  <a:cs typeface="NikoshBAN" panose="02000000000000000000" pitchFamily="2" charset="0"/>
                </a:rPr>
                <a:t>T </a:t>
              </a:r>
              <a:r>
                <a:rPr lang="en-US" sz="3200" b="1" kern="100" dirty="0" err="1">
                  <a:latin typeface="NikoshBAN" panose="02000000000000000000" pitchFamily="2" charset="0"/>
                  <a:ea typeface="Calibri" panose="020F0502020204030204" pitchFamily="34" charset="0"/>
                  <a:cs typeface="NikoshBAN" panose="02000000000000000000" pitchFamily="2" charset="0"/>
                </a:rPr>
                <a:t>ছক</a:t>
              </a:r>
              <a:r>
                <a:rPr lang="en-US" sz="3200" b="1" kern="100" dirty="0">
                  <a:latin typeface="NikoshBAN" panose="02000000000000000000" pitchFamily="2" charset="0"/>
                  <a:ea typeface="Calibri" panose="020F0502020204030204" pitchFamily="34" charset="0"/>
                  <a:cs typeface="NikoshBAN" panose="02000000000000000000" pitchFamily="2" charset="0"/>
                </a:rPr>
                <a:t> ও </a:t>
              </a:r>
              <a:r>
                <a:rPr lang="en-US" sz="3200" b="1" kern="100" dirty="0" err="1">
                  <a:latin typeface="NikoshBAN" panose="02000000000000000000" pitchFamily="2" charset="0"/>
                  <a:ea typeface="Calibri" panose="020F0502020204030204" pitchFamily="34" charset="0"/>
                  <a:cs typeface="NikoshBAN" panose="02000000000000000000" pitchFamily="2" charset="0"/>
                </a:rPr>
                <a:t>চলমান</a:t>
              </a:r>
              <a:r>
                <a:rPr lang="en-US" sz="3200" b="1" kern="100" dirty="0">
                  <a:latin typeface="NikoshBAN" panose="02000000000000000000" pitchFamily="2" charset="0"/>
                  <a:ea typeface="Calibri" panose="020F0502020204030204" pitchFamily="34" charset="0"/>
                  <a:cs typeface="NikoshBAN" panose="02000000000000000000" pitchFamily="2" charset="0"/>
                </a:rPr>
                <a:t> </a:t>
              </a:r>
              <a:r>
                <a:rPr lang="en-US" sz="3200" b="1" kern="100" dirty="0" err="1">
                  <a:latin typeface="NikoshBAN" panose="02000000000000000000" pitchFamily="2" charset="0"/>
                  <a:ea typeface="Calibri" panose="020F0502020204030204" pitchFamily="34" charset="0"/>
                  <a:cs typeface="NikoshBAN" panose="02000000000000000000" pitchFamily="2" charset="0"/>
                </a:rPr>
                <a:t>জের</a:t>
              </a:r>
              <a:r>
                <a:rPr lang="en-US" sz="3200" b="1" kern="100" dirty="0">
                  <a:latin typeface="NikoshBAN" panose="02000000000000000000" pitchFamily="2" charset="0"/>
                  <a:ea typeface="Calibri" panose="020F0502020204030204" pitchFamily="34" charset="0"/>
                  <a:cs typeface="NikoshBAN" panose="02000000000000000000" pitchFamily="2" charset="0"/>
                </a:rPr>
                <a:t> </a:t>
              </a:r>
              <a:r>
                <a:rPr lang="en-US" sz="3200" b="1" kern="100" dirty="0" err="1">
                  <a:latin typeface="NikoshBAN" panose="02000000000000000000" pitchFamily="2" charset="0"/>
                  <a:ea typeface="Calibri" panose="020F0502020204030204" pitchFamily="34" charset="0"/>
                  <a:cs typeface="NikoshBAN" panose="02000000000000000000" pitchFamily="2" charset="0"/>
                </a:rPr>
                <a:t>ছকের</a:t>
              </a:r>
              <a:r>
                <a:rPr lang="en-US" sz="3200" b="1" kern="100" dirty="0">
                  <a:latin typeface="NikoshBAN" panose="02000000000000000000" pitchFamily="2" charset="0"/>
                  <a:ea typeface="Calibri" panose="020F0502020204030204" pitchFamily="34" charset="0"/>
                  <a:cs typeface="NikoshBAN" panose="02000000000000000000" pitchFamily="2" charset="0"/>
                </a:rPr>
                <a:t> </a:t>
              </a:r>
              <a:r>
                <a:rPr lang="en-US" sz="3200" b="1" kern="100" dirty="0" err="1">
                  <a:latin typeface="NikoshBAN" panose="02000000000000000000" pitchFamily="2" charset="0"/>
                  <a:ea typeface="Calibri" panose="020F0502020204030204" pitchFamily="34" charset="0"/>
                  <a:cs typeface="NikoshBAN" panose="02000000000000000000" pitchFamily="2" charset="0"/>
                </a:rPr>
                <a:t>ব্যবহার</a:t>
              </a:r>
              <a:r>
                <a:rPr lang="en-US" sz="3200" b="1" kern="100" dirty="0">
                  <a:latin typeface="NikoshBAN" panose="02000000000000000000" pitchFamily="2" charset="0"/>
                  <a:ea typeface="Calibri" panose="020F0502020204030204" pitchFamily="34" charset="0"/>
                  <a:cs typeface="NikoshBAN" panose="02000000000000000000" pitchFamily="2" charset="0"/>
                </a:rPr>
                <a:t> </a:t>
              </a:r>
              <a:endParaRPr lang="en-US" sz="3200" dirty="0"/>
            </a:p>
          </p:txBody>
        </p:sp>
        <p:sp>
          <p:nvSpPr>
            <p:cNvPr id="15" name="Rectangle 14">
              <a:extLst>
                <a:ext uri="{FF2B5EF4-FFF2-40B4-BE49-F238E27FC236}">
                  <a16:creationId xmlns:a16="http://schemas.microsoft.com/office/drawing/2014/main" id="{4BD6CD2E-D294-1276-AB7F-C3FB7AEE5430}"/>
                </a:ext>
              </a:extLst>
            </p:cNvPr>
            <p:cNvSpPr/>
            <p:nvPr/>
          </p:nvSpPr>
          <p:spPr>
            <a:xfrm>
              <a:off x="2922639" y="2971800"/>
              <a:ext cx="5562600" cy="762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dirty="0" err="1">
                  <a:latin typeface="NikoshBAN" panose="02000000000000000000" pitchFamily="2" charset="0"/>
                  <a:ea typeface="Calibri" panose="020F0502020204030204" pitchFamily="34" charset="0"/>
                  <a:cs typeface="NikoshBAN" panose="02000000000000000000" pitchFamily="2" charset="0"/>
                </a:rPr>
                <a:t>লেনদেনের</a:t>
              </a:r>
              <a:r>
                <a:rPr lang="en-US" sz="3200" b="1" dirty="0">
                  <a:latin typeface="NikoshBAN" panose="02000000000000000000" pitchFamily="2" charset="0"/>
                  <a:ea typeface="Calibri" panose="020F0502020204030204" pitchFamily="34" charset="0"/>
                  <a:cs typeface="NikoshBAN" panose="02000000000000000000" pitchFamily="2" charset="0"/>
                </a:rPr>
                <a:t> </a:t>
              </a:r>
              <a:r>
                <a:rPr lang="en-US" sz="3200" b="1" dirty="0" err="1">
                  <a:latin typeface="NikoshBAN" panose="02000000000000000000" pitchFamily="2" charset="0"/>
                  <a:ea typeface="Calibri" panose="020F0502020204030204" pitchFamily="34" charset="0"/>
                  <a:cs typeface="NikoshBAN" panose="02000000000000000000" pitchFamily="2" charset="0"/>
                </a:rPr>
                <a:t>সুশৃংখল</a:t>
              </a:r>
              <a:r>
                <a:rPr lang="en-US" sz="3200" b="1" dirty="0">
                  <a:latin typeface="NikoshBAN" panose="02000000000000000000" pitchFamily="2" charset="0"/>
                  <a:ea typeface="Calibri" panose="020F0502020204030204" pitchFamily="34" charset="0"/>
                  <a:cs typeface="NikoshBAN" panose="02000000000000000000" pitchFamily="2" charset="0"/>
                </a:rPr>
                <a:t> ও </a:t>
              </a:r>
              <a:r>
                <a:rPr lang="en-US" sz="3200" b="1" dirty="0" err="1">
                  <a:latin typeface="NikoshBAN" panose="02000000000000000000" pitchFamily="2" charset="0"/>
                  <a:ea typeface="Calibri" panose="020F0502020204030204" pitchFamily="34" charset="0"/>
                  <a:cs typeface="NikoshBAN" panose="02000000000000000000" pitchFamily="2" charset="0"/>
                </a:rPr>
                <a:t>স্থায়ী</a:t>
              </a:r>
              <a:r>
                <a:rPr lang="en-US" sz="3200" b="1" dirty="0">
                  <a:latin typeface="NikoshBAN" panose="02000000000000000000" pitchFamily="2" charset="0"/>
                  <a:ea typeface="Calibri" panose="020F0502020204030204" pitchFamily="34" charset="0"/>
                  <a:cs typeface="NikoshBAN" panose="02000000000000000000" pitchFamily="2" charset="0"/>
                </a:rPr>
                <a:t> </a:t>
              </a:r>
              <a:r>
                <a:rPr lang="en-US" sz="3200" b="1" dirty="0" err="1">
                  <a:latin typeface="NikoshBAN" panose="02000000000000000000" pitchFamily="2" charset="0"/>
                  <a:ea typeface="Calibri" panose="020F0502020204030204" pitchFamily="34" charset="0"/>
                  <a:cs typeface="NikoshBAN" panose="02000000000000000000" pitchFamily="2" charset="0"/>
                </a:rPr>
                <a:t>রেকর্ড</a:t>
              </a:r>
              <a:endParaRPr lang="en-US" sz="3200" dirty="0"/>
            </a:p>
          </p:txBody>
        </p:sp>
        <p:sp>
          <p:nvSpPr>
            <p:cNvPr id="17" name="Rectangle 16">
              <a:extLst>
                <a:ext uri="{FF2B5EF4-FFF2-40B4-BE49-F238E27FC236}">
                  <a16:creationId xmlns:a16="http://schemas.microsoft.com/office/drawing/2014/main" id="{DFF53014-54FB-3EDB-C120-8E8BB48DAE38}"/>
                </a:ext>
              </a:extLst>
            </p:cNvPr>
            <p:cNvSpPr/>
            <p:nvPr/>
          </p:nvSpPr>
          <p:spPr>
            <a:xfrm>
              <a:off x="2922639" y="4306529"/>
              <a:ext cx="5562600" cy="91439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spcAft>
                  <a:spcPts val="800"/>
                </a:spcAft>
              </a:pPr>
              <a:r>
                <a:rPr lang="en-US" sz="2800" b="1" kern="100" dirty="0" err="1">
                  <a:latin typeface="NikoshBAN" panose="02000000000000000000" pitchFamily="2" charset="0"/>
                  <a:ea typeface="Calibri" panose="020F0502020204030204" pitchFamily="34" charset="0"/>
                  <a:cs typeface="NikoshBAN" panose="02000000000000000000" pitchFamily="2" charset="0"/>
                </a:rPr>
                <a:t>প্রতিটি</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হিসেবের</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জের</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বা</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উদ্বৃত্ত</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নিণর্য়</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করা</a:t>
              </a:r>
              <a:r>
                <a:rPr lang="en-US" sz="2800" b="1" kern="100" dirty="0">
                  <a:latin typeface="NikoshBAN" panose="02000000000000000000" pitchFamily="2" charset="0"/>
                  <a:ea typeface="Calibri" panose="020F0502020204030204" pitchFamily="34" charset="0"/>
                  <a:cs typeface="NikoshBAN" panose="02000000000000000000" pitchFamily="2" charset="0"/>
                </a:rPr>
                <a:t> </a:t>
              </a:r>
              <a:r>
                <a:rPr lang="en-US" sz="2800" b="1" kern="100" dirty="0" err="1">
                  <a:latin typeface="NikoshBAN" panose="02000000000000000000" pitchFamily="2" charset="0"/>
                  <a:ea typeface="Calibri" panose="020F0502020204030204" pitchFamily="34" charset="0"/>
                  <a:cs typeface="NikoshBAN" panose="02000000000000000000" pitchFamily="2" charset="0"/>
                </a:rPr>
                <a:t>হয়</a:t>
              </a:r>
              <a:endParaRPr lang="en-US" sz="2800" b="1" kern="100" dirty="0">
                <a:latin typeface="NikoshBAN" panose="02000000000000000000" pitchFamily="2" charset="0"/>
                <a:ea typeface="Calibri" panose="020F0502020204030204" pitchFamily="34" charset="0"/>
                <a:cs typeface="NikoshBAN" panose="02000000000000000000" pitchFamily="2" charset="0"/>
              </a:endParaRPr>
            </a:p>
          </p:txBody>
        </p:sp>
        <p:sp>
          <p:nvSpPr>
            <p:cNvPr id="19" name="Rectangle 18">
              <a:extLst>
                <a:ext uri="{FF2B5EF4-FFF2-40B4-BE49-F238E27FC236}">
                  <a16:creationId xmlns:a16="http://schemas.microsoft.com/office/drawing/2014/main" id="{33803CB6-4B78-C869-C743-F163546E1ADF}"/>
                </a:ext>
              </a:extLst>
            </p:cNvPr>
            <p:cNvSpPr/>
            <p:nvPr/>
          </p:nvSpPr>
          <p:spPr>
            <a:xfrm>
              <a:off x="2922639" y="5715000"/>
              <a:ext cx="5562600" cy="76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spcAft>
                  <a:spcPts val="800"/>
                </a:spcAft>
              </a:pPr>
              <a:r>
                <a:rPr lang="en-US" sz="3200" b="1" kern="100" dirty="0" err="1">
                  <a:latin typeface="NikoshBAN" panose="02000000000000000000" pitchFamily="2" charset="0"/>
                  <a:ea typeface="Calibri" panose="020F0502020204030204" pitchFamily="34" charset="0"/>
                  <a:cs typeface="NikoshBAN" panose="02000000000000000000" pitchFamily="2" charset="0"/>
                </a:rPr>
                <a:t>হিসাবের</a:t>
              </a:r>
              <a:r>
                <a:rPr lang="en-US" sz="3200" b="1" kern="100" dirty="0">
                  <a:latin typeface="NikoshBAN" panose="02000000000000000000" pitchFamily="2" charset="0"/>
                  <a:ea typeface="Calibri" panose="020F0502020204030204" pitchFamily="34" charset="0"/>
                  <a:cs typeface="NikoshBAN" panose="02000000000000000000" pitchFamily="2" charset="0"/>
                </a:rPr>
                <a:t> </a:t>
              </a:r>
              <a:r>
                <a:rPr lang="en-US" sz="3200" b="1" kern="100" dirty="0" err="1">
                  <a:latin typeface="NikoshBAN" panose="02000000000000000000" pitchFamily="2" charset="0"/>
                  <a:ea typeface="Calibri" panose="020F0502020204030204" pitchFamily="34" charset="0"/>
                  <a:cs typeface="NikoshBAN" panose="02000000000000000000" pitchFamily="2" charset="0"/>
                </a:rPr>
                <a:t>গাণিতিক</a:t>
              </a:r>
              <a:r>
                <a:rPr lang="en-US" sz="3200" b="1" kern="100" dirty="0">
                  <a:latin typeface="NikoshBAN" panose="02000000000000000000" pitchFamily="2" charset="0"/>
                  <a:ea typeface="Calibri" panose="020F0502020204030204" pitchFamily="34" charset="0"/>
                  <a:cs typeface="NikoshBAN" panose="02000000000000000000" pitchFamily="2" charset="0"/>
                </a:rPr>
                <a:t> </a:t>
              </a:r>
              <a:r>
                <a:rPr lang="en-US" sz="3200" b="1" kern="100" dirty="0" err="1">
                  <a:latin typeface="NikoshBAN" panose="02000000000000000000" pitchFamily="2" charset="0"/>
                  <a:ea typeface="Calibri" panose="020F0502020204030204" pitchFamily="34" charset="0"/>
                  <a:cs typeface="NikoshBAN" panose="02000000000000000000" pitchFamily="2" charset="0"/>
                </a:rPr>
                <a:t>শুদ্ধতা</a:t>
              </a:r>
              <a:r>
                <a:rPr lang="en-US" sz="3200" b="1" kern="100" dirty="0">
                  <a:latin typeface="NikoshBAN" panose="02000000000000000000" pitchFamily="2" charset="0"/>
                  <a:ea typeface="Calibri" panose="020F0502020204030204" pitchFamily="34" charset="0"/>
                  <a:cs typeface="NikoshBAN" panose="02000000000000000000" pitchFamily="2" charset="0"/>
                </a:rPr>
                <a:t> </a:t>
              </a:r>
              <a:r>
                <a:rPr lang="en-US" sz="3200" b="1" kern="100" dirty="0" err="1">
                  <a:latin typeface="NikoshBAN" panose="02000000000000000000" pitchFamily="2" charset="0"/>
                  <a:ea typeface="Calibri" panose="020F0502020204030204" pitchFamily="34" charset="0"/>
                  <a:cs typeface="NikoshBAN" panose="02000000000000000000" pitchFamily="2" charset="0"/>
                </a:rPr>
                <a:t>যাচায়ের</a:t>
              </a:r>
              <a:r>
                <a:rPr lang="en-US" sz="3200" b="1" kern="100" dirty="0">
                  <a:latin typeface="NikoshBAN" panose="02000000000000000000" pitchFamily="2" charset="0"/>
                  <a:ea typeface="Calibri" panose="020F0502020204030204" pitchFamily="34" charset="0"/>
                  <a:cs typeface="NikoshBAN" panose="02000000000000000000" pitchFamily="2" charset="0"/>
                </a:rPr>
                <a:t> </a:t>
              </a:r>
              <a:r>
                <a:rPr lang="en-US" sz="3200" b="1" kern="100" dirty="0" err="1">
                  <a:latin typeface="NikoshBAN" panose="02000000000000000000" pitchFamily="2" charset="0"/>
                  <a:ea typeface="Calibri" panose="020F0502020204030204" pitchFamily="34" charset="0"/>
                  <a:cs typeface="NikoshBAN" panose="02000000000000000000" pitchFamily="2" charset="0"/>
                </a:rPr>
                <a:t>ভিত্তি</a:t>
              </a:r>
              <a:endParaRPr lang="en-US" sz="3200" b="1" kern="100" dirty="0">
                <a:latin typeface="NikoshBAN" panose="02000000000000000000" pitchFamily="2" charset="0"/>
                <a:ea typeface="Calibri" panose="020F0502020204030204" pitchFamily="34" charset="0"/>
                <a:cs typeface="NikoshBAN" panose="02000000000000000000" pitchFamily="2" charset="0"/>
              </a:endParaRPr>
            </a:p>
          </p:txBody>
        </p:sp>
      </p:grpSp>
    </p:spTree>
    <p:extLst>
      <p:ext uri="{BB962C8B-B14F-4D97-AF65-F5344CB8AC3E}">
        <p14:creationId xmlns:p14="http://schemas.microsoft.com/office/powerpoint/2010/main" val="3124047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8CAC9DB-B9CC-AF10-1889-F090B9CE290A}"/>
              </a:ext>
            </a:extLst>
          </p:cNvPr>
          <p:cNvGrpSpPr/>
          <p:nvPr/>
        </p:nvGrpSpPr>
        <p:grpSpPr>
          <a:xfrm>
            <a:off x="-14748" y="76200"/>
            <a:ext cx="9173496" cy="6934200"/>
            <a:chOff x="-14748" y="76200"/>
            <a:chExt cx="9173496" cy="6934200"/>
          </a:xfrm>
        </p:grpSpPr>
        <p:sp>
          <p:nvSpPr>
            <p:cNvPr id="2" name="Rectangle 1">
              <a:extLst>
                <a:ext uri="{FF2B5EF4-FFF2-40B4-BE49-F238E27FC236}">
                  <a16:creationId xmlns:a16="http://schemas.microsoft.com/office/drawing/2014/main" id="{2006A873-48D1-ABE6-3703-F5C7A1B82E2D}"/>
                </a:ext>
              </a:extLst>
            </p:cNvPr>
            <p:cNvSpPr/>
            <p:nvPr/>
          </p:nvSpPr>
          <p:spPr>
            <a:xfrm>
              <a:off x="-14748" y="152400"/>
              <a:ext cx="9144000" cy="685800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nvGrpSpPr>
            <p:cNvPr id="24" name="Group 23">
              <a:extLst>
                <a:ext uri="{FF2B5EF4-FFF2-40B4-BE49-F238E27FC236}">
                  <a16:creationId xmlns:a16="http://schemas.microsoft.com/office/drawing/2014/main" id="{DB82C548-D81A-E5FE-99DD-DFA70C16320B}"/>
                </a:ext>
              </a:extLst>
            </p:cNvPr>
            <p:cNvGrpSpPr/>
            <p:nvPr/>
          </p:nvGrpSpPr>
          <p:grpSpPr>
            <a:xfrm>
              <a:off x="0" y="76200"/>
              <a:ext cx="9158748" cy="5326626"/>
              <a:chOff x="0" y="76200"/>
              <a:chExt cx="9158748" cy="5326626"/>
            </a:xfrm>
          </p:grpSpPr>
          <p:sp>
            <p:nvSpPr>
              <p:cNvPr id="3" name="Rectangle 2">
                <a:extLst>
                  <a:ext uri="{FF2B5EF4-FFF2-40B4-BE49-F238E27FC236}">
                    <a16:creationId xmlns:a16="http://schemas.microsoft.com/office/drawing/2014/main" id="{74A17718-BDE1-AFA8-2844-700452A0C9FC}"/>
                  </a:ext>
                </a:extLst>
              </p:cNvPr>
              <p:cNvSpPr/>
              <p:nvPr/>
            </p:nvSpPr>
            <p:spPr>
              <a:xfrm>
                <a:off x="0" y="76200"/>
                <a:ext cx="9144000" cy="1066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dirty="0" err="1">
                    <a:latin typeface="NikoshBAN" panose="02000000000000000000" pitchFamily="2" charset="0"/>
                    <a:cs typeface="NikoshBAN" panose="02000000000000000000" pitchFamily="2" charset="0"/>
                  </a:rPr>
                  <a:t>খতিয়ানের</a:t>
                </a:r>
                <a:r>
                  <a:rPr lang="en-US" sz="6000" dirty="0">
                    <a:latin typeface="NikoshBAN" panose="02000000000000000000" pitchFamily="2" charset="0"/>
                    <a:cs typeface="NikoshBAN" panose="02000000000000000000" pitchFamily="2" charset="0"/>
                  </a:rPr>
                  <a:t> </a:t>
                </a:r>
                <a:r>
                  <a:rPr lang="en-US" sz="6000" dirty="0" err="1">
                    <a:latin typeface="NikoshBAN" panose="02000000000000000000" pitchFamily="2" charset="0"/>
                    <a:cs typeface="NikoshBAN" panose="02000000000000000000" pitchFamily="2" charset="0"/>
                  </a:rPr>
                  <a:t>প্রকারভেদ</a:t>
                </a:r>
                <a:endParaRPr lang="en-US" sz="6000" dirty="0">
                  <a:latin typeface="NikoshBAN" panose="02000000000000000000" pitchFamily="2" charset="0"/>
                  <a:cs typeface="NikoshBAN" panose="02000000000000000000" pitchFamily="2" charset="0"/>
                </a:endParaRPr>
              </a:p>
            </p:txBody>
          </p:sp>
          <p:sp>
            <p:nvSpPr>
              <p:cNvPr id="4" name="Arrow: Down 3">
                <a:extLst>
                  <a:ext uri="{FF2B5EF4-FFF2-40B4-BE49-F238E27FC236}">
                    <a16:creationId xmlns:a16="http://schemas.microsoft.com/office/drawing/2014/main" id="{B041B5F4-B9E0-99FC-A5FE-523A604BDCBF}"/>
                  </a:ext>
                </a:extLst>
              </p:cNvPr>
              <p:cNvSpPr/>
              <p:nvPr/>
            </p:nvSpPr>
            <p:spPr>
              <a:xfrm>
                <a:off x="4191000" y="1066800"/>
                <a:ext cx="381000" cy="53340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300CED38-91E1-77C5-BAC4-A23F2F717910}"/>
                  </a:ext>
                </a:extLst>
              </p:cNvPr>
              <p:cNvSpPr/>
              <p:nvPr/>
            </p:nvSpPr>
            <p:spPr>
              <a:xfrm>
                <a:off x="0" y="1752600"/>
                <a:ext cx="9144000" cy="381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FEDDD87F-0E6B-390A-11BF-271584FBEB22}"/>
                  </a:ext>
                </a:extLst>
              </p:cNvPr>
              <p:cNvSpPr/>
              <p:nvPr/>
            </p:nvSpPr>
            <p:spPr>
              <a:xfrm>
                <a:off x="1600200" y="2133600"/>
                <a:ext cx="457200" cy="609600"/>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FC04E60E-18A0-462A-78F3-995210B98E50}"/>
                  </a:ext>
                </a:extLst>
              </p:cNvPr>
              <p:cNvSpPr/>
              <p:nvPr/>
            </p:nvSpPr>
            <p:spPr>
              <a:xfrm>
                <a:off x="6248400" y="2160639"/>
                <a:ext cx="457200" cy="609600"/>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FAA7958-A7A0-D6DF-57AD-E159AFC4504F}"/>
                  </a:ext>
                </a:extLst>
              </p:cNvPr>
              <p:cNvSpPr/>
              <p:nvPr/>
            </p:nvSpPr>
            <p:spPr>
              <a:xfrm>
                <a:off x="14748" y="2743200"/>
                <a:ext cx="4176252"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সাধারণ</a:t>
                </a: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r>
                  <a:rPr lang="en-US" sz="3200" b="1" kern="100" dirty="0" err="1">
                    <a:latin typeface="NikoshBAN" panose="02000000000000000000" pitchFamily="2" charset="0"/>
                    <a:ea typeface="Calibri" panose="020F0502020204030204" pitchFamily="34" charset="0"/>
                    <a:cs typeface="Times New Roman" panose="02020603050405020304" pitchFamily="18" charset="0"/>
                  </a:rPr>
                  <a:t>খতিয়ান</a:t>
                </a:r>
                <a:endParaRPr lang="en-US" sz="3200" b="1" kern="100" dirty="0">
                  <a:latin typeface="NikoshBAN" panose="02000000000000000000" pitchFamily="2" charset="0"/>
                  <a:ea typeface="Calibri" panose="020F0502020204030204" pitchFamily="34" charset="0"/>
                  <a:cs typeface="Times New Roman" panose="02020603050405020304" pitchFamily="18" charset="0"/>
                </a:endParaRPr>
              </a:p>
              <a:p>
                <a:pPr algn="ctr"/>
                <a:r>
                  <a:rPr lang="en-US" sz="2000" b="1" kern="100" dirty="0">
                    <a:latin typeface="NikoshBAN" panose="02000000000000000000" pitchFamily="2" charset="0"/>
                    <a:ea typeface="Calibri" panose="020F0502020204030204" pitchFamily="34" charset="0"/>
                    <a:cs typeface="Times New Roman" panose="02020603050405020304" pitchFamily="18" charset="0"/>
                  </a:rPr>
                  <a:t>(</a:t>
                </a:r>
                <a:r>
                  <a:rPr lang="en-US" sz="2000" b="1" kern="100" dirty="0" err="1">
                    <a:latin typeface="NikoshBAN" panose="02000000000000000000" pitchFamily="2" charset="0"/>
                    <a:ea typeface="Calibri" panose="020F0502020204030204" pitchFamily="34" charset="0"/>
                    <a:cs typeface="Times New Roman" panose="02020603050405020304" pitchFamily="18" charset="0"/>
                  </a:rPr>
                  <a:t>সকল</a:t>
                </a:r>
                <a:r>
                  <a:rPr lang="en-US" sz="2000" b="1" kern="100" dirty="0">
                    <a:latin typeface="NikoshBAN" panose="02000000000000000000" pitchFamily="2" charset="0"/>
                    <a:ea typeface="Calibri" panose="020F0502020204030204" pitchFamily="34" charset="0"/>
                    <a:cs typeface="Times New Roman" panose="02020603050405020304" pitchFamily="18" charset="0"/>
                  </a:rPr>
                  <a:t> </a:t>
                </a:r>
                <a:r>
                  <a:rPr lang="en-US" sz="2000" b="1" kern="100" dirty="0" err="1">
                    <a:latin typeface="NikoshBAN" panose="02000000000000000000" pitchFamily="2" charset="0"/>
                    <a:ea typeface="Calibri" panose="020F0502020204030204" pitchFamily="34" charset="0"/>
                    <a:cs typeface="Times New Roman" panose="02020603050405020304" pitchFamily="18" charset="0"/>
                  </a:rPr>
                  <a:t>প্রধান</a:t>
                </a:r>
                <a:r>
                  <a:rPr lang="en-US" sz="2000" b="1" kern="100" dirty="0">
                    <a:latin typeface="NikoshBAN" panose="02000000000000000000" pitchFamily="2" charset="0"/>
                    <a:ea typeface="Calibri" panose="020F0502020204030204" pitchFamily="34" charset="0"/>
                    <a:cs typeface="Times New Roman" panose="02020603050405020304" pitchFamily="18" charset="0"/>
                  </a:rPr>
                  <a:t> </a:t>
                </a:r>
                <a:r>
                  <a:rPr lang="en-US" sz="2000" b="1" kern="100" dirty="0" err="1">
                    <a:latin typeface="NikoshBAN" panose="02000000000000000000" pitchFamily="2" charset="0"/>
                    <a:ea typeface="Calibri" panose="020F0502020204030204" pitchFamily="34" charset="0"/>
                    <a:cs typeface="Times New Roman" panose="02020603050405020304" pitchFamily="18" charset="0"/>
                  </a:rPr>
                  <a:t>হিসাব</a:t>
                </a:r>
                <a:r>
                  <a:rPr lang="en-US" sz="2000" b="1" kern="100" dirty="0">
                    <a:latin typeface="NikoshBAN" panose="02000000000000000000" pitchFamily="2" charset="0"/>
                    <a:ea typeface="Calibri" panose="020F0502020204030204" pitchFamily="34" charset="0"/>
                    <a:cs typeface="Times New Roman" panose="02020603050405020304" pitchFamily="18" charset="0"/>
                  </a:rPr>
                  <a:t>)</a:t>
                </a:r>
                <a:endParaRPr lang="en-US" sz="2000" dirty="0"/>
              </a:p>
            </p:txBody>
          </p:sp>
          <p:sp>
            <p:nvSpPr>
              <p:cNvPr id="11" name="Rectangle 10">
                <a:extLst>
                  <a:ext uri="{FF2B5EF4-FFF2-40B4-BE49-F238E27FC236}">
                    <a16:creationId xmlns:a16="http://schemas.microsoft.com/office/drawing/2014/main" id="{49C18C7A-0784-5D26-A0F2-21EE08DBA7EF}"/>
                  </a:ext>
                </a:extLst>
              </p:cNvPr>
              <p:cNvSpPr/>
              <p:nvPr/>
            </p:nvSpPr>
            <p:spPr>
              <a:xfrm>
                <a:off x="4982496" y="2743200"/>
                <a:ext cx="4176252"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b="1" kern="100" dirty="0" err="1">
                    <a:latin typeface="NikoshBAN" panose="02000000000000000000" pitchFamily="2" charset="0"/>
                    <a:ea typeface="Calibri" panose="020F0502020204030204" pitchFamily="34" charset="0"/>
                    <a:cs typeface="Times New Roman" panose="02020603050405020304" pitchFamily="18" charset="0"/>
                  </a:rPr>
                  <a:t>সহকারী</a:t>
                </a:r>
                <a:r>
                  <a:rPr lang="en-US" sz="3600" b="1" kern="100" dirty="0">
                    <a:latin typeface="NikoshBAN" panose="02000000000000000000" pitchFamily="2" charset="0"/>
                    <a:ea typeface="Calibri" panose="020F0502020204030204" pitchFamily="34" charset="0"/>
                    <a:cs typeface="Times New Roman" panose="02020603050405020304" pitchFamily="18" charset="0"/>
                  </a:rPr>
                  <a:t> </a:t>
                </a:r>
                <a:r>
                  <a:rPr lang="en-US" sz="3600" b="1" kern="100" dirty="0" err="1">
                    <a:latin typeface="NikoshBAN" panose="02000000000000000000" pitchFamily="2" charset="0"/>
                    <a:ea typeface="Calibri" panose="020F0502020204030204" pitchFamily="34" charset="0"/>
                    <a:cs typeface="Times New Roman" panose="02020603050405020304" pitchFamily="18" charset="0"/>
                  </a:rPr>
                  <a:t>খতিয়ান</a:t>
                </a:r>
                <a:endParaRPr lang="en-US" sz="3600" dirty="0"/>
              </a:p>
            </p:txBody>
          </p:sp>
          <p:sp>
            <p:nvSpPr>
              <p:cNvPr id="12" name="Arrow: Down 11">
                <a:extLst>
                  <a:ext uri="{FF2B5EF4-FFF2-40B4-BE49-F238E27FC236}">
                    <a16:creationId xmlns:a16="http://schemas.microsoft.com/office/drawing/2014/main" id="{99F29393-E56D-88BB-E866-730ECFCF2729}"/>
                  </a:ext>
                </a:extLst>
              </p:cNvPr>
              <p:cNvSpPr/>
              <p:nvPr/>
            </p:nvSpPr>
            <p:spPr>
              <a:xfrm>
                <a:off x="6934200" y="3657600"/>
                <a:ext cx="381000" cy="304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06E6C4D-7295-7E7C-40C6-B79EB7528EED}"/>
                  </a:ext>
                </a:extLst>
              </p:cNvPr>
              <p:cNvSpPr/>
              <p:nvPr/>
            </p:nvSpPr>
            <p:spPr>
              <a:xfrm>
                <a:off x="2057400" y="3962400"/>
                <a:ext cx="5791200" cy="12192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Arrow: Down 16">
                <a:extLst>
                  <a:ext uri="{FF2B5EF4-FFF2-40B4-BE49-F238E27FC236}">
                    <a16:creationId xmlns:a16="http://schemas.microsoft.com/office/drawing/2014/main" id="{D64254B9-B5D1-EDE4-688F-34A790D9F329}"/>
                  </a:ext>
                </a:extLst>
              </p:cNvPr>
              <p:cNvSpPr/>
              <p:nvPr/>
            </p:nvSpPr>
            <p:spPr>
              <a:xfrm>
                <a:off x="1981200" y="4114800"/>
                <a:ext cx="381000" cy="304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Down 18">
                <a:extLst>
                  <a:ext uri="{FF2B5EF4-FFF2-40B4-BE49-F238E27FC236}">
                    <a16:creationId xmlns:a16="http://schemas.microsoft.com/office/drawing/2014/main" id="{124A2874-3D3C-C161-80D0-9A13AFD564D8}"/>
                  </a:ext>
                </a:extLst>
              </p:cNvPr>
              <p:cNvSpPr/>
              <p:nvPr/>
            </p:nvSpPr>
            <p:spPr>
              <a:xfrm>
                <a:off x="7543800" y="4114800"/>
                <a:ext cx="381000" cy="304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D251BFC-33E0-24CC-483A-B7C59DB78BFC}"/>
                  </a:ext>
                </a:extLst>
              </p:cNvPr>
              <p:cNvSpPr/>
              <p:nvPr/>
            </p:nvSpPr>
            <p:spPr>
              <a:xfrm>
                <a:off x="286364" y="4542503"/>
                <a:ext cx="3599836" cy="860323"/>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sz="2800" b="1" kern="100" dirty="0">
                  <a:latin typeface="NikoshBAN" panose="02000000000000000000" pitchFamily="2" charset="0"/>
                  <a:ea typeface="Calibri" panose="020F0502020204030204" pitchFamily="34" charset="0"/>
                  <a:cs typeface="Times New Roman" panose="02020603050405020304" pitchFamily="18" charset="0"/>
                </a:endParaRPr>
              </a:p>
              <a:p>
                <a:pPr algn="ct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দেনাদার</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খতিয়ান</a:t>
                </a:r>
                <a:endParaRPr lang="en-US" sz="2800" b="1" kern="100" dirty="0">
                  <a:latin typeface="NikoshBAN" panose="02000000000000000000" pitchFamily="2" charset="0"/>
                  <a:ea typeface="Calibri" panose="020F0502020204030204" pitchFamily="34" charset="0"/>
                  <a:cs typeface="Times New Roman" panose="02020603050405020304" pitchFamily="18" charset="0"/>
                </a:endParaRPr>
              </a:p>
              <a:p>
                <a:pPr algn="ctr"/>
                <a:r>
                  <a:rPr lang="en-US" sz="3200" b="1" kern="100" dirty="0">
                    <a:latin typeface="NikoshBAN" panose="02000000000000000000" pitchFamily="2" charset="0"/>
                    <a:ea typeface="Calibri" panose="020F0502020204030204" pitchFamily="34" charset="0"/>
                    <a:cs typeface="Times New Roman" panose="02020603050405020304" pitchFamily="18" charset="0"/>
                  </a:rPr>
                  <a:t> </a:t>
                </a:r>
                <a:endParaRPr lang="en-US" sz="2000" dirty="0"/>
              </a:p>
            </p:txBody>
          </p:sp>
          <p:sp>
            <p:nvSpPr>
              <p:cNvPr id="23" name="Rectangle 22">
                <a:extLst>
                  <a:ext uri="{FF2B5EF4-FFF2-40B4-BE49-F238E27FC236}">
                    <a16:creationId xmlns:a16="http://schemas.microsoft.com/office/drawing/2014/main" id="{4AE1FEDA-50C3-26EC-E220-6C9C3DBF1351}"/>
                  </a:ext>
                </a:extLst>
              </p:cNvPr>
              <p:cNvSpPr/>
              <p:nvPr/>
            </p:nvSpPr>
            <p:spPr>
              <a:xfrm>
                <a:off x="5257802" y="4488426"/>
                <a:ext cx="3599834" cy="86032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পাওনাদার</a:t>
                </a:r>
                <a:r>
                  <a:rPr lang="en-US" sz="2800" b="1" kern="100" dirty="0">
                    <a:latin typeface="NikoshBAN" panose="02000000000000000000" pitchFamily="2" charset="0"/>
                    <a:ea typeface="Calibri" panose="020F0502020204030204" pitchFamily="34" charset="0"/>
                    <a:cs typeface="Times New Roman" panose="02020603050405020304" pitchFamily="18" charset="0"/>
                  </a:rPr>
                  <a:t> </a:t>
                </a:r>
                <a:r>
                  <a:rPr lang="en-US" sz="2800" b="1" kern="100" dirty="0" err="1">
                    <a:latin typeface="NikoshBAN" panose="02000000000000000000" pitchFamily="2" charset="0"/>
                    <a:ea typeface="Calibri" panose="020F0502020204030204" pitchFamily="34" charset="0"/>
                    <a:cs typeface="Times New Roman" panose="02020603050405020304" pitchFamily="18" charset="0"/>
                  </a:rPr>
                  <a:t>খতিয়ান</a:t>
                </a:r>
                <a:endParaRPr lang="en-US" dirty="0"/>
              </a:p>
            </p:txBody>
          </p:sp>
        </p:grpSp>
      </p:grpSp>
    </p:spTree>
    <p:extLst>
      <p:ext uri="{BB962C8B-B14F-4D97-AF65-F5344CB8AC3E}">
        <p14:creationId xmlns:p14="http://schemas.microsoft.com/office/powerpoint/2010/main" val="6601375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978</TotalTime>
  <Words>723</Words>
  <Application>Microsoft Office PowerPoint</Application>
  <PresentationFormat>On-screen Show (4:3)</PresentationFormat>
  <Paragraphs>240</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BrahmaputraMJ</vt:lpstr>
      <vt:lpstr>Calibri</vt:lpstr>
      <vt:lpstr>NikoshBAN</vt:lpstr>
      <vt:lpstr>SutonnyMJ</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M IBRAHIM</cp:lastModifiedBy>
  <cp:revision>115</cp:revision>
  <dcterms:created xsi:type="dcterms:W3CDTF">2025-05-13T13:38:09Z</dcterms:created>
  <dcterms:modified xsi:type="dcterms:W3CDTF">2026-08-04T16:21:41Z</dcterms:modified>
</cp:coreProperties>
</file>