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525" r:id="rId2"/>
    <p:sldId id="297" r:id="rId3"/>
    <p:sldId id="259" r:id="rId4"/>
    <p:sldId id="261" r:id="rId5"/>
    <p:sldId id="262" r:id="rId6"/>
    <p:sldId id="258" r:id="rId7"/>
    <p:sldId id="263" r:id="rId8"/>
    <p:sldId id="271" r:id="rId9"/>
    <p:sldId id="272" r:id="rId10"/>
    <p:sldId id="264" r:id="rId11"/>
    <p:sldId id="265" r:id="rId12"/>
    <p:sldId id="274" r:id="rId13"/>
    <p:sldId id="275" r:id="rId14"/>
    <p:sldId id="277" r:id="rId15"/>
    <p:sldId id="266" r:id="rId16"/>
    <p:sldId id="267" r:id="rId17"/>
    <p:sldId id="268" r:id="rId18"/>
    <p:sldId id="269" r:id="rId19"/>
    <p:sldId id="56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1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5C3AE2-EB5C-4D6A-8252-D596A418B63D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5C00321-B5FF-410A-BB40-EA8DE1ADD0FF}">
      <dgm:prSet phldrT="[Text]" custT="1"/>
      <dgm:spPr>
        <a:solidFill>
          <a:schemeClr val="accent2"/>
        </a:solidFill>
      </dgm:spPr>
      <dgm:t>
        <a:bodyPr/>
        <a:lstStyle/>
        <a:p>
          <a:r>
            <a:rPr lang="bn-IN" sz="6000" dirty="0">
              <a:latin typeface="NikoshBAN" panose="02000000000000000000" pitchFamily="2" charset="0"/>
              <a:cs typeface="NikoshBAN" panose="02000000000000000000" pitchFamily="2" charset="0"/>
            </a:rPr>
            <a:t>সূর্য</a:t>
          </a:r>
          <a:r>
            <a:rPr lang="bn-IN" sz="36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sz="36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25A4C38F-697B-4E07-B468-029CB1D56043}" type="parTrans" cxnId="{3ED861F9-3A9A-44B2-95B6-A20A11178F69}">
      <dgm:prSet/>
      <dgm:spPr/>
      <dgm:t>
        <a:bodyPr/>
        <a:lstStyle/>
        <a:p>
          <a:endParaRPr lang="en-US"/>
        </a:p>
      </dgm:t>
    </dgm:pt>
    <dgm:pt modelId="{E89982F2-E94B-4873-923F-C3E9F48AD15C}" type="sibTrans" cxnId="{3ED861F9-3A9A-44B2-95B6-A20A11178F69}">
      <dgm:prSet/>
      <dgm:spPr/>
      <dgm:t>
        <a:bodyPr/>
        <a:lstStyle/>
        <a:p>
          <a:endParaRPr lang="en-US"/>
        </a:p>
      </dgm:t>
    </dgm:pt>
    <dgm:pt modelId="{7A684954-E85D-4147-90CE-C664FA9F36DD}">
      <dgm:prSet phldrT="[Text]" custT="1"/>
      <dgm:spPr>
        <a:solidFill>
          <a:srgbClr val="00B050"/>
        </a:solidFill>
      </dgm:spPr>
      <dgm:t>
        <a:bodyPr/>
        <a:lstStyle/>
        <a:p>
          <a:r>
            <a:rPr lang="bn-IN" sz="2800" dirty="0">
              <a:latin typeface="NikoshBAN" panose="02000000000000000000" pitchFamily="2" charset="0"/>
              <a:cs typeface="NikoshBAN" panose="02000000000000000000" pitchFamily="2" charset="0"/>
            </a:rPr>
            <a:t>১। যান্ত্রিক শক্তি (দৌড়ানো/খেলাধুলা)</a:t>
          </a:r>
          <a:endParaRPr lang="en-US" sz="28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8B9E50A-55E9-4E91-A853-EB78D8067478}" type="parTrans" cxnId="{5F5BC1EA-5D4F-42CE-BAC6-DB42AF8C8FFD}">
      <dgm:prSet/>
      <dgm:spPr/>
      <dgm:t>
        <a:bodyPr/>
        <a:lstStyle/>
        <a:p>
          <a:endParaRPr lang="en-US"/>
        </a:p>
      </dgm:t>
    </dgm:pt>
    <dgm:pt modelId="{C4BE3246-CC42-4585-AFCB-65678BD272E7}" type="sibTrans" cxnId="{5F5BC1EA-5D4F-42CE-BAC6-DB42AF8C8FFD}">
      <dgm:prSet/>
      <dgm:spPr/>
      <dgm:t>
        <a:bodyPr/>
        <a:lstStyle/>
        <a:p>
          <a:endParaRPr lang="en-US"/>
        </a:p>
      </dgm:t>
    </dgm:pt>
    <dgm:pt modelId="{274B02D3-36AE-47F6-828D-4B4702E0838A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bn-IN" sz="2800" dirty="0">
              <a:latin typeface="NikoshBAN" panose="02000000000000000000" pitchFamily="2" charset="0"/>
              <a:cs typeface="NikoshBAN" panose="02000000000000000000" pitchFamily="2" charset="0"/>
            </a:rPr>
            <a:t>৫। রাসায়নিক শক্তি (খাবার গ্রহণ) </a:t>
          </a:r>
          <a:endParaRPr lang="en-US" sz="28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85BF2C1-AFA6-467F-8765-749A4CBF1245}" type="parTrans" cxnId="{F7666523-3389-434A-A27F-62B78C7AA4DB}">
      <dgm:prSet/>
      <dgm:spPr/>
      <dgm:t>
        <a:bodyPr/>
        <a:lstStyle/>
        <a:p>
          <a:endParaRPr lang="en-US"/>
        </a:p>
      </dgm:t>
    </dgm:pt>
    <dgm:pt modelId="{706F520D-6807-4BDB-854B-C3159BDDDE50}" type="sibTrans" cxnId="{F7666523-3389-434A-A27F-62B78C7AA4DB}">
      <dgm:prSet/>
      <dgm:spPr/>
      <dgm:t>
        <a:bodyPr/>
        <a:lstStyle/>
        <a:p>
          <a:endParaRPr lang="en-US"/>
        </a:p>
      </dgm:t>
    </dgm:pt>
    <dgm:pt modelId="{60388BD8-8D1B-4BF8-96E2-7C5F1BC49E7D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bn-IN" sz="2800" dirty="0">
              <a:latin typeface="NikoshBAN" panose="02000000000000000000" pitchFamily="2" charset="0"/>
              <a:cs typeface="NikoshBAN" panose="02000000000000000000" pitchFamily="2" charset="0"/>
            </a:rPr>
            <a:t>৬। শব্দ ও আলোক শক্তি (টেলিভিশন দেখা) </a:t>
          </a:r>
          <a:endParaRPr lang="en-US" sz="28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5DA3D191-3328-4C00-A58A-863DC4CE3E85}" type="parTrans" cxnId="{9A260C7F-9726-4AF5-93AC-86A69F6D996A}">
      <dgm:prSet/>
      <dgm:spPr/>
      <dgm:t>
        <a:bodyPr/>
        <a:lstStyle/>
        <a:p>
          <a:endParaRPr lang="en-US"/>
        </a:p>
      </dgm:t>
    </dgm:pt>
    <dgm:pt modelId="{A8692697-D559-4DB7-AD83-33794EB699FC}" type="sibTrans" cxnId="{9A260C7F-9726-4AF5-93AC-86A69F6D996A}">
      <dgm:prSet/>
      <dgm:spPr/>
      <dgm:t>
        <a:bodyPr/>
        <a:lstStyle/>
        <a:p>
          <a:endParaRPr lang="en-US"/>
        </a:p>
      </dgm:t>
    </dgm:pt>
    <dgm:pt modelId="{9929FC48-B770-4A1F-95CE-2C055475FB34}">
      <dgm:prSet custT="1"/>
      <dgm:spPr>
        <a:solidFill>
          <a:srgbClr val="00B0F0"/>
        </a:solidFill>
      </dgm:spPr>
      <dgm:t>
        <a:bodyPr/>
        <a:lstStyle/>
        <a:p>
          <a:r>
            <a:rPr lang="bn-IN" sz="2800" dirty="0">
              <a:latin typeface="NikoshBAN" panose="02000000000000000000" pitchFamily="2" charset="0"/>
              <a:cs typeface="NikoshBAN" panose="02000000000000000000" pitchFamily="2" charset="0"/>
            </a:rPr>
            <a:t>২। তাপ শক্তি (ফসল শুকানো)</a:t>
          </a:r>
          <a:endParaRPr lang="en-US" sz="28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5C30597E-9E01-49A1-8063-4B2556FA7871}" type="parTrans" cxnId="{8B73BBCC-1C6B-4D08-BD83-953DCC5F3246}">
      <dgm:prSet/>
      <dgm:spPr/>
      <dgm:t>
        <a:bodyPr/>
        <a:lstStyle/>
        <a:p>
          <a:endParaRPr lang="en-US"/>
        </a:p>
      </dgm:t>
    </dgm:pt>
    <dgm:pt modelId="{37A23F5E-7CCE-4D8D-80E1-051E79BEE719}" type="sibTrans" cxnId="{8B73BBCC-1C6B-4D08-BD83-953DCC5F3246}">
      <dgm:prSet/>
      <dgm:spPr/>
      <dgm:t>
        <a:bodyPr/>
        <a:lstStyle/>
        <a:p>
          <a:endParaRPr lang="en-US"/>
        </a:p>
      </dgm:t>
    </dgm:pt>
    <dgm:pt modelId="{BF59AC94-798C-4D12-B435-67F0D2487245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bn-IN" sz="2800" dirty="0">
              <a:latin typeface="NikoshBAN" panose="02000000000000000000" pitchFamily="2" charset="0"/>
              <a:cs typeface="NikoshBAN" panose="02000000000000000000" pitchFamily="2" charset="0"/>
            </a:rPr>
            <a:t>৪। আলোক শক্তি (উদ্ভিদের খাদ্য তৈরি) </a:t>
          </a:r>
          <a:endParaRPr lang="en-US" sz="28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2026A5CE-AA63-48E2-9FFE-8C296B2E6095}" type="parTrans" cxnId="{A2954CA9-0550-4F3F-86BF-28B8C17EBB45}">
      <dgm:prSet/>
      <dgm:spPr/>
      <dgm:t>
        <a:bodyPr/>
        <a:lstStyle/>
        <a:p>
          <a:endParaRPr lang="en-US"/>
        </a:p>
      </dgm:t>
    </dgm:pt>
    <dgm:pt modelId="{1B8E6C9D-4715-473B-BB66-767A5D5C6C08}" type="sibTrans" cxnId="{A2954CA9-0550-4F3F-86BF-28B8C17EBB45}">
      <dgm:prSet/>
      <dgm:spPr/>
      <dgm:t>
        <a:bodyPr/>
        <a:lstStyle/>
        <a:p>
          <a:endParaRPr lang="en-US"/>
        </a:p>
      </dgm:t>
    </dgm:pt>
    <dgm:pt modelId="{A09AAD20-705E-4399-8065-C2C273EF95AB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bn-IN" sz="2800" dirty="0">
              <a:latin typeface="NikoshBAN" panose="02000000000000000000" pitchFamily="2" charset="0"/>
              <a:cs typeface="NikoshBAN" panose="02000000000000000000" pitchFamily="2" charset="0"/>
            </a:rPr>
            <a:t>৩। বিদ্যুৎ শক্তি (সোলার প্যানেল)</a:t>
          </a:r>
          <a:endParaRPr lang="en-US" sz="28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6D7FBE6F-A857-4633-B457-6AA074FDAFEA}" type="parTrans" cxnId="{83235FB3-8358-4E90-9506-27D56F26533B}">
      <dgm:prSet/>
      <dgm:spPr/>
      <dgm:t>
        <a:bodyPr/>
        <a:lstStyle/>
        <a:p>
          <a:endParaRPr lang="en-US"/>
        </a:p>
      </dgm:t>
    </dgm:pt>
    <dgm:pt modelId="{911A3FD6-AC05-4DF1-B8B0-EAC56E980D16}" type="sibTrans" cxnId="{83235FB3-8358-4E90-9506-27D56F26533B}">
      <dgm:prSet/>
      <dgm:spPr/>
      <dgm:t>
        <a:bodyPr/>
        <a:lstStyle/>
        <a:p>
          <a:endParaRPr lang="en-US"/>
        </a:p>
      </dgm:t>
    </dgm:pt>
    <dgm:pt modelId="{C80341E8-41E3-43D9-931E-A74231960734}" type="pres">
      <dgm:prSet presAssocID="{A05C3AE2-EB5C-4D6A-8252-D596A418B63D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8F86E148-44FD-4DDF-BA46-1D92FB935A86}" type="pres">
      <dgm:prSet presAssocID="{65C00321-B5FF-410A-BB40-EA8DE1ADD0FF}" presName="singleCycle" presStyleCnt="0"/>
      <dgm:spPr/>
    </dgm:pt>
    <dgm:pt modelId="{4639AC55-75C0-4AF2-AFC9-1F0E9DF716EA}" type="pres">
      <dgm:prSet presAssocID="{65C00321-B5FF-410A-BB40-EA8DE1ADD0FF}" presName="singleCenter" presStyleLbl="node1" presStyleIdx="0" presStyleCnt="7" custScaleY="75284">
        <dgm:presLayoutVars>
          <dgm:chMax val="7"/>
          <dgm:chPref val="7"/>
        </dgm:presLayoutVars>
      </dgm:prSet>
      <dgm:spPr/>
    </dgm:pt>
    <dgm:pt modelId="{629814CE-2813-4741-9C1F-B0BEE92F2339}" type="pres">
      <dgm:prSet presAssocID="{E8B9E50A-55E9-4E91-A853-EB78D8067478}" presName="Name56" presStyleLbl="parChTrans1D2" presStyleIdx="0" presStyleCnt="6"/>
      <dgm:spPr/>
    </dgm:pt>
    <dgm:pt modelId="{8BFCBC7B-0670-4DE0-AEC3-ED2A1C093EA9}" type="pres">
      <dgm:prSet presAssocID="{7A684954-E85D-4147-90CE-C664FA9F36DD}" presName="text0" presStyleLbl="node1" presStyleIdx="1" presStyleCnt="7" custScaleX="227273">
        <dgm:presLayoutVars>
          <dgm:bulletEnabled val="1"/>
        </dgm:presLayoutVars>
      </dgm:prSet>
      <dgm:spPr/>
    </dgm:pt>
    <dgm:pt modelId="{392AE365-CCA7-4C7E-9DF7-5E5501FA2A1B}" type="pres">
      <dgm:prSet presAssocID="{5C30597E-9E01-49A1-8063-4B2556FA7871}" presName="Name56" presStyleLbl="parChTrans1D2" presStyleIdx="1" presStyleCnt="6"/>
      <dgm:spPr/>
    </dgm:pt>
    <dgm:pt modelId="{AE9BEE96-C7D6-4DD6-8DEC-F84005ACDC8B}" type="pres">
      <dgm:prSet presAssocID="{9929FC48-B770-4A1F-95CE-2C055475FB34}" presName="text0" presStyleLbl="node1" presStyleIdx="2" presStyleCnt="7" custScaleX="217216" custRadScaleRad="136356" custRadScaleInc="23054">
        <dgm:presLayoutVars>
          <dgm:bulletEnabled val="1"/>
        </dgm:presLayoutVars>
      </dgm:prSet>
      <dgm:spPr/>
    </dgm:pt>
    <dgm:pt modelId="{BC9E4A09-08B6-4D68-9A88-E82EAE38E978}" type="pres">
      <dgm:prSet presAssocID="{6D7FBE6F-A857-4633-B457-6AA074FDAFEA}" presName="Name56" presStyleLbl="parChTrans1D2" presStyleIdx="2" presStyleCnt="6"/>
      <dgm:spPr/>
    </dgm:pt>
    <dgm:pt modelId="{1C73C58E-303C-4CF8-8AB2-CFE6C9F6425F}" type="pres">
      <dgm:prSet presAssocID="{A09AAD20-705E-4399-8065-C2C273EF95AB}" presName="text0" presStyleLbl="node1" presStyleIdx="3" presStyleCnt="7" custScaleX="217216" custRadScaleRad="142599" custRadScaleInc="-31580">
        <dgm:presLayoutVars>
          <dgm:bulletEnabled val="1"/>
        </dgm:presLayoutVars>
      </dgm:prSet>
      <dgm:spPr/>
    </dgm:pt>
    <dgm:pt modelId="{0C6BA8B2-6564-48AF-A1A7-06BF3AC2C6C8}" type="pres">
      <dgm:prSet presAssocID="{2026A5CE-AA63-48E2-9FFE-8C296B2E6095}" presName="Name56" presStyleLbl="parChTrans1D2" presStyleIdx="3" presStyleCnt="6"/>
      <dgm:spPr/>
    </dgm:pt>
    <dgm:pt modelId="{96A1FF0F-F983-4E79-8055-729B03970E14}" type="pres">
      <dgm:prSet presAssocID="{BF59AC94-798C-4D12-B435-67F0D2487245}" presName="text0" presStyleLbl="node1" presStyleIdx="4" presStyleCnt="7" custScaleX="251018">
        <dgm:presLayoutVars>
          <dgm:bulletEnabled val="1"/>
        </dgm:presLayoutVars>
      </dgm:prSet>
      <dgm:spPr/>
    </dgm:pt>
    <dgm:pt modelId="{4FDD5871-E60D-42E2-93C3-9E2D9E115AD7}" type="pres">
      <dgm:prSet presAssocID="{A85BF2C1-AFA6-467F-8765-749A4CBF1245}" presName="Name56" presStyleLbl="parChTrans1D2" presStyleIdx="4" presStyleCnt="6"/>
      <dgm:spPr/>
    </dgm:pt>
    <dgm:pt modelId="{4B167F4F-3BC5-433C-9DF8-B1F84B2D5A28}" type="pres">
      <dgm:prSet presAssocID="{274B02D3-36AE-47F6-828D-4B4702E0838A}" presName="text0" presStyleLbl="node1" presStyleIdx="5" presStyleCnt="7" custScaleX="217216" custRadScaleRad="143207" custRadScaleInc="29448">
        <dgm:presLayoutVars>
          <dgm:bulletEnabled val="1"/>
        </dgm:presLayoutVars>
      </dgm:prSet>
      <dgm:spPr/>
    </dgm:pt>
    <dgm:pt modelId="{967713A0-364C-4583-B249-752B3D6B9A81}" type="pres">
      <dgm:prSet presAssocID="{5DA3D191-3328-4C00-A58A-863DC4CE3E85}" presName="Name56" presStyleLbl="parChTrans1D2" presStyleIdx="5" presStyleCnt="6"/>
      <dgm:spPr/>
    </dgm:pt>
    <dgm:pt modelId="{22F0F06A-4594-4920-99D9-3A26E21BE138}" type="pres">
      <dgm:prSet presAssocID="{60388BD8-8D1B-4BF8-96E2-7C5F1BC49E7D}" presName="text0" presStyleLbl="node1" presStyleIdx="6" presStyleCnt="7" custScaleX="237569" custRadScaleRad="143704" custRadScaleInc="-24748">
        <dgm:presLayoutVars>
          <dgm:bulletEnabled val="1"/>
        </dgm:presLayoutVars>
      </dgm:prSet>
      <dgm:spPr/>
    </dgm:pt>
  </dgm:ptLst>
  <dgm:cxnLst>
    <dgm:cxn modelId="{87D22D02-199E-4A0B-9313-6BE8FD202095}" type="presOf" srcId="{A09AAD20-705E-4399-8065-C2C273EF95AB}" destId="{1C73C58E-303C-4CF8-8AB2-CFE6C9F6425F}" srcOrd="0" destOrd="0" presId="urn:microsoft.com/office/officeart/2008/layout/RadialCluster"/>
    <dgm:cxn modelId="{BA0FA01A-31D5-453B-8D2A-92959E727A3D}" type="presOf" srcId="{6D7FBE6F-A857-4633-B457-6AA074FDAFEA}" destId="{BC9E4A09-08B6-4D68-9A88-E82EAE38E978}" srcOrd="0" destOrd="0" presId="urn:microsoft.com/office/officeart/2008/layout/RadialCluster"/>
    <dgm:cxn modelId="{F7666523-3389-434A-A27F-62B78C7AA4DB}" srcId="{65C00321-B5FF-410A-BB40-EA8DE1ADD0FF}" destId="{274B02D3-36AE-47F6-828D-4B4702E0838A}" srcOrd="4" destOrd="0" parTransId="{A85BF2C1-AFA6-467F-8765-749A4CBF1245}" sibTransId="{706F520D-6807-4BDB-854B-C3159BDDDE50}"/>
    <dgm:cxn modelId="{52150837-6340-457E-A397-41CE1987B2F1}" type="presOf" srcId="{60388BD8-8D1B-4BF8-96E2-7C5F1BC49E7D}" destId="{22F0F06A-4594-4920-99D9-3A26E21BE138}" srcOrd="0" destOrd="0" presId="urn:microsoft.com/office/officeart/2008/layout/RadialCluster"/>
    <dgm:cxn modelId="{6887DF46-DA00-408C-BBD1-31C207D98C53}" type="presOf" srcId="{A05C3AE2-EB5C-4D6A-8252-D596A418B63D}" destId="{C80341E8-41E3-43D9-931E-A74231960734}" srcOrd="0" destOrd="0" presId="urn:microsoft.com/office/officeart/2008/layout/RadialCluster"/>
    <dgm:cxn modelId="{5D4F6E4D-0942-4B37-80EC-E578B62449AC}" type="presOf" srcId="{A85BF2C1-AFA6-467F-8765-749A4CBF1245}" destId="{4FDD5871-E60D-42E2-93C3-9E2D9E115AD7}" srcOrd="0" destOrd="0" presId="urn:microsoft.com/office/officeart/2008/layout/RadialCluster"/>
    <dgm:cxn modelId="{A84C016F-82BE-4806-BD04-030FB5CE711A}" type="presOf" srcId="{E8B9E50A-55E9-4E91-A853-EB78D8067478}" destId="{629814CE-2813-4741-9C1F-B0BEE92F2339}" srcOrd="0" destOrd="0" presId="urn:microsoft.com/office/officeart/2008/layout/RadialCluster"/>
    <dgm:cxn modelId="{D3DD6053-EF5B-44B1-8BB2-46F481DDAC3B}" type="presOf" srcId="{9929FC48-B770-4A1F-95CE-2C055475FB34}" destId="{AE9BEE96-C7D6-4DD6-8DEC-F84005ACDC8B}" srcOrd="0" destOrd="0" presId="urn:microsoft.com/office/officeart/2008/layout/RadialCluster"/>
    <dgm:cxn modelId="{AF68BD77-8AD7-4DD2-A981-E61EC46E06D0}" type="presOf" srcId="{274B02D3-36AE-47F6-828D-4B4702E0838A}" destId="{4B167F4F-3BC5-433C-9DF8-B1F84B2D5A28}" srcOrd="0" destOrd="0" presId="urn:microsoft.com/office/officeart/2008/layout/RadialCluster"/>
    <dgm:cxn modelId="{9A260C7F-9726-4AF5-93AC-86A69F6D996A}" srcId="{65C00321-B5FF-410A-BB40-EA8DE1ADD0FF}" destId="{60388BD8-8D1B-4BF8-96E2-7C5F1BC49E7D}" srcOrd="5" destOrd="0" parTransId="{5DA3D191-3328-4C00-A58A-863DC4CE3E85}" sibTransId="{A8692697-D559-4DB7-AD83-33794EB699FC}"/>
    <dgm:cxn modelId="{C16C4280-606B-4822-BCB5-78B1DA13B732}" type="presOf" srcId="{2026A5CE-AA63-48E2-9FFE-8C296B2E6095}" destId="{0C6BA8B2-6564-48AF-A1A7-06BF3AC2C6C8}" srcOrd="0" destOrd="0" presId="urn:microsoft.com/office/officeart/2008/layout/RadialCluster"/>
    <dgm:cxn modelId="{E46E6A8A-4655-4D0E-9D76-43983B520590}" type="presOf" srcId="{BF59AC94-798C-4D12-B435-67F0D2487245}" destId="{96A1FF0F-F983-4E79-8055-729B03970E14}" srcOrd="0" destOrd="0" presId="urn:microsoft.com/office/officeart/2008/layout/RadialCluster"/>
    <dgm:cxn modelId="{38C1A894-BD02-4BF4-A411-88FD9E33ED84}" type="presOf" srcId="{5C30597E-9E01-49A1-8063-4B2556FA7871}" destId="{392AE365-CCA7-4C7E-9DF7-5E5501FA2A1B}" srcOrd="0" destOrd="0" presId="urn:microsoft.com/office/officeart/2008/layout/RadialCluster"/>
    <dgm:cxn modelId="{A2954CA9-0550-4F3F-86BF-28B8C17EBB45}" srcId="{65C00321-B5FF-410A-BB40-EA8DE1ADD0FF}" destId="{BF59AC94-798C-4D12-B435-67F0D2487245}" srcOrd="3" destOrd="0" parTransId="{2026A5CE-AA63-48E2-9FFE-8C296B2E6095}" sibTransId="{1B8E6C9D-4715-473B-BB66-767A5D5C6C08}"/>
    <dgm:cxn modelId="{83235FB3-8358-4E90-9506-27D56F26533B}" srcId="{65C00321-B5FF-410A-BB40-EA8DE1ADD0FF}" destId="{A09AAD20-705E-4399-8065-C2C273EF95AB}" srcOrd="2" destOrd="0" parTransId="{6D7FBE6F-A857-4633-B457-6AA074FDAFEA}" sibTransId="{911A3FD6-AC05-4DF1-B8B0-EAC56E980D16}"/>
    <dgm:cxn modelId="{8B73BBCC-1C6B-4D08-BD83-953DCC5F3246}" srcId="{65C00321-B5FF-410A-BB40-EA8DE1ADD0FF}" destId="{9929FC48-B770-4A1F-95CE-2C055475FB34}" srcOrd="1" destOrd="0" parTransId="{5C30597E-9E01-49A1-8063-4B2556FA7871}" sibTransId="{37A23F5E-7CCE-4D8D-80E1-051E79BEE719}"/>
    <dgm:cxn modelId="{CCE374D8-FD49-4995-A16D-8D1CF6C3BA14}" type="presOf" srcId="{7A684954-E85D-4147-90CE-C664FA9F36DD}" destId="{8BFCBC7B-0670-4DE0-AEC3-ED2A1C093EA9}" srcOrd="0" destOrd="0" presId="urn:microsoft.com/office/officeart/2008/layout/RadialCluster"/>
    <dgm:cxn modelId="{5F5BC1EA-5D4F-42CE-BAC6-DB42AF8C8FFD}" srcId="{65C00321-B5FF-410A-BB40-EA8DE1ADD0FF}" destId="{7A684954-E85D-4147-90CE-C664FA9F36DD}" srcOrd="0" destOrd="0" parTransId="{E8B9E50A-55E9-4E91-A853-EB78D8067478}" sibTransId="{C4BE3246-CC42-4585-AFCB-65678BD272E7}"/>
    <dgm:cxn modelId="{DE473CF1-1669-4300-8F81-C685CF7B818D}" type="presOf" srcId="{5DA3D191-3328-4C00-A58A-863DC4CE3E85}" destId="{967713A0-364C-4583-B249-752B3D6B9A81}" srcOrd="0" destOrd="0" presId="urn:microsoft.com/office/officeart/2008/layout/RadialCluster"/>
    <dgm:cxn modelId="{73E16CF7-11D0-430F-B654-B481DA4A4E71}" type="presOf" srcId="{65C00321-B5FF-410A-BB40-EA8DE1ADD0FF}" destId="{4639AC55-75C0-4AF2-AFC9-1F0E9DF716EA}" srcOrd="0" destOrd="0" presId="urn:microsoft.com/office/officeart/2008/layout/RadialCluster"/>
    <dgm:cxn modelId="{3ED861F9-3A9A-44B2-95B6-A20A11178F69}" srcId="{A05C3AE2-EB5C-4D6A-8252-D596A418B63D}" destId="{65C00321-B5FF-410A-BB40-EA8DE1ADD0FF}" srcOrd="0" destOrd="0" parTransId="{25A4C38F-697B-4E07-B468-029CB1D56043}" sibTransId="{E89982F2-E94B-4873-923F-C3E9F48AD15C}"/>
    <dgm:cxn modelId="{95A2F947-71EC-4FDE-842D-89613A12B3D7}" type="presParOf" srcId="{C80341E8-41E3-43D9-931E-A74231960734}" destId="{8F86E148-44FD-4DDF-BA46-1D92FB935A86}" srcOrd="0" destOrd="0" presId="urn:microsoft.com/office/officeart/2008/layout/RadialCluster"/>
    <dgm:cxn modelId="{30AAF11B-EE5A-4808-9C92-1BB6BC0E4BFD}" type="presParOf" srcId="{8F86E148-44FD-4DDF-BA46-1D92FB935A86}" destId="{4639AC55-75C0-4AF2-AFC9-1F0E9DF716EA}" srcOrd="0" destOrd="0" presId="urn:microsoft.com/office/officeart/2008/layout/RadialCluster"/>
    <dgm:cxn modelId="{1B44E03E-23E9-4848-A36F-6C212738EF72}" type="presParOf" srcId="{8F86E148-44FD-4DDF-BA46-1D92FB935A86}" destId="{629814CE-2813-4741-9C1F-B0BEE92F2339}" srcOrd="1" destOrd="0" presId="urn:microsoft.com/office/officeart/2008/layout/RadialCluster"/>
    <dgm:cxn modelId="{9EB4D66C-BBDA-40AE-A855-7E0AA87D77F1}" type="presParOf" srcId="{8F86E148-44FD-4DDF-BA46-1D92FB935A86}" destId="{8BFCBC7B-0670-4DE0-AEC3-ED2A1C093EA9}" srcOrd="2" destOrd="0" presId="urn:microsoft.com/office/officeart/2008/layout/RadialCluster"/>
    <dgm:cxn modelId="{924E96E4-D6F8-4FF3-930D-291D0E6390F8}" type="presParOf" srcId="{8F86E148-44FD-4DDF-BA46-1D92FB935A86}" destId="{392AE365-CCA7-4C7E-9DF7-5E5501FA2A1B}" srcOrd="3" destOrd="0" presId="urn:microsoft.com/office/officeart/2008/layout/RadialCluster"/>
    <dgm:cxn modelId="{5E962A85-BD91-4A93-BE9D-13D199C663B0}" type="presParOf" srcId="{8F86E148-44FD-4DDF-BA46-1D92FB935A86}" destId="{AE9BEE96-C7D6-4DD6-8DEC-F84005ACDC8B}" srcOrd="4" destOrd="0" presId="urn:microsoft.com/office/officeart/2008/layout/RadialCluster"/>
    <dgm:cxn modelId="{F640BDAF-438A-416A-8ADE-94A42D643CD3}" type="presParOf" srcId="{8F86E148-44FD-4DDF-BA46-1D92FB935A86}" destId="{BC9E4A09-08B6-4D68-9A88-E82EAE38E978}" srcOrd="5" destOrd="0" presId="urn:microsoft.com/office/officeart/2008/layout/RadialCluster"/>
    <dgm:cxn modelId="{0DE754E5-C4D8-4246-916E-32DBDED5E240}" type="presParOf" srcId="{8F86E148-44FD-4DDF-BA46-1D92FB935A86}" destId="{1C73C58E-303C-4CF8-8AB2-CFE6C9F6425F}" srcOrd="6" destOrd="0" presId="urn:microsoft.com/office/officeart/2008/layout/RadialCluster"/>
    <dgm:cxn modelId="{AFC663FD-23C5-4777-9618-15EF52A6956F}" type="presParOf" srcId="{8F86E148-44FD-4DDF-BA46-1D92FB935A86}" destId="{0C6BA8B2-6564-48AF-A1A7-06BF3AC2C6C8}" srcOrd="7" destOrd="0" presId="urn:microsoft.com/office/officeart/2008/layout/RadialCluster"/>
    <dgm:cxn modelId="{728EBF73-5887-4001-B4BB-58C43182D99B}" type="presParOf" srcId="{8F86E148-44FD-4DDF-BA46-1D92FB935A86}" destId="{96A1FF0F-F983-4E79-8055-729B03970E14}" srcOrd="8" destOrd="0" presId="urn:microsoft.com/office/officeart/2008/layout/RadialCluster"/>
    <dgm:cxn modelId="{8676D4A9-556D-435E-A20D-8911E3C354E3}" type="presParOf" srcId="{8F86E148-44FD-4DDF-BA46-1D92FB935A86}" destId="{4FDD5871-E60D-42E2-93C3-9E2D9E115AD7}" srcOrd="9" destOrd="0" presId="urn:microsoft.com/office/officeart/2008/layout/RadialCluster"/>
    <dgm:cxn modelId="{D7084D72-0C24-4875-8715-F1B58F87724B}" type="presParOf" srcId="{8F86E148-44FD-4DDF-BA46-1D92FB935A86}" destId="{4B167F4F-3BC5-433C-9DF8-B1F84B2D5A28}" srcOrd="10" destOrd="0" presId="urn:microsoft.com/office/officeart/2008/layout/RadialCluster"/>
    <dgm:cxn modelId="{16BA4FDA-1283-48EF-AAEE-9878BA1886DB}" type="presParOf" srcId="{8F86E148-44FD-4DDF-BA46-1D92FB935A86}" destId="{967713A0-364C-4583-B249-752B3D6B9A81}" srcOrd="11" destOrd="0" presId="urn:microsoft.com/office/officeart/2008/layout/RadialCluster"/>
    <dgm:cxn modelId="{0DD52AF9-D631-448C-9D14-43690D5DDBE3}" type="presParOf" srcId="{8F86E148-44FD-4DDF-BA46-1D92FB935A86}" destId="{22F0F06A-4594-4920-99D9-3A26E21BE138}" srcOrd="12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39AC55-75C0-4AF2-AFC9-1F0E9DF716EA}">
      <dsp:nvSpPr>
        <dsp:cNvPr id="0" name=""/>
        <dsp:cNvSpPr/>
      </dsp:nvSpPr>
      <dsp:spPr>
        <a:xfrm>
          <a:off x="4548671" y="2136453"/>
          <a:ext cx="1655848" cy="1246589"/>
        </a:xfrm>
        <a:prstGeom prst="round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6000" kern="1200" dirty="0">
              <a:latin typeface="NikoshBAN" panose="02000000000000000000" pitchFamily="2" charset="0"/>
              <a:cs typeface="NikoshBAN" panose="02000000000000000000" pitchFamily="2" charset="0"/>
            </a:rPr>
            <a:t>সূর্য</a:t>
          </a:r>
          <a:r>
            <a:rPr lang="bn-IN" sz="36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sz="36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609524" y="2197306"/>
        <a:ext cx="1534142" cy="1124883"/>
      </dsp:txXfrm>
    </dsp:sp>
    <dsp:sp modelId="{629814CE-2813-4741-9C1F-B0BEE92F2339}">
      <dsp:nvSpPr>
        <dsp:cNvPr id="0" name=""/>
        <dsp:cNvSpPr/>
      </dsp:nvSpPr>
      <dsp:spPr>
        <a:xfrm rot="16200000">
          <a:off x="4863315" y="1623173"/>
          <a:ext cx="102656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2656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FCBC7B-0670-4DE0-AEC3-ED2A1C093EA9}">
      <dsp:nvSpPr>
        <dsp:cNvPr id="0" name=""/>
        <dsp:cNvSpPr/>
      </dsp:nvSpPr>
      <dsp:spPr>
        <a:xfrm>
          <a:off x="4115890" y="474"/>
          <a:ext cx="2521409" cy="1109418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2800" kern="1200" dirty="0">
              <a:latin typeface="NikoshBAN" panose="02000000000000000000" pitchFamily="2" charset="0"/>
              <a:cs typeface="NikoshBAN" panose="02000000000000000000" pitchFamily="2" charset="0"/>
            </a:rPr>
            <a:t>১। যান্ত্রিক শক্তি (দৌড়ানো/খেলাধুলা)</a:t>
          </a:r>
          <a:endParaRPr lang="en-US" sz="28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170047" y="54631"/>
        <a:ext cx="2413095" cy="1001104"/>
      </dsp:txXfrm>
    </dsp:sp>
    <dsp:sp modelId="{392AE365-CCA7-4C7E-9DF7-5E5501FA2A1B}">
      <dsp:nvSpPr>
        <dsp:cNvPr id="0" name=""/>
        <dsp:cNvSpPr/>
      </dsp:nvSpPr>
      <dsp:spPr>
        <a:xfrm rot="20214972">
          <a:off x="6172641" y="2250782"/>
          <a:ext cx="79628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96282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9BEE96-C7D6-4DD6-8DEC-F84005ACDC8B}">
      <dsp:nvSpPr>
        <dsp:cNvPr id="0" name=""/>
        <dsp:cNvSpPr/>
      </dsp:nvSpPr>
      <dsp:spPr>
        <a:xfrm>
          <a:off x="6937046" y="1026433"/>
          <a:ext cx="2409834" cy="1109418"/>
        </a:xfrm>
        <a:prstGeom prst="round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2800" kern="1200" dirty="0">
              <a:latin typeface="NikoshBAN" panose="02000000000000000000" pitchFamily="2" charset="0"/>
              <a:cs typeface="NikoshBAN" panose="02000000000000000000" pitchFamily="2" charset="0"/>
            </a:rPr>
            <a:t>২। তাপ শক্তি (ফসল শুকানো)</a:t>
          </a:r>
          <a:endParaRPr lang="en-US" sz="28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6991203" y="1080590"/>
        <a:ext cx="2301520" cy="1001104"/>
      </dsp:txXfrm>
    </dsp:sp>
    <dsp:sp modelId="{BC9E4A09-08B6-4D68-9A88-E82EAE38E978}">
      <dsp:nvSpPr>
        <dsp:cNvPr id="0" name=""/>
        <dsp:cNvSpPr/>
      </dsp:nvSpPr>
      <dsp:spPr>
        <a:xfrm rot="1231560">
          <a:off x="6173632" y="3240313"/>
          <a:ext cx="97303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73037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73C58E-303C-4CF8-8AB2-CFE6C9F6425F}">
      <dsp:nvSpPr>
        <dsp:cNvPr id="0" name=""/>
        <dsp:cNvSpPr/>
      </dsp:nvSpPr>
      <dsp:spPr>
        <a:xfrm>
          <a:off x="7115782" y="3307317"/>
          <a:ext cx="2409834" cy="1109418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2800" kern="1200" dirty="0">
              <a:latin typeface="NikoshBAN" panose="02000000000000000000" pitchFamily="2" charset="0"/>
              <a:cs typeface="NikoshBAN" panose="02000000000000000000" pitchFamily="2" charset="0"/>
            </a:rPr>
            <a:t>৩। বিদ্যুৎ শক্তি (সোলার প্যানেল)</a:t>
          </a:r>
          <a:endParaRPr lang="en-US" sz="28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7169939" y="3361474"/>
        <a:ext cx="2301520" cy="1001104"/>
      </dsp:txXfrm>
    </dsp:sp>
    <dsp:sp modelId="{0C6BA8B2-6564-48AF-A1A7-06BF3AC2C6C8}">
      <dsp:nvSpPr>
        <dsp:cNvPr id="0" name=""/>
        <dsp:cNvSpPr/>
      </dsp:nvSpPr>
      <dsp:spPr>
        <a:xfrm rot="5400000">
          <a:off x="4863315" y="3896322"/>
          <a:ext cx="102656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2656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A1FF0F-F983-4E79-8055-729B03970E14}">
      <dsp:nvSpPr>
        <dsp:cNvPr id="0" name=""/>
        <dsp:cNvSpPr/>
      </dsp:nvSpPr>
      <dsp:spPr>
        <a:xfrm>
          <a:off x="3984175" y="4409602"/>
          <a:ext cx="2784840" cy="1109418"/>
        </a:xfrm>
        <a:prstGeom prst="round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2800" kern="1200" dirty="0">
              <a:latin typeface="NikoshBAN" panose="02000000000000000000" pitchFamily="2" charset="0"/>
              <a:cs typeface="NikoshBAN" panose="02000000000000000000" pitchFamily="2" charset="0"/>
            </a:rPr>
            <a:t>৪। আলোক শক্তি (উদ্ভিদের খাদ্য তৈরি) </a:t>
          </a:r>
          <a:endParaRPr lang="en-US" sz="28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038332" y="4463759"/>
        <a:ext cx="2676526" cy="1001104"/>
      </dsp:txXfrm>
    </dsp:sp>
    <dsp:sp modelId="{4FDD5871-E60D-42E2-93C3-9E2D9E115AD7}">
      <dsp:nvSpPr>
        <dsp:cNvPr id="0" name=""/>
        <dsp:cNvSpPr/>
      </dsp:nvSpPr>
      <dsp:spPr>
        <a:xfrm rot="9530064">
          <a:off x="3604437" y="3256722"/>
          <a:ext cx="97719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77194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167F4F-3BC5-433C-9DF8-B1F84B2D5A28}">
      <dsp:nvSpPr>
        <dsp:cNvPr id="0" name=""/>
        <dsp:cNvSpPr/>
      </dsp:nvSpPr>
      <dsp:spPr>
        <a:xfrm>
          <a:off x="1227562" y="3344952"/>
          <a:ext cx="2409834" cy="1109418"/>
        </a:xfrm>
        <a:prstGeom prst="round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2800" kern="1200" dirty="0">
              <a:latin typeface="NikoshBAN" panose="02000000000000000000" pitchFamily="2" charset="0"/>
              <a:cs typeface="NikoshBAN" panose="02000000000000000000" pitchFamily="2" charset="0"/>
            </a:rPr>
            <a:t>৫। রাসায়নিক শক্তি (খাবার গ্রহণ) </a:t>
          </a:r>
          <a:endParaRPr lang="en-US" sz="28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281719" y="3399109"/>
        <a:ext cx="2301520" cy="1001104"/>
      </dsp:txXfrm>
    </dsp:sp>
    <dsp:sp modelId="{967713A0-364C-4583-B249-752B3D6B9A81}">
      <dsp:nvSpPr>
        <dsp:cNvPr id="0" name=""/>
        <dsp:cNvSpPr/>
      </dsp:nvSpPr>
      <dsp:spPr>
        <a:xfrm rot="12154536">
          <a:off x="3736775" y="2253477"/>
          <a:ext cx="84424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4424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F0F06A-4594-4920-99D9-3A26E21BE138}">
      <dsp:nvSpPr>
        <dsp:cNvPr id="0" name=""/>
        <dsp:cNvSpPr/>
      </dsp:nvSpPr>
      <dsp:spPr>
        <a:xfrm>
          <a:off x="1133486" y="988818"/>
          <a:ext cx="2635634" cy="1109418"/>
        </a:xfrm>
        <a:prstGeom prst="round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2800" kern="1200" dirty="0">
              <a:latin typeface="NikoshBAN" panose="02000000000000000000" pitchFamily="2" charset="0"/>
              <a:cs typeface="NikoshBAN" panose="02000000000000000000" pitchFamily="2" charset="0"/>
            </a:rPr>
            <a:t>৬। শব্দ ও আলোক শক্তি (টেলিভিশন দেখা) </a:t>
          </a:r>
          <a:endParaRPr lang="en-US" sz="28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187643" y="1042975"/>
        <a:ext cx="2527320" cy="10011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79385-484D-4335-BA81-466C8BCC3BF0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C2C36-7F42-4B65-8325-6FE8DC325C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164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79385-484D-4335-BA81-466C8BCC3BF0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C2C36-7F42-4B65-8325-6FE8DC325C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162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79385-484D-4335-BA81-466C8BCC3BF0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C2C36-7F42-4B65-8325-6FE8DC325C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243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79385-484D-4335-BA81-466C8BCC3BF0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C2C36-7F42-4B65-8325-6FE8DC325C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146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79385-484D-4335-BA81-466C8BCC3BF0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C2C36-7F42-4B65-8325-6FE8DC325C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250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79385-484D-4335-BA81-466C8BCC3BF0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C2C36-7F42-4B65-8325-6FE8DC325C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626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79385-484D-4335-BA81-466C8BCC3BF0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C2C36-7F42-4B65-8325-6FE8DC325C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636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79385-484D-4335-BA81-466C8BCC3BF0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C2C36-7F42-4B65-8325-6FE8DC325C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16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79385-484D-4335-BA81-466C8BCC3BF0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C2C36-7F42-4B65-8325-6FE8DC325C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441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79385-484D-4335-BA81-466C8BCC3BF0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C2C36-7F42-4B65-8325-6FE8DC325C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19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79385-484D-4335-BA81-466C8BCC3BF0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C2C36-7F42-4B65-8325-6FE8DC325C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974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79385-484D-4335-BA81-466C8BCC3BF0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EC2C36-7F42-4B65-8325-6FE8DC325C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830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f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pexels-pixabay-331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6138861" y="0"/>
            <a:ext cx="605313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0" dist="152400" dir="8100000" sx="105000" sy="105000" algn="tr" rotWithShape="0">
              <a:prstClr val="black">
                <a:alpha val="55000"/>
              </a:prstClr>
            </a:outerShdw>
          </a:effectLst>
          <a:scene3d>
            <a:camera prst="obliqueBottom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 flipH="1">
            <a:off x="6186487" y="-9525"/>
            <a:ext cx="9906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  <a:gs pos="100000">
                <a:schemeClr val="tx1">
                  <a:alpha val="30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353BBD-4BAA-A37F-5629-CD977DAA9C57}"/>
              </a:ext>
            </a:extLst>
          </p:cNvPr>
          <p:cNvSpPr txBox="1"/>
          <p:nvPr/>
        </p:nvSpPr>
        <p:spPr>
          <a:xfrm>
            <a:off x="7612067" y="134922"/>
            <a:ext cx="3556820" cy="66678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733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3733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733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</a:t>
            </a:r>
            <a:endParaRPr lang="en-US" sz="3733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7BE9DC-7381-C9FF-5007-6A71F03747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860" y="936630"/>
            <a:ext cx="1931234" cy="19312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B0F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97FF44B-79A3-9A15-3354-B171FAEDBCD7}"/>
              </a:ext>
            </a:extLst>
          </p:cNvPr>
          <p:cNvSpPr txBox="1"/>
          <p:nvPr/>
        </p:nvSpPr>
        <p:spPr>
          <a:xfrm>
            <a:off x="6735988" y="2847853"/>
            <a:ext cx="5308979" cy="268798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267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মো:সাইফুল্লাহ</a:t>
            </a:r>
            <a:endParaRPr lang="en-US" sz="4267" b="1" dirty="0">
              <a:solidFill>
                <a:srgbClr val="0CAC04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বিবিএ</a:t>
            </a:r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এমবিএ</a:t>
            </a:r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মধ্য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জ্ঞানপাড়া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সঃপ্রাঃবিঃ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পাথরঘাটা,বরগুনা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D2D0D8-DF7D-6C4F-8F44-CA5FA2C7C069}"/>
              </a:ext>
            </a:extLst>
          </p:cNvPr>
          <p:cNvSpPr txBox="1"/>
          <p:nvPr/>
        </p:nvSpPr>
        <p:spPr>
          <a:xfrm>
            <a:off x="7464451" y="5921371"/>
            <a:ext cx="3852052" cy="523220"/>
          </a:xfrm>
          <a:prstGeom prst="rect">
            <a:avLst/>
          </a:prstGeom>
          <a:noFill/>
          <a:ln w="28575">
            <a:solidFill>
              <a:srgbClr val="00206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জেলা</a:t>
            </a:r>
            <a:r>
              <a:rPr lang="en-US" sz="2800" b="1" dirty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শ্রেষ্ঠ</a:t>
            </a:r>
            <a:r>
              <a:rPr lang="en-US" sz="2800" b="1" dirty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800" b="1" dirty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শিক্ষক-২০২৬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13BBEB-34BA-D49A-5688-36B4ED03D37B}"/>
              </a:ext>
            </a:extLst>
          </p:cNvPr>
          <p:cNvSpPr txBox="1"/>
          <p:nvPr/>
        </p:nvSpPr>
        <p:spPr>
          <a:xfrm>
            <a:off x="147033" y="3654602"/>
            <a:ext cx="5475944" cy="1881231"/>
          </a:xfrm>
          <a:prstGeom prst="rect">
            <a:avLst/>
          </a:prstGeom>
          <a:noFill/>
          <a:ln>
            <a:noFill/>
          </a:ln>
          <a:effectLst>
            <a:softEdge rad="0"/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bn-BD" sz="8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r>
              <a:rPr lang="en-US" sz="8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DB9B823-0A12-0ED0-26C6-11C6000FB9D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11" y="-19050"/>
            <a:ext cx="6108904" cy="6838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2834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07736" y="5260973"/>
            <a:ext cx="36848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b="0" i="0" dirty="0">
                <a:solidFill>
                  <a:srgbClr val="080809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বিদ্যুৎশক্তি → যান্ত্রিক শক্তি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90601" y="1776548"/>
            <a:ext cx="34628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dirty="0">
                <a:solidFill>
                  <a:srgbClr val="08080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বিদ্যুৎশক্তি → তাপশক্তি 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2172" y="954719"/>
            <a:ext cx="22317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b="1" dirty="0">
                <a:solidFill>
                  <a:srgbClr val="08080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বৈদ্যুতিক ইস্ত্রিঃ </a:t>
            </a:r>
            <a:endParaRPr lang="en-US" b="1" dirty="0"/>
          </a:p>
        </p:txBody>
      </p:sp>
      <p:sp>
        <p:nvSpPr>
          <p:cNvPr id="5" name="Rectangle 4"/>
          <p:cNvSpPr/>
          <p:nvPr/>
        </p:nvSpPr>
        <p:spPr>
          <a:xfrm>
            <a:off x="206158" y="1756607"/>
            <a:ext cx="20890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u="sng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শক্তির রূপান্তরঃ</a:t>
            </a:r>
            <a:endParaRPr lang="en-US" sz="2000" u="sng" dirty="0">
              <a:solidFill>
                <a:srgbClr val="C0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685" y="78682"/>
            <a:ext cx="5892799" cy="31290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685" y="3380510"/>
            <a:ext cx="5959187" cy="337127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22172" y="4459085"/>
            <a:ext cx="23086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bn-IN" sz="3200" b="1" dirty="0">
                <a:solidFill>
                  <a:srgbClr val="08080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বৈদ্যুতিক পাখাঃ </a:t>
            </a:r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60645" y="5260973"/>
            <a:ext cx="21900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bn-IN" sz="3200" u="sng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শক্তির রূপান্তরঃ </a:t>
            </a:r>
            <a:endParaRPr lang="en-US" sz="2000" u="sng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012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650837" y="1020136"/>
            <a:ext cx="61334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dirty="0">
                <a:solidFill>
                  <a:srgbClr val="08080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রাসায়নিক শক্তি → বিদ্যুৎশক্তি → আলো/শব্দ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01964" y="356317"/>
            <a:ext cx="11977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b="1" dirty="0">
                <a:solidFill>
                  <a:srgbClr val="08080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ব্যাটারি</a:t>
            </a:r>
            <a:r>
              <a:rPr lang="bn-IN" sz="3200" dirty="0">
                <a:solidFill>
                  <a:srgbClr val="08080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28073" y="1020137"/>
            <a:ext cx="20890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bn-IN" sz="3200" u="sng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শক্তির রূপান্তরঃ</a:t>
            </a:r>
            <a:endParaRPr lang="en-US" sz="2000" u="sng" dirty="0">
              <a:solidFill>
                <a:srgbClr val="C0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6691" y="1838172"/>
            <a:ext cx="5902035" cy="440055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01964" y="1976344"/>
            <a:ext cx="481214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ব্যাটারি হলো এক বা একাধিক ইলেক্ট্রোকেমিক্যাল কোষের সমষ্টি</a:t>
            </a:r>
            <a:r>
              <a:rPr lang="as-IN" sz="3200" dirty="0">
                <a:solidFill>
                  <a:srgbClr val="0A0A0A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যা রাসা</a:t>
            </a:r>
            <a:r>
              <a:rPr lang="bn-IN" sz="3200" dirty="0">
                <a:solidFill>
                  <a:srgbClr val="0A0A0A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as-IN" sz="3200" dirty="0">
                <a:solidFill>
                  <a:srgbClr val="0A0A0A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নিক শক্তিকে সরাসরি বৈদ্যুতিক শক্তিতে রূপান্তর করে</a:t>
            </a:r>
            <a:r>
              <a:rPr lang="bn-IN" sz="3200" dirty="0">
                <a:solidFill>
                  <a:srgbClr val="0A0A0A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104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99185" y="1442887"/>
            <a:ext cx="46823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bn-IN" sz="2800" dirty="0">
                <a:solidFill>
                  <a:srgbClr val="08080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বিদ্যুৎশক্তি → আলোকশক্তি ও তাপশক্তি</a:t>
            </a:r>
            <a:endParaRPr lang="en-US" sz="280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1284" y="765778"/>
            <a:ext cx="23166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b="1" dirty="0">
                <a:solidFill>
                  <a:srgbClr val="08080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বৈদ্যুতিক বাতিঃ 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211284" y="1381332"/>
            <a:ext cx="20890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bn-IN" sz="3200" u="sng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শক্তির রূপান্তরঃ</a:t>
            </a:r>
            <a:endParaRPr lang="en-US" sz="2000" u="sng" dirty="0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736" y="125559"/>
            <a:ext cx="5168976" cy="338425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55642" y="3481841"/>
            <a:ext cx="23663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bn-IN" sz="3200" b="1" dirty="0">
                <a:solidFill>
                  <a:srgbClr val="08080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সোলার প্যানেলঃ </a:t>
            </a:r>
            <a:endParaRPr lang="en-US" sz="3200" b="1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5642" y="4066618"/>
            <a:ext cx="23230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bn-IN" sz="3600" u="sng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শক্তির রূপান্তরঃ</a:t>
            </a:r>
            <a:endParaRPr lang="en-US" sz="2400" u="sng" dirty="0">
              <a:solidFill>
                <a:srgbClr val="C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78714" y="4097395"/>
            <a:ext cx="33025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bn-IN" sz="3200" dirty="0">
                <a:solidFill>
                  <a:srgbClr val="08080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সৌরশক্তি → বিদ্যুৎশক্তি</a:t>
            </a:r>
            <a:endParaRPr lang="en-US" sz="320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516" y="3688285"/>
            <a:ext cx="5229196" cy="310044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55642" y="4743726"/>
            <a:ext cx="637553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সৌরশক্তি হলো সূর্য থেকে প্রাপ্ত আলো ও তাপ, যা পরিবেশবান্ধব ও নবা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নযোগ্য শক্তির উৎস</a:t>
            </a:r>
            <a:r>
              <a:rPr lang="as-IN" sz="2800" dirty="0">
                <a:solidFill>
                  <a:srgbClr val="0A0A0A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IN" sz="2800" dirty="0">
                <a:solidFill>
                  <a:srgbClr val="0A0A0A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সূর্য হলো শক্তির প্রধান উৎস। এই শক্তি গতি,তাপ,বিদ্যুত,রাসায়নিক ও আলোক শক্তিতে রূপান্তর হতে পারে।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684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7" grpId="0"/>
      <p:bldP spid="8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2811" y="0"/>
            <a:ext cx="17588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b="1" dirty="0">
                <a:solidFill>
                  <a:srgbClr val="08080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চুলায় রান্নাঃ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72811" y="487797"/>
            <a:ext cx="20890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bn-IN" sz="3200" u="sng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শক্তির রূপান্তরঃ</a:t>
            </a:r>
            <a:endParaRPr lang="en-US" sz="2000" u="sng" dirty="0">
              <a:solidFill>
                <a:srgbClr val="C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41044" y="487797"/>
            <a:ext cx="89050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dirty="0">
                <a:solidFill>
                  <a:srgbClr val="08080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রাসায়নিক শক্তি(কয়লা,প্রা</a:t>
            </a:r>
            <a:r>
              <a:rPr lang="en-US" sz="3200" dirty="0" err="1">
                <a:solidFill>
                  <a:srgbClr val="08080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কৃ</a:t>
            </a:r>
            <a:r>
              <a:rPr lang="bn-IN" sz="3200" dirty="0">
                <a:solidFill>
                  <a:srgbClr val="08080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তিক গ্যাস</a:t>
            </a:r>
            <a:r>
              <a:rPr lang="en-US" sz="3200" dirty="0">
                <a:solidFill>
                  <a:srgbClr val="08080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en-US" sz="3200" dirty="0" err="1">
                <a:solidFill>
                  <a:srgbClr val="08080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তেল</a:t>
            </a:r>
            <a:r>
              <a:rPr lang="en-US" sz="3200" dirty="0">
                <a:solidFill>
                  <a:srgbClr val="08080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bn-IN" sz="3200" dirty="0">
                <a:solidFill>
                  <a:srgbClr val="08080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→ তাপ ও আলোকশক্তি 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70" b="11570"/>
          <a:stretch/>
        </p:blipFill>
        <p:spPr>
          <a:xfrm>
            <a:off x="463045" y="1223609"/>
            <a:ext cx="5475937" cy="297893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72811" y="4546969"/>
            <a:ext cx="16690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bn-IN" sz="3200" b="1" dirty="0">
                <a:solidFill>
                  <a:srgbClr val="08080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টেলিভিশনঃ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2810" y="5124249"/>
            <a:ext cx="20890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bn-IN" sz="3200" u="sng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শক্তির রূপান্তরঃ</a:t>
            </a:r>
            <a:endParaRPr lang="en-US" sz="2000" u="sng" dirty="0">
              <a:solidFill>
                <a:srgbClr val="C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88452" y="5137522"/>
            <a:ext cx="45672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bn-IN" sz="2800" dirty="0">
                <a:solidFill>
                  <a:srgbClr val="08080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বিদ্যুৎশক্তি → আলোকশক্তি ও শব্দশক্তি</a:t>
            </a:r>
            <a:endParaRPr lang="en-US" sz="280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3029" y="3454400"/>
            <a:ext cx="5125844" cy="327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764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3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30717" y="2336800"/>
            <a:ext cx="3112655" cy="105815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রাসায়নিক শক্তি (ব্যাটারিতে সঞ্চিত) 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3489552" y="2844608"/>
            <a:ext cx="711200" cy="2417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246932" y="2336800"/>
            <a:ext cx="3112655" cy="105815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বিদ্যুৎ শক্তি (তারের মধ্য দিয়ে প্রবাহিত) 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ight Arrow 6"/>
          <p:cNvSpPr/>
          <p:nvPr/>
        </p:nvSpPr>
        <p:spPr>
          <a:xfrm rot="19929973">
            <a:off x="7374876" y="2683008"/>
            <a:ext cx="711200" cy="2417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ight Arrow 7"/>
          <p:cNvSpPr/>
          <p:nvPr/>
        </p:nvSpPr>
        <p:spPr>
          <a:xfrm rot="1309272">
            <a:off x="7411305" y="3166818"/>
            <a:ext cx="711200" cy="2417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8141951" y="2134291"/>
            <a:ext cx="3867380" cy="71031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আলোক শক্তি (বাল্ব জ্বলা) 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150200" y="2996448"/>
            <a:ext cx="3867380" cy="71031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তাপ শক্তি ( বাল্ব গরম হওয়া)  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48263" y="761249"/>
            <a:ext cx="78213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6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ব্যাটারি ও বাল্বের পরীক্ষায় </a:t>
            </a:r>
            <a:r>
              <a:rPr lang="as-IN" sz="36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শক্তি</a:t>
            </a:r>
            <a:r>
              <a:rPr lang="en-US" sz="36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as-IN" sz="36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রূপান্ত</a:t>
            </a:r>
            <a:r>
              <a:rPr lang="en-US" sz="3600" b="1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রের</a:t>
            </a:r>
            <a:r>
              <a:rPr lang="en-US" sz="36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ধাপগুলোঃ</a:t>
            </a:r>
            <a:endParaRPr lang="en-US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326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52046" y="2895601"/>
            <a:ext cx="756657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600" b="0" i="0" dirty="0">
                <a:solidFill>
                  <a:srgbClr val="080809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১। সূর্য থেকে পাওয়া শক্তি কীভাবে ব্যবহার করি? </a:t>
            </a:r>
          </a:p>
          <a:p>
            <a:r>
              <a:rPr lang="bn-IN" sz="3600" b="0" i="0" dirty="0">
                <a:solidFill>
                  <a:srgbClr val="080809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২। ব্যাটারিতে কোন ধরণের শক্তির রূপান্তর ঘটে? </a:t>
            </a:r>
          </a:p>
          <a:p>
            <a:r>
              <a:rPr lang="bn-IN" sz="3600" b="0" i="0" dirty="0">
                <a:solidFill>
                  <a:srgbClr val="080809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৩। </a:t>
            </a:r>
            <a:r>
              <a:rPr lang="bn-IN" sz="3600" dirty="0">
                <a:solidFill>
                  <a:srgbClr val="08080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শক্তি রূপান্তরের ধাপগুলো লিখ।</a:t>
            </a:r>
            <a:endParaRPr lang="bn-IN" sz="3600" b="0" i="0" dirty="0">
              <a:solidFill>
                <a:srgbClr val="080809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600" dirty="0">
                <a:solidFill>
                  <a:srgbClr val="08080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৪। চুলার রান্নায় কোন শক্তির রূপান্তর ঘটে?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73720" y="1978953"/>
            <a:ext cx="65614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 ৫টি দলে ভাগ করে প্রশ্ন দেওয়া হবে— </a:t>
            </a:r>
            <a:endParaRPr lang="en-US" sz="32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14DCA8E-759A-EF9F-8AF9-87712061BE77}"/>
              </a:ext>
            </a:extLst>
          </p:cNvPr>
          <p:cNvGrpSpPr/>
          <p:nvPr/>
        </p:nvGrpSpPr>
        <p:grpSpPr>
          <a:xfrm>
            <a:off x="2285532" y="415541"/>
            <a:ext cx="4089950" cy="1127786"/>
            <a:chOff x="6740014" y="1393934"/>
            <a:chExt cx="2588027" cy="123105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999D4F6-76B5-3B35-BA2C-8E3D07B22732}"/>
                </a:ext>
              </a:extLst>
            </p:cNvPr>
            <p:cNvGrpSpPr/>
            <p:nvPr/>
          </p:nvGrpSpPr>
          <p:grpSpPr>
            <a:xfrm>
              <a:off x="6740014" y="1393934"/>
              <a:ext cx="2588027" cy="1231057"/>
              <a:chOff x="4445816" y="2827373"/>
              <a:chExt cx="2588027" cy="1231057"/>
            </a:xfrm>
          </p:grpSpPr>
          <p:sp>
            <p:nvSpPr>
              <p:cNvPr id="8" name="Rectangle: Top Corners Rounded 26">
                <a:extLst>
                  <a:ext uri="{FF2B5EF4-FFF2-40B4-BE49-F238E27FC236}">
                    <a16:creationId xmlns:a16="http://schemas.microsoft.com/office/drawing/2014/main" id="{A3B5C34A-06F3-5B22-2EBC-51BC0F8DD6F9}"/>
                  </a:ext>
                </a:extLst>
              </p:cNvPr>
              <p:cNvSpPr/>
              <p:nvPr/>
            </p:nvSpPr>
            <p:spPr>
              <a:xfrm rot="5400000">
                <a:off x="5133158" y="2157745"/>
                <a:ext cx="1213343" cy="2588027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Freeform: Shape 29">
                <a:extLst>
                  <a:ext uri="{FF2B5EF4-FFF2-40B4-BE49-F238E27FC236}">
                    <a16:creationId xmlns:a16="http://schemas.microsoft.com/office/drawing/2014/main" id="{E5C649E9-1B40-3D98-18A2-1FFC71CE0319}"/>
                  </a:ext>
                </a:extLst>
              </p:cNvPr>
              <p:cNvSpPr/>
              <p:nvPr/>
            </p:nvSpPr>
            <p:spPr>
              <a:xfrm rot="5400000">
                <a:off x="6200921" y="3207795"/>
                <a:ext cx="1213344" cy="452500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5BD9A14-2DD0-D873-AA34-56FD26FEC677}"/>
                </a:ext>
              </a:extLst>
            </p:cNvPr>
            <p:cNvSpPr txBox="1"/>
            <p:nvPr/>
          </p:nvSpPr>
          <p:spPr>
            <a:xfrm>
              <a:off x="7007433" y="1496318"/>
              <a:ext cx="1731380" cy="1007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dirty="0" err="1">
                  <a:solidFill>
                    <a:srgbClr val="23A6E8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দলীয়</a:t>
              </a:r>
              <a:r>
                <a:rPr lang="en-US" sz="5400" b="1" dirty="0">
                  <a:solidFill>
                    <a:srgbClr val="23A6E8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5400" b="1" dirty="0" err="1">
                  <a:solidFill>
                    <a:srgbClr val="23A6E8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কাজ</a:t>
              </a:r>
              <a:endParaRPr lang="en-US" sz="5400" b="1" dirty="0">
                <a:solidFill>
                  <a:srgbClr val="23A6E8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5E2CF24-ADD8-AC57-7A3F-857C56193984}"/>
              </a:ext>
            </a:extLst>
          </p:cNvPr>
          <p:cNvGrpSpPr/>
          <p:nvPr/>
        </p:nvGrpSpPr>
        <p:grpSpPr>
          <a:xfrm>
            <a:off x="1977793" y="373559"/>
            <a:ext cx="4196862" cy="1379468"/>
            <a:chOff x="1543242" y="699188"/>
            <a:chExt cx="4145323" cy="1778067"/>
          </a:xfrm>
        </p:grpSpPr>
        <p:sp>
          <p:nvSpPr>
            <p:cNvPr id="11" name="Freeform: Shape 25">
              <a:extLst>
                <a:ext uri="{FF2B5EF4-FFF2-40B4-BE49-F238E27FC236}">
                  <a16:creationId xmlns:a16="http://schemas.microsoft.com/office/drawing/2014/main" id="{9AC9CD76-3270-AFC2-4EF9-570199FCDF4F}"/>
                </a:ext>
              </a:extLst>
            </p:cNvPr>
            <p:cNvSpPr/>
            <p:nvPr/>
          </p:nvSpPr>
          <p:spPr>
            <a:xfrm rot="16200000">
              <a:off x="4522709" y="1122979"/>
              <a:ext cx="1561514" cy="770199"/>
            </a:xfrm>
            <a:custGeom>
              <a:avLst/>
              <a:gdLst>
                <a:gd name="connsiteX0" fmla="*/ 1561514 w 1561514"/>
                <a:gd name="connsiteY0" fmla="*/ 0 h 641295"/>
                <a:gd name="connsiteX1" fmla="*/ 1561514 w 1561514"/>
                <a:gd name="connsiteY1" fmla="*/ 641295 h 641295"/>
                <a:gd name="connsiteX2" fmla="*/ 1090247 w 1561514"/>
                <a:gd name="connsiteY2" fmla="*/ 641295 h 641295"/>
                <a:gd name="connsiteX3" fmla="*/ 1083959 w 1561514"/>
                <a:gd name="connsiteY3" fmla="*/ 578925 h 641295"/>
                <a:gd name="connsiteX4" fmla="*/ 780757 w 1561514"/>
                <a:gd name="connsiteY4" fmla="*/ 331808 h 641295"/>
                <a:gd name="connsiteX5" fmla="*/ 477555 w 1561514"/>
                <a:gd name="connsiteY5" fmla="*/ 578925 h 641295"/>
                <a:gd name="connsiteX6" fmla="*/ 471267 w 1561514"/>
                <a:gd name="connsiteY6" fmla="*/ 641295 h 641295"/>
                <a:gd name="connsiteX7" fmla="*/ 0 w 1561514"/>
                <a:gd name="connsiteY7" fmla="*/ 641295 h 641295"/>
                <a:gd name="connsiteX8" fmla="*/ 0 w 1561514"/>
                <a:gd name="connsiteY8" fmla="*/ 0 h 64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514" h="641295">
                  <a:moveTo>
                    <a:pt x="1561514" y="0"/>
                  </a:moveTo>
                  <a:lnTo>
                    <a:pt x="1561514" y="641295"/>
                  </a:lnTo>
                  <a:lnTo>
                    <a:pt x="1090247" y="641295"/>
                  </a:lnTo>
                  <a:lnTo>
                    <a:pt x="1083959" y="578925"/>
                  </a:lnTo>
                  <a:cubicBezTo>
                    <a:pt x="1055100" y="437896"/>
                    <a:pt x="930318" y="331808"/>
                    <a:pt x="780757" y="331808"/>
                  </a:cubicBezTo>
                  <a:cubicBezTo>
                    <a:pt x="631196" y="331808"/>
                    <a:pt x="506413" y="437896"/>
                    <a:pt x="477555" y="578925"/>
                  </a:cubicBezTo>
                  <a:lnTo>
                    <a:pt x="471267" y="641295"/>
                  </a:lnTo>
                  <a:lnTo>
                    <a:pt x="0" y="64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A2A7AD25-5790-E251-3D00-F904622EA04F}"/>
                </a:ext>
              </a:extLst>
            </p:cNvPr>
            <p:cNvGrpSpPr/>
            <p:nvPr/>
          </p:nvGrpSpPr>
          <p:grpSpPr>
            <a:xfrm>
              <a:off x="1543242" y="699188"/>
              <a:ext cx="3914382" cy="1778067"/>
              <a:chOff x="777702" y="1039430"/>
              <a:chExt cx="3914382" cy="1778067"/>
            </a:xfrm>
          </p:grpSpPr>
          <p:sp>
            <p:nvSpPr>
              <p:cNvPr id="13" name="Freeform: Shape 9">
                <a:extLst>
                  <a:ext uri="{FF2B5EF4-FFF2-40B4-BE49-F238E27FC236}">
                    <a16:creationId xmlns:a16="http://schemas.microsoft.com/office/drawing/2014/main" id="{CADB7653-7B43-EE61-CE94-2CA65AFD1130}"/>
                  </a:ext>
                </a:extLst>
              </p:cNvPr>
              <p:cNvSpPr/>
              <p:nvPr/>
            </p:nvSpPr>
            <p:spPr>
              <a:xfrm rot="16200000">
                <a:off x="1954136" y="-137004"/>
                <a:ext cx="1561514" cy="3914382"/>
              </a:xfrm>
              <a:custGeom>
                <a:avLst/>
                <a:gdLst>
                  <a:gd name="connsiteX0" fmla="*/ 1561514 w 1561514"/>
                  <a:gd name="connsiteY0" fmla="*/ 260258 h 3914382"/>
                  <a:gd name="connsiteX1" fmla="*/ 1561514 w 1561514"/>
                  <a:gd name="connsiteY1" fmla="*/ 3914382 h 3914382"/>
                  <a:gd name="connsiteX2" fmla="*/ 1090247 w 1561514"/>
                  <a:gd name="connsiteY2" fmla="*/ 3914382 h 3914382"/>
                  <a:gd name="connsiteX3" fmla="*/ 1083959 w 1561514"/>
                  <a:gd name="connsiteY3" fmla="*/ 3852012 h 3914382"/>
                  <a:gd name="connsiteX4" fmla="*/ 780757 w 1561514"/>
                  <a:gd name="connsiteY4" fmla="*/ 3604895 h 3914382"/>
                  <a:gd name="connsiteX5" fmla="*/ 477555 w 1561514"/>
                  <a:gd name="connsiteY5" fmla="*/ 3852012 h 3914382"/>
                  <a:gd name="connsiteX6" fmla="*/ 471267 w 1561514"/>
                  <a:gd name="connsiteY6" fmla="*/ 3914382 h 3914382"/>
                  <a:gd name="connsiteX7" fmla="*/ 0 w 1561514"/>
                  <a:gd name="connsiteY7" fmla="*/ 3914382 h 3914382"/>
                  <a:gd name="connsiteX8" fmla="*/ 0 w 1561514"/>
                  <a:gd name="connsiteY8" fmla="*/ 260258 h 3914382"/>
                  <a:gd name="connsiteX9" fmla="*/ 260258 w 1561514"/>
                  <a:gd name="connsiteY9" fmla="*/ 0 h 3914382"/>
                  <a:gd name="connsiteX10" fmla="*/ 1301256 w 1561514"/>
                  <a:gd name="connsiteY10" fmla="*/ 0 h 3914382"/>
                  <a:gd name="connsiteX11" fmla="*/ 1561514 w 1561514"/>
                  <a:gd name="connsiteY11" fmla="*/ 260258 h 391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61514" h="3914382">
                    <a:moveTo>
                      <a:pt x="1561514" y="260258"/>
                    </a:moveTo>
                    <a:lnTo>
                      <a:pt x="1561514" y="3914382"/>
                    </a:lnTo>
                    <a:lnTo>
                      <a:pt x="1090247" y="3914382"/>
                    </a:lnTo>
                    <a:lnTo>
                      <a:pt x="1083959" y="3852012"/>
                    </a:lnTo>
                    <a:cubicBezTo>
                      <a:pt x="1055100" y="3710983"/>
                      <a:pt x="930318" y="3604895"/>
                      <a:pt x="780757" y="3604895"/>
                    </a:cubicBezTo>
                    <a:cubicBezTo>
                      <a:pt x="631196" y="3604895"/>
                      <a:pt x="506413" y="3710983"/>
                      <a:pt x="477555" y="3852012"/>
                    </a:cubicBezTo>
                    <a:lnTo>
                      <a:pt x="471267" y="3914382"/>
                    </a:lnTo>
                    <a:lnTo>
                      <a:pt x="0" y="3914382"/>
                    </a:lnTo>
                    <a:lnTo>
                      <a:pt x="0" y="260258"/>
                    </a:lnTo>
                    <a:cubicBezTo>
                      <a:pt x="0" y="116521"/>
                      <a:pt x="116521" y="0"/>
                      <a:pt x="260258" y="0"/>
                    </a:cubicBezTo>
                    <a:lnTo>
                      <a:pt x="1301256" y="0"/>
                    </a:lnTo>
                    <a:cubicBezTo>
                      <a:pt x="1444993" y="0"/>
                      <a:pt x="1561514" y="116521"/>
                      <a:pt x="1561514" y="26025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3A6E8"/>
                  </a:gs>
                  <a:gs pos="100000">
                    <a:srgbClr val="0066C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Freeform: Shape 8">
                <a:extLst>
                  <a:ext uri="{FF2B5EF4-FFF2-40B4-BE49-F238E27FC236}">
                    <a16:creationId xmlns:a16="http://schemas.microsoft.com/office/drawing/2014/main" id="{AA94B8B7-2431-40DA-166B-EA7DE790217F}"/>
                  </a:ext>
                </a:extLst>
              </p:cNvPr>
              <p:cNvSpPr/>
              <p:nvPr/>
            </p:nvSpPr>
            <p:spPr>
              <a:xfrm rot="16200000">
                <a:off x="2224374" y="-16821"/>
                <a:ext cx="1261403" cy="3674013"/>
              </a:xfrm>
              <a:custGeom>
                <a:avLst/>
                <a:gdLst>
                  <a:gd name="connsiteX0" fmla="*/ 1261403 w 1261403"/>
                  <a:gd name="connsiteY0" fmla="*/ 210238 h 3674013"/>
                  <a:gd name="connsiteX1" fmla="*/ 1261403 w 1261403"/>
                  <a:gd name="connsiteY1" fmla="*/ 3674013 h 3674013"/>
                  <a:gd name="connsiteX2" fmla="*/ 940190 w 1261403"/>
                  <a:gd name="connsiteY2" fmla="*/ 3674013 h 3674013"/>
                  <a:gd name="connsiteX3" fmla="*/ 933902 w 1261403"/>
                  <a:gd name="connsiteY3" fmla="*/ 3611645 h 3674013"/>
                  <a:gd name="connsiteX4" fmla="*/ 630700 w 1261403"/>
                  <a:gd name="connsiteY4" fmla="*/ 3364528 h 3674013"/>
                  <a:gd name="connsiteX5" fmla="*/ 327498 w 1261403"/>
                  <a:gd name="connsiteY5" fmla="*/ 3611645 h 3674013"/>
                  <a:gd name="connsiteX6" fmla="*/ 321211 w 1261403"/>
                  <a:gd name="connsiteY6" fmla="*/ 3674013 h 3674013"/>
                  <a:gd name="connsiteX7" fmla="*/ 0 w 1261403"/>
                  <a:gd name="connsiteY7" fmla="*/ 3674013 h 3674013"/>
                  <a:gd name="connsiteX8" fmla="*/ 0 w 1261403"/>
                  <a:gd name="connsiteY8" fmla="*/ 210238 h 3674013"/>
                  <a:gd name="connsiteX9" fmla="*/ 210238 w 1261403"/>
                  <a:gd name="connsiteY9" fmla="*/ 0 h 3674013"/>
                  <a:gd name="connsiteX10" fmla="*/ 1051165 w 1261403"/>
                  <a:gd name="connsiteY10" fmla="*/ 0 h 3674013"/>
                  <a:gd name="connsiteX11" fmla="*/ 1261403 w 1261403"/>
                  <a:gd name="connsiteY11" fmla="*/ 210238 h 367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1403" h="3674013">
                    <a:moveTo>
                      <a:pt x="1261403" y="210238"/>
                    </a:moveTo>
                    <a:lnTo>
                      <a:pt x="1261403" y="3674013"/>
                    </a:lnTo>
                    <a:lnTo>
                      <a:pt x="940190" y="3674013"/>
                    </a:lnTo>
                    <a:lnTo>
                      <a:pt x="933902" y="3611645"/>
                    </a:lnTo>
                    <a:cubicBezTo>
                      <a:pt x="905044" y="3470616"/>
                      <a:pt x="780261" y="3364528"/>
                      <a:pt x="630700" y="3364528"/>
                    </a:cubicBezTo>
                    <a:cubicBezTo>
                      <a:pt x="481139" y="3364528"/>
                      <a:pt x="356357" y="3470616"/>
                      <a:pt x="327498" y="3611645"/>
                    </a:cubicBezTo>
                    <a:lnTo>
                      <a:pt x="321211" y="3674013"/>
                    </a:lnTo>
                    <a:lnTo>
                      <a:pt x="0" y="3674013"/>
                    </a:lnTo>
                    <a:lnTo>
                      <a:pt x="0" y="210238"/>
                    </a:lnTo>
                    <a:cubicBezTo>
                      <a:pt x="0" y="94127"/>
                      <a:pt x="94127" y="0"/>
                      <a:pt x="210238" y="0"/>
                    </a:cubicBezTo>
                    <a:lnTo>
                      <a:pt x="1051165" y="0"/>
                    </a:lnTo>
                    <a:cubicBezTo>
                      <a:pt x="1167276" y="0"/>
                      <a:pt x="1261403" y="94127"/>
                      <a:pt x="1261403" y="210238"/>
                    </a:cubicBezTo>
                    <a:close/>
                  </a:path>
                </a:pathLst>
              </a:cu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Left Bracket 12">
                <a:extLst>
                  <a:ext uri="{FF2B5EF4-FFF2-40B4-BE49-F238E27FC236}">
                    <a16:creationId xmlns:a16="http://schemas.microsoft.com/office/drawing/2014/main" id="{C37B8A9A-B8D0-6535-90C4-0B748D8F2544}"/>
                  </a:ext>
                </a:extLst>
              </p:cNvPr>
              <p:cNvSpPr/>
              <p:nvPr/>
            </p:nvSpPr>
            <p:spPr>
              <a:xfrm>
                <a:off x="903184" y="1092183"/>
                <a:ext cx="3788898" cy="1434903"/>
              </a:xfrm>
              <a:custGeom>
                <a:avLst/>
                <a:gdLst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74013" h="1434903" stroke="0" extrusionOk="0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  <a:lnTo>
                      <a:pt x="3674013" y="1434903"/>
                    </a:lnTo>
                    <a:close/>
                  </a:path>
                  <a:path w="3674013" h="1434903" fill="none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</a:path>
                </a:pathLst>
              </a:custGeom>
              <a:ln w="9525"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C531D18-4A59-4132-19B1-4A7E9A554B75}"/>
                  </a:ext>
                </a:extLst>
              </p:cNvPr>
              <p:cNvSpPr txBox="1"/>
              <p:nvPr/>
            </p:nvSpPr>
            <p:spPr>
              <a:xfrm>
                <a:off x="1050138" y="1053985"/>
                <a:ext cx="3189445" cy="17635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8800" b="1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8885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42" presetClass="path" presetSubtype="0" accel="5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-4.07407E-6 L 0.24765 -0.00555 " pathEditMode="relative" rAng="0" ptsTypes="AA" p14:bounceEnd="50000">
                                          <p:cBhvr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383" y="-27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42" presetClass="path" presetSubtype="0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-4.07407E-6 L 0.24765 -0.00555 " pathEditMode="relative" rAng="0" ptsTypes="AA">
                                          <p:cBhvr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383" y="-27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17454" y="2551653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bn-IN" sz="3600" b="0" i="0" dirty="0">
                <a:solidFill>
                  <a:srgbClr val="080809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শক্তির রূপান্তরের ৪টি উদাহরণ।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bn-IN" sz="3600" dirty="0">
                <a:solidFill>
                  <a:srgbClr val="08080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শক্তি কী তা লিখ।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Vertical Scroll 2"/>
          <p:cNvSpPr/>
          <p:nvPr/>
        </p:nvSpPr>
        <p:spPr>
          <a:xfrm>
            <a:off x="3925455" y="858982"/>
            <a:ext cx="3472872" cy="785091"/>
          </a:xfrm>
          <a:prstGeom prst="verticalScroll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bn-IN" sz="4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 কাজ 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964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80509" y="2246945"/>
            <a:ext cx="74075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600" b="0" i="0" dirty="0">
                <a:solidFill>
                  <a:srgbClr val="080809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১। শক্তি কী? </a:t>
            </a:r>
          </a:p>
          <a:p>
            <a:r>
              <a:rPr lang="bn-IN" sz="3600" b="0" i="0" dirty="0">
                <a:solidFill>
                  <a:srgbClr val="080809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২। শক্তির দুইটি রূপের নাম লেখো। </a:t>
            </a:r>
          </a:p>
          <a:p>
            <a:r>
              <a:rPr lang="bn-IN" sz="3600" b="0" i="0" dirty="0">
                <a:solidFill>
                  <a:srgbClr val="080809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৩। পাখায় শক্তির রূপান্তর কী? </a:t>
            </a:r>
          </a:p>
          <a:p>
            <a:r>
              <a:rPr lang="bn-IN" sz="3600" b="0" i="0" dirty="0">
                <a:solidFill>
                  <a:srgbClr val="080809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৪। সোলার প্যানেলে কী ধরনের শক্তি তৈরি হয়?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Vertical Scroll 2"/>
          <p:cNvSpPr/>
          <p:nvPr/>
        </p:nvSpPr>
        <p:spPr>
          <a:xfrm>
            <a:off x="4100945" y="877455"/>
            <a:ext cx="3112655" cy="729672"/>
          </a:xfrm>
          <a:prstGeom prst="verticalScroll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bn-IN" sz="4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398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55635" y="2376162"/>
            <a:ext cx="75276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bn-IN" sz="3600" b="0" i="0" dirty="0">
                <a:solidFill>
                  <a:srgbClr val="080809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তোমার বাড়িতে দেখতে পাও এমন ৫টি শক্তির রূপান্তরের উদাহরণ লিখে আনো।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27F5FA-9601-40DA-D36B-D57A2A1C9894}"/>
              </a:ext>
            </a:extLst>
          </p:cNvPr>
          <p:cNvSpPr/>
          <p:nvPr/>
        </p:nvSpPr>
        <p:spPr>
          <a:xfrm rot="439804">
            <a:off x="4824481" y="888179"/>
            <a:ext cx="3545017" cy="934816"/>
          </a:xfrm>
          <a:prstGeom prst="rect">
            <a:avLst/>
          </a:prstGeom>
          <a:gradFill flip="none" rotWithShape="1">
            <a:gsLst>
              <a:gs pos="0">
                <a:srgbClr val="E6E7E9">
                  <a:alpha val="0"/>
                </a:srgbClr>
              </a:gs>
              <a:gs pos="100000">
                <a:schemeClr val="tx1">
                  <a:alpha val="45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67D680A-0461-428D-720A-5318321D197E}"/>
              </a:ext>
            </a:extLst>
          </p:cNvPr>
          <p:cNvGrpSpPr/>
          <p:nvPr/>
        </p:nvGrpSpPr>
        <p:grpSpPr>
          <a:xfrm>
            <a:off x="2232981" y="375939"/>
            <a:ext cx="4089950" cy="1123905"/>
            <a:chOff x="6740014" y="1364860"/>
            <a:chExt cx="2588027" cy="1226821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202B7E1-70A2-66B6-186B-793BE1EF0EED}"/>
                </a:ext>
              </a:extLst>
            </p:cNvPr>
            <p:cNvGrpSpPr/>
            <p:nvPr/>
          </p:nvGrpSpPr>
          <p:grpSpPr>
            <a:xfrm>
              <a:off x="6740014" y="1364860"/>
              <a:ext cx="2588027" cy="1226821"/>
              <a:chOff x="4445816" y="2798299"/>
              <a:chExt cx="2588027" cy="1226821"/>
            </a:xfrm>
          </p:grpSpPr>
          <p:sp>
            <p:nvSpPr>
              <p:cNvPr id="8" name="Rectangle: Top Corners Rounded 26">
                <a:extLst>
                  <a:ext uri="{FF2B5EF4-FFF2-40B4-BE49-F238E27FC236}">
                    <a16:creationId xmlns:a16="http://schemas.microsoft.com/office/drawing/2014/main" id="{E9E11C63-8127-B9CC-2547-12EF8DE1BE97}"/>
                  </a:ext>
                </a:extLst>
              </p:cNvPr>
              <p:cNvSpPr/>
              <p:nvPr/>
            </p:nvSpPr>
            <p:spPr>
              <a:xfrm rot="5400000">
                <a:off x="5133158" y="2110957"/>
                <a:ext cx="1213343" cy="2588027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Freeform: Shape 29">
                <a:extLst>
                  <a:ext uri="{FF2B5EF4-FFF2-40B4-BE49-F238E27FC236}">
                    <a16:creationId xmlns:a16="http://schemas.microsoft.com/office/drawing/2014/main" id="{99A5D907-CA6D-3AA4-3032-CD54262D894C}"/>
                  </a:ext>
                </a:extLst>
              </p:cNvPr>
              <p:cNvSpPr/>
              <p:nvPr/>
            </p:nvSpPr>
            <p:spPr>
              <a:xfrm rot="5400000">
                <a:off x="6200921" y="3192198"/>
                <a:ext cx="1213344" cy="452500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DAD3271-947B-DB07-5F2B-DAAC2AED3627}"/>
                </a:ext>
              </a:extLst>
            </p:cNvPr>
            <p:cNvSpPr txBox="1"/>
            <p:nvPr/>
          </p:nvSpPr>
          <p:spPr>
            <a:xfrm>
              <a:off x="7007433" y="1496318"/>
              <a:ext cx="1731380" cy="1007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dirty="0" err="1">
                  <a:solidFill>
                    <a:srgbClr val="23A6E8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বাড়ির</a:t>
              </a:r>
              <a:r>
                <a:rPr lang="en-US" sz="5400" b="1" dirty="0">
                  <a:solidFill>
                    <a:srgbClr val="23A6E8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5400" b="1" dirty="0" err="1">
                  <a:solidFill>
                    <a:srgbClr val="23A6E8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কাজ</a:t>
              </a:r>
              <a:endParaRPr lang="en-US" sz="5400" b="1" dirty="0">
                <a:solidFill>
                  <a:srgbClr val="23A6E8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B3561D4-4557-A3DB-423B-1F08193A9172}"/>
              </a:ext>
            </a:extLst>
          </p:cNvPr>
          <p:cNvGrpSpPr/>
          <p:nvPr/>
        </p:nvGrpSpPr>
        <p:grpSpPr>
          <a:xfrm>
            <a:off x="1957158" y="335012"/>
            <a:ext cx="4196862" cy="1379468"/>
            <a:chOff x="1543242" y="699188"/>
            <a:chExt cx="4145323" cy="1778067"/>
          </a:xfrm>
        </p:grpSpPr>
        <p:sp>
          <p:nvSpPr>
            <p:cNvPr id="11" name="Freeform: Shape 25">
              <a:extLst>
                <a:ext uri="{FF2B5EF4-FFF2-40B4-BE49-F238E27FC236}">
                  <a16:creationId xmlns:a16="http://schemas.microsoft.com/office/drawing/2014/main" id="{2BB4CA7F-6533-3E18-4C93-A75A0D82F4CF}"/>
                </a:ext>
              </a:extLst>
            </p:cNvPr>
            <p:cNvSpPr/>
            <p:nvPr/>
          </p:nvSpPr>
          <p:spPr>
            <a:xfrm rot="16200000">
              <a:off x="4522709" y="1122979"/>
              <a:ext cx="1561514" cy="770199"/>
            </a:xfrm>
            <a:custGeom>
              <a:avLst/>
              <a:gdLst>
                <a:gd name="connsiteX0" fmla="*/ 1561514 w 1561514"/>
                <a:gd name="connsiteY0" fmla="*/ 0 h 641295"/>
                <a:gd name="connsiteX1" fmla="*/ 1561514 w 1561514"/>
                <a:gd name="connsiteY1" fmla="*/ 641295 h 641295"/>
                <a:gd name="connsiteX2" fmla="*/ 1090247 w 1561514"/>
                <a:gd name="connsiteY2" fmla="*/ 641295 h 641295"/>
                <a:gd name="connsiteX3" fmla="*/ 1083959 w 1561514"/>
                <a:gd name="connsiteY3" fmla="*/ 578925 h 641295"/>
                <a:gd name="connsiteX4" fmla="*/ 780757 w 1561514"/>
                <a:gd name="connsiteY4" fmla="*/ 331808 h 641295"/>
                <a:gd name="connsiteX5" fmla="*/ 477555 w 1561514"/>
                <a:gd name="connsiteY5" fmla="*/ 578925 h 641295"/>
                <a:gd name="connsiteX6" fmla="*/ 471267 w 1561514"/>
                <a:gd name="connsiteY6" fmla="*/ 641295 h 641295"/>
                <a:gd name="connsiteX7" fmla="*/ 0 w 1561514"/>
                <a:gd name="connsiteY7" fmla="*/ 641295 h 641295"/>
                <a:gd name="connsiteX8" fmla="*/ 0 w 1561514"/>
                <a:gd name="connsiteY8" fmla="*/ 0 h 64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514" h="641295">
                  <a:moveTo>
                    <a:pt x="1561514" y="0"/>
                  </a:moveTo>
                  <a:lnTo>
                    <a:pt x="1561514" y="641295"/>
                  </a:lnTo>
                  <a:lnTo>
                    <a:pt x="1090247" y="641295"/>
                  </a:lnTo>
                  <a:lnTo>
                    <a:pt x="1083959" y="578925"/>
                  </a:lnTo>
                  <a:cubicBezTo>
                    <a:pt x="1055100" y="437896"/>
                    <a:pt x="930318" y="331808"/>
                    <a:pt x="780757" y="331808"/>
                  </a:cubicBezTo>
                  <a:cubicBezTo>
                    <a:pt x="631196" y="331808"/>
                    <a:pt x="506413" y="437896"/>
                    <a:pt x="477555" y="578925"/>
                  </a:cubicBezTo>
                  <a:lnTo>
                    <a:pt x="471267" y="641295"/>
                  </a:lnTo>
                  <a:lnTo>
                    <a:pt x="0" y="64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C73C9F6-27D2-DF87-FD50-EFE157EF75A5}"/>
                </a:ext>
              </a:extLst>
            </p:cNvPr>
            <p:cNvGrpSpPr/>
            <p:nvPr/>
          </p:nvGrpSpPr>
          <p:grpSpPr>
            <a:xfrm>
              <a:off x="1543242" y="699188"/>
              <a:ext cx="3914382" cy="1778067"/>
              <a:chOff x="777702" y="1039430"/>
              <a:chExt cx="3914382" cy="1778067"/>
            </a:xfrm>
          </p:grpSpPr>
          <p:sp>
            <p:nvSpPr>
              <p:cNvPr id="13" name="Freeform: Shape 9">
                <a:extLst>
                  <a:ext uri="{FF2B5EF4-FFF2-40B4-BE49-F238E27FC236}">
                    <a16:creationId xmlns:a16="http://schemas.microsoft.com/office/drawing/2014/main" id="{0C469722-A602-F929-5502-98BB549C9250}"/>
                  </a:ext>
                </a:extLst>
              </p:cNvPr>
              <p:cNvSpPr/>
              <p:nvPr/>
            </p:nvSpPr>
            <p:spPr>
              <a:xfrm rot="16200000">
                <a:off x="1954136" y="-137004"/>
                <a:ext cx="1561514" cy="3914382"/>
              </a:xfrm>
              <a:custGeom>
                <a:avLst/>
                <a:gdLst>
                  <a:gd name="connsiteX0" fmla="*/ 1561514 w 1561514"/>
                  <a:gd name="connsiteY0" fmla="*/ 260258 h 3914382"/>
                  <a:gd name="connsiteX1" fmla="*/ 1561514 w 1561514"/>
                  <a:gd name="connsiteY1" fmla="*/ 3914382 h 3914382"/>
                  <a:gd name="connsiteX2" fmla="*/ 1090247 w 1561514"/>
                  <a:gd name="connsiteY2" fmla="*/ 3914382 h 3914382"/>
                  <a:gd name="connsiteX3" fmla="*/ 1083959 w 1561514"/>
                  <a:gd name="connsiteY3" fmla="*/ 3852012 h 3914382"/>
                  <a:gd name="connsiteX4" fmla="*/ 780757 w 1561514"/>
                  <a:gd name="connsiteY4" fmla="*/ 3604895 h 3914382"/>
                  <a:gd name="connsiteX5" fmla="*/ 477555 w 1561514"/>
                  <a:gd name="connsiteY5" fmla="*/ 3852012 h 3914382"/>
                  <a:gd name="connsiteX6" fmla="*/ 471267 w 1561514"/>
                  <a:gd name="connsiteY6" fmla="*/ 3914382 h 3914382"/>
                  <a:gd name="connsiteX7" fmla="*/ 0 w 1561514"/>
                  <a:gd name="connsiteY7" fmla="*/ 3914382 h 3914382"/>
                  <a:gd name="connsiteX8" fmla="*/ 0 w 1561514"/>
                  <a:gd name="connsiteY8" fmla="*/ 260258 h 3914382"/>
                  <a:gd name="connsiteX9" fmla="*/ 260258 w 1561514"/>
                  <a:gd name="connsiteY9" fmla="*/ 0 h 3914382"/>
                  <a:gd name="connsiteX10" fmla="*/ 1301256 w 1561514"/>
                  <a:gd name="connsiteY10" fmla="*/ 0 h 3914382"/>
                  <a:gd name="connsiteX11" fmla="*/ 1561514 w 1561514"/>
                  <a:gd name="connsiteY11" fmla="*/ 260258 h 391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61514" h="3914382">
                    <a:moveTo>
                      <a:pt x="1561514" y="260258"/>
                    </a:moveTo>
                    <a:lnTo>
                      <a:pt x="1561514" y="3914382"/>
                    </a:lnTo>
                    <a:lnTo>
                      <a:pt x="1090247" y="3914382"/>
                    </a:lnTo>
                    <a:lnTo>
                      <a:pt x="1083959" y="3852012"/>
                    </a:lnTo>
                    <a:cubicBezTo>
                      <a:pt x="1055100" y="3710983"/>
                      <a:pt x="930318" y="3604895"/>
                      <a:pt x="780757" y="3604895"/>
                    </a:cubicBezTo>
                    <a:cubicBezTo>
                      <a:pt x="631196" y="3604895"/>
                      <a:pt x="506413" y="3710983"/>
                      <a:pt x="477555" y="3852012"/>
                    </a:cubicBezTo>
                    <a:lnTo>
                      <a:pt x="471267" y="3914382"/>
                    </a:lnTo>
                    <a:lnTo>
                      <a:pt x="0" y="3914382"/>
                    </a:lnTo>
                    <a:lnTo>
                      <a:pt x="0" y="260258"/>
                    </a:lnTo>
                    <a:cubicBezTo>
                      <a:pt x="0" y="116521"/>
                      <a:pt x="116521" y="0"/>
                      <a:pt x="260258" y="0"/>
                    </a:cubicBezTo>
                    <a:lnTo>
                      <a:pt x="1301256" y="0"/>
                    </a:lnTo>
                    <a:cubicBezTo>
                      <a:pt x="1444993" y="0"/>
                      <a:pt x="1561514" y="116521"/>
                      <a:pt x="1561514" y="26025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3A6E8"/>
                  </a:gs>
                  <a:gs pos="100000">
                    <a:srgbClr val="0066C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Freeform: Shape 8">
                <a:extLst>
                  <a:ext uri="{FF2B5EF4-FFF2-40B4-BE49-F238E27FC236}">
                    <a16:creationId xmlns:a16="http://schemas.microsoft.com/office/drawing/2014/main" id="{B05737CE-A12A-1789-F1E8-99799E7BAAD7}"/>
                  </a:ext>
                </a:extLst>
              </p:cNvPr>
              <p:cNvSpPr/>
              <p:nvPr/>
            </p:nvSpPr>
            <p:spPr>
              <a:xfrm rot="16200000">
                <a:off x="2224374" y="-16821"/>
                <a:ext cx="1261403" cy="3674013"/>
              </a:xfrm>
              <a:custGeom>
                <a:avLst/>
                <a:gdLst>
                  <a:gd name="connsiteX0" fmla="*/ 1261403 w 1261403"/>
                  <a:gd name="connsiteY0" fmla="*/ 210238 h 3674013"/>
                  <a:gd name="connsiteX1" fmla="*/ 1261403 w 1261403"/>
                  <a:gd name="connsiteY1" fmla="*/ 3674013 h 3674013"/>
                  <a:gd name="connsiteX2" fmla="*/ 940190 w 1261403"/>
                  <a:gd name="connsiteY2" fmla="*/ 3674013 h 3674013"/>
                  <a:gd name="connsiteX3" fmla="*/ 933902 w 1261403"/>
                  <a:gd name="connsiteY3" fmla="*/ 3611645 h 3674013"/>
                  <a:gd name="connsiteX4" fmla="*/ 630700 w 1261403"/>
                  <a:gd name="connsiteY4" fmla="*/ 3364528 h 3674013"/>
                  <a:gd name="connsiteX5" fmla="*/ 327498 w 1261403"/>
                  <a:gd name="connsiteY5" fmla="*/ 3611645 h 3674013"/>
                  <a:gd name="connsiteX6" fmla="*/ 321211 w 1261403"/>
                  <a:gd name="connsiteY6" fmla="*/ 3674013 h 3674013"/>
                  <a:gd name="connsiteX7" fmla="*/ 0 w 1261403"/>
                  <a:gd name="connsiteY7" fmla="*/ 3674013 h 3674013"/>
                  <a:gd name="connsiteX8" fmla="*/ 0 w 1261403"/>
                  <a:gd name="connsiteY8" fmla="*/ 210238 h 3674013"/>
                  <a:gd name="connsiteX9" fmla="*/ 210238 w 1261403"/>
                  <a:gd name="connsiteY9" fmla="*/ 0 h 3674013"/>
                  <a:gd name="connsiteX10" fmla="*/ 1051165 w 1261403"/>
                  <a:gd name="connsiteY10" fmla="*/ 0 h 3674013"/>
                  <a:gd name="connsiteX11" fmla="*/ 1261403 w 1261403"/>
                  <a:gd name="connsiteY11" fmla="*/ 210238 h 367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1403" h="3674013">
                    <a:moveTo>
                      <a:pt x="1261403" y="210238"/>
                    </a:moveTo>
                    <a:lnTo>
                      <a:pt x="1261403" y="3674013"/>
                    </a:lnTo>
                    <a:lnTo>
                      <a:pt x="940190" y="3674013"/>
                    </a:lnTo>
                    <a:lnTo>
                      <a:pt x="933902" y="3611645"/>
                    </a:lnTo>
                    <a:cubicBezTo>
                      <a:pt x="905044" y="3470616"/>
                      <a:pt x="780261" y="3364528"/>
                      <a:pt x="630700" y="3364528"/>
                    </a:cubicBezTo>
                    <a:cubicBezTo>
                      <a:pt x="481139" y="3364528"/>
                      <a:pt x="356357" y="3470616"/>
                      <a:pt x="327498" y="3611645"/>
                    </a:cubicBezTo>
                    <a:lnTo>
                      <a:pt x="321211" y="3674013"/>
                    </a:lnTo>
                    <a:lnTo>
                      <a:pt x="0" y="3674013"/>
                    </a:lnTo>
                    <a:lnTo>
                      <a:pt x="0" y="210238"/>
                    </a:lnTo>
                    <a:cubicBezTo>
                      <a:pt x="0" y="94127"/>
                      <a:pt x="94127" y="0"/>
                      <a:pt x="210238" y="0"/>
                    </a:cubicBezTo>
                    <a:lnTo>
                      <a:pt x="1051165" y="0"/>
                    </a:lnTo>
                    <a:cubicBezTo>
                      <a:pt x="1167276" y="0"/>
                      <a:pt x="1261403" y="94127"/>
                      <a:pt x="1261403" y="210238"/>
                    </a:cubicBezTo>
                    <a:close/>
                  </a:path>
                </a:pathLst>
              </a:cu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Left Bracket 12">
                <a:extLst>
                  <a:ext uri="{FF2B5EF4-FFF2-40B4-BE49-F238E27FC236}">
                    <a16:creationId xmlns:a16="http://schemas.microsoft.com/office/drawing/2014/main" id="{20BBC565-9CD0-4573-9F0B-C818290E3364}"/>
                  </a:ext>
                </a:extLst>
              </p:cNvPr>
              <p:cNvSpPr/>
              <p:nvPr/>
            </p:nvSpPr>
            <p:spPr>
              <a:xfrm>
                <a:off x="903184" y="1092183"/>
                <a:ext cx="3788898" cy="1434903"/>
              </a:xfrm>
              <a:custGeom>
                <a:avLst/>
                <a:gdLst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74013" h="1434903" stroke="0" extrusionOk="0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  <a:lnTo>
                      <a:pt x="3674013" y="1434903"/>
                    </a:lnTo>
                    <a:close/>
                  </a:path>
                  <a:path w="3674013" h="1434903" fill="none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</a:path>
                </a:pathLst>
              </a:custGeom>
              <a:ln w="9525"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8988FA5-F7D6-5BB0-0177-1175953C7514}"/>
                  </a:ext>
                </a:extLst>
              </p:cNvPr>
              <p:cNvSpPr txBox="1"/>
              <p:nvPr/>
            </p:nvSpPr>
            <p:spPr>
              <a:xfrm>
                <a:off x="1050138" y="1053985"/>
                <a:ext cx="3189445" cy="17635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8800" b="1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00182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5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2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 fmla="#ppt_w*sin(2.5*pi*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42" presetClass="path" presetSubtype="0" accel="5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45833E-6 4.44444E-6 L 0.24766 -0.00556 " pathEditMode="relative" rAng="0" ptsTypes="AA" p14:bounceEnd="50000">
                                          <p:cBhvr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383" y="-27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5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2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 fmla="#ppt_w*sin(2.5*pi*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42" presetClass="path" presetSubtype="0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45833E-6 4.44444E-6 L 0.24766 -0.00556 " pathEditMode="relative" rAng="0" ptsTypes="AA">
                                          <p:cBhvr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383" y="-27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 animBg="1"/>
        </p:bld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FE2E4-F72E-6B0A-B829-55277C249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4777E94-3DCA-2199-C402-4BACB81970C1}"/>
              </a:ext>
            </a:extLst>
          </p:cNvPr>
          <p:cNvSpPr/>
          <p:nvPr/>
        </p:nvSpPr>
        <p:spPr>
          <a:xfrm rot="439804">
            <a:off x="4753176" y="580885"/>
            <a:ext cx="4633624" cy="1221880"/>
          </a:xfrm>
          <a:prstGeom prst="rect">
            <a:avLst/>
          </a:prstGeom>
          <a:gradFill flip="none" rotWithShape="1">
            <a:gsLst>
              <a:gs pos="0">
                <a:srgbClr val="E6E7E9">
                  <a:alpha val="0"/>
                </a:srgbClr>
              </a:gs>
              <a:gs pos="100000">
                <a:schemeClr val="tx1">
                  <a:alpha val="45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17C0E58-DC93-8A0F-8854-7866F861B8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193" y="1143311"/>
            <a:ext cx="3823151" cy="5407909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110128B4-ADE9-3031-D494-C693A7A57EEE}"/>
              </a:ext>
            </a:extLst>
          </p:cNvPr>
          <p:cNvGrpSpPr/>
          <p:nvPr/>
        </p:nvGrpSpPr>
        <p:grpSpPr>
          <a:xfrm>
            <a:off x="1804754" y="466591"/>
            <a:ext cx="3942960" cy="1775907"/>
            <a:chOff x="5126739" y="1364859"/>
            <a:chExt cx="4209596" cy="1863491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CA494799-7D9F-A77B-3D45-E2FF60730C36}"/>
                </a:ext>
              </a:extLst>
            </p:cNvPr>
            <p:cNvGrpSpPr/>
            <p:nvPr/>
          </p:nvGrpSpPr>
          <p:grpSpPr>
            <a:xfrm>
              <a:off x="5126739" y="1364859"/>
              <a:ext cx="4209596" cy="1213343"/>
              <a:chOff x="2832541" y="2798298"/>
              <a:chExt cx="4209596" cy="1213343"/>
            </a:xfrm>
          </p:grpSpPr>
          <p:sp>
            <p:nvSpPr>
              <p:cNvPr id="19" name="Rectangle: Top Corners Rounded 26">
                <a:extLst>
                  <a:ext uri="{FF2B5EF4-FFF2-40B4-BE49-F238E27FC236}">
                    <a16:creationId xmlns:a16="http://schemas.microsoft.com/office/drawing/2014/main" id="{C0823A10-0B74-1376-90E8-C7933A5E4A26}"/>
                  </a:ext>
                </a:extLst>
              </p:cNvPr>
              <p:cNvSpPr/>
              <p:nvPr/>
            </p:nvSpPr>
            <p:spPr>
              <a:xfrm rot="5400000">
                <a:off x="4326521" y="1304318"/>
                <a:ext cx="1213343" cy="4201304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Freeform: Shape 29">
                <a:extLst>
                  <a:ext uri="{FF2B5EF4-FFF2-40B4-BE49-F238E27FC236}">
                    <a16:creationId xmlns:a16="http://schemas.microsoft.com/office/drawing/2014/main" id="{87662C78-E2C5-1E6E-0DA2-A716C4019514}"/>
                  </a:ext>
                </a:extLst>
              </p:cNvPr>
              <p:cNvSpPr/>
              <p:nvPr/>
            </p:nvSpPr>
            <p:spPr>
              <a:xfrm rot="5400000">
                <a:off x="6210702" y="3177235"/>
                <a:ext cx="1210370" cy="452501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F0251F8-9E51-CE2D-EE41-2CF2D6AB8484}"/>
                </a:ext>
              </a:extLst>
            </p:cNvPr>
            <p:cNvSpPr txBox="1"/>
            <p:nvPr/>
          </p:nvSpPr>
          <p:spPr>
            <a:xfrm>
              <a:off x="9079619" y="1549336"/>
              <a:ext cx="197223" cy="12595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sz="72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E65095C-6264-D021-39BB-59614BBB5628}"/>
                </a:ext>
              </a:extLst>
            </p:cNvPr>
            <p:cNvSpPr txBox="1"/>
            <p:nvPr/>
          </p:nvSpPr>
          <p:spPr>
            <a:xfrm>
              <a:off x="5326282" y="1581278"/>
              <a:ext cx="3469376" cy="16470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 err="1">
                  <a:solidFill>
                    <a:srgbClr val="00B050"/>
                  </a:solidFill>
                </a:rPr>
                <a:t>সবাইকে</a:t>
              </a:r>
              <a:r>
                <a:rPr lang="en-US" sz="4800" b="1" dirty="0">
                  <a:solidFill>
                    <a:srgbClr val="00B050"/>
                  </a:solidFill>
                </a:rPr>
                <a:t> </a:t>
              </a:r>
              <a:r>
                <a:rPr lang="en-US" sz="4800" b="1" dirty="0" err="1">
                  <a:solidFill>
                    <a:srgbClr val="00B050"/>
                  </a:solidFill>
                </a:rPr>
                <a:t>ধন্যবাদ</a:t>
              </a:r>
              <a:endParaRPr lang="en-US" sz="4800" b="1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DF6FBCF-F875-599E-7D47-47CA28AE06B9}"/>
              </a:ext>
            </a:extLst>
          </p:cNvPr>
          <p:cNvGrpSpPr/>
          <p:nvPr/>
        </p:nvGrpSpPr>
        <p:grpSpPr>
          <a:xfrm>
            <a:off x="1909067" y="308533"/>
            <a:ext cx="3860670" cy="1495459"/>
            <a:chOff x="1543242" y="699188"/>
            <a:chExt cx="4051069" cy="1569211"/>
          </a:xfrm>
        </p:grpSpPr>
        <p:sp>
          <p:nvSpPr>
            <p:cNvPr id="22" name="Freeform: Shape 25">
              <a:extLst>
                <a:ext uri="{FF2B5EF4-FFF2-40B4-BE49-F238E27FC236}">
                  <a16:creationId xmlns:a16="http://schemas.microsoft.com/office/drawing/2014/main" id="{ADD99944-9577-70FB-99C9-FDB73F3CAF9C}"/>
                </a:ext>
              </a:extLst>
            </p:cNvPr>
            <p:cNvSpPr/>
            <p:nvPr/>
          </p:nvSpPr>
          <p:spPr>
            <a:xfrm rot="16200000">
              <a:off x="4428455" y="1102542"/>
              <a:ext cx="1561514" cy="770199"/>
            </a:xfrm>
            <a:custGeom>
              <a:avLst/>
              <a:gdLst>
                <a:gd name="connsiteX0" fmla="*/ 1561514 w 1561514"/>
                <a:gd name="connsiteY0" fmla="*/ 0 h 641295"/>
                <a:gd name="connsiteX1" fmla="*/ 1561514 w 1561514"/>
                <a:gd name="connsiteY1" fmla="*/ 641295 h 641295"/>
                <a:gd name="connsiteX2" fmla="*/ 1090247 w 1561514"/>
                <a:gd name="connsiteY2" fmla="*/ 641295 h 641295"/>
                <a:gd name="connsiteX3" fmla="*/ 1083959 w 1561514"/>
                <a:gd name="connsiteY3" fmla="*/ 578925 h 641295"/>
                <a:gd name="connsiteX4" fmla="*/ 780757 w 1561514"/>
                <a:gd name="connsiteY4" fmla="*/ 331808 h 641295"/>
                <a:gd name="connsiteX5" fmla="*/ 477555 w 1561514"/>
                <a:gd name="connsiteY5" fmla="*/ 578925 h 641295"/>
                <a:gd name="connsiteX6" fmla="*/ 471267 w 1561514"/>
                <a:gd name="connsiteY6" fmla="*/ 641295 h 641295"/>
                <a:gd name="connsiteX7" fmla="*/ 0 w 1561514"/>
                <a:gd name="connsiteY7" fmla="*/ 641295 h 641295"/>
                <a:gd name="connsiteX8" fmla="*/ 0 w 1561514"/>
                <a:gd name="connsiteY8" fmla="*/ 0 h 64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514" h="641295">
                  <a:moveTo>
                    <a:pt x="1561514" y="0"/>
                  </a:moveTo>
                  <a:lnTo>
                    <a:pt x="1561514" y="641295"/>
                  </a:lnTo>
                  <a:lnTo>
                    <a:pt x="1090247" y="641295"/>
                  </a:lnTo>
                  <a:lnTo>
                    <a:pt x="1083959" y="578925"/>
                  </a:lnTo>
                  <a:cubicBezTo>
                    <a:pt x="1055100" y="437896"/>
                    <a:pt x="930318" y="331808"/>
                    <a:pt x="780757" y="331808"/>
                  </a:cubicBezTo>
                  <a:cubicBezTo>
                    <a:pt x="631196" y="331808"/>
                    <a:pt x="506413" y="437896"/>
                    <a:pt x="477555" y="578925"/>
                  </a:cubicBezTo>
                  <a:lnTo>
                    <a:pt x="471267" y="641295"/>
                  </a:lnTo>
                  <a:lnTo>
                    <a:pt x="0" y="64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0DDD99FE-3F03-94A1-86A1-1C786336D083}"/>
                </a:ext>
              </a:extLst>
            </p:cNvPr>
            <p:cNvGrpSpPr/>
            <p:nvPr/>
          </p:nvGrpSpPr>
          <p:grpSpPr>
            <a:xfrm>
              <a:off x="1543242" y="699188"/>
              <a:ext cx="3914382" cy="1561514"/>
              <a:chOff x="777702" y="1039430"/>
              <a:chExt cx="3914382" cy="1561514"/>
            </a:xfrm>
          </p:grpSpPr>
          <p:sp>
            <p:nvSpPr>
              <p:cNvPr id="24" name="Freeform: Shape 9">
                <a:extLst>
                  <a:ext uri="{FF2B5EF4-FFF2-40B4-BE49-F238E27FC236}">
                    <a16:creationId xmlns:a16="http://schemas.microsoft.com/office/drawing/2014/main" id="{54FF5764-E9BF-BD92-FA0F-8CE34817599F}"/>
                  </a:ext>
                </a:extLst>
              </p:cNvPr>
              <p:cNvSpPr/>
              <p:nvPr/>
            </p:nvSpPr>
            <p:spPr>
              <a:xfrm rot="16200000">
                <a:off x="1954136" y="-137004"/>
                <a:ext cx="1561514" cy="3914382"/>
              </a:xfrm>
              <a:custGeom>
                <a:avLst/>
                <a:gdLst>
                  <a:gd name="connsiteX0" fmla="*/ 1561514 w 1561514"/>
                  <a:gd name="connsiteY0" fmla="*/ 260258 h 3914382"/>
                  <a:gd name="connsiteX1" fmla="*/ 1561514 w 1561514"/>
                  <a:gd name="connsiteY1" fmla="*/ 3914382 h 3914382"/>
                  <a:gd name="connsiteX2" fmla="*/ 1090247 w 1561514"/>
                  <a:gd name="connsiteY2" fmla="*/ 3914382 h 3914382"/>
                  <a:gd name="connsiteX3" fmla="*/ 1083959 w 1561514"/>
                  <a:gd name="connsiteY3" fmla="*/ 3852012 h 3914382"/>
                  <a:gd name="connsiteX4" fmla="*/ 780757 w 1561514"/>
                  <a:gd name="connsiteY4" fmla="*/ 3604895 h 3914382"/>
                  <a:gd name="connsiteX5" fmla="*/ 477555 w 1561514"/>
                  <a:gd name="connsiteY5" fmla="*/ 3852012 h 3914382"/>
                  <a:gd name="connsiteX6" fmla="*/ 471267 w 1561514"/>
                  <a:gd name="connsiteY6" fmla="*/ 3914382 h 3914382"/>
                  <a:gd name="connsiteX7" fmla="*/ 0 w 1561514"/>
                  <a:gd name="connsiteY7" fmla="*/ 3914382 h 3914382"/>
                  <a:gd name="connsiteX8" fmla="*/ 0 w 1561514"/>
                  <a:gd name="connsiteY8" fmla="*/ 260258 h 3914382"/>
                  <a:gd name="connsiteX9" fmla="*/ 260258 w 1561514"/>
                  <a:gd name="connsiteY9" fmla="*/ 0 h 3914382"/>
                  <a:gd name="connsiteX10" fmla="*/ 1301256 w 1561514"/>
                  <a:gd name="connsiteY10" fmla="*/ 0 h 3914382"/>
                  <a:gd name="connsiteX11" fmla="*/ 1561514 w 1561514"/>
                  <a:gd name="connsiteY11" fmla="*/ 260258 h 391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61514" h="3914382">
                    <a:moveTo>
                      <a:pt x="1561514" y="260258"/>
                    </a:moveTo>
                    <a:lnTo>
                      <a:pt x="1561514" y="3914382"/>
                    </a:lnTo>
                    <a:lnTo>
                      <a:pt x="1090247" y="3914382"/>
                    </a:lnTo>
                    <a:lnTo>
                      <a:pt x="1083959" y="3852012"/>
                    </a:lnTo>
                    <a:cubicBezTo>
                      <a:pt x="1055100" y="3710983"/>
                      <a:pt x="930318" y="3604895"/>
                      <a:pt x="780757" y="3604895"/>
                    </a:cubicBezTo>
                    <a:cubicBezTo>
                      <a:pt x="631196" y="3604895"/>
                      <a:pt x="506413" y="3710983"/>
                      <a:pt x="477555" y="3852012"/>
                    </a:cubicBezTo>
                    <a:lnTo>
                      <a:pt x="471267" y="3914382"/>
                    </a:lnTo>
                    <a:lnTo>
                      <a:pt x="0" y="3914382"/>
                    </a:lnTo>
                    <a:lnTo>
                      <a:pt x="0" y="260258"/>
                    </a:lnTo>
                    <a:cubicBezTo>
                      <a:pt x="0" y="116521"/>
                      <a:pt x="116521" y="0"/>
                      <a:pt x="260258" y="0"/>
                    </a:cubicBezTo>
                    <a:lnTo>
                      <a:pt x="1301256" y="0"/>
                    </a:lnTo>
                    <a:cubicBezTo>
                      <a:pt x="1444993" y="0"/>
                      <a:pt x="1561514" y="116521"/>
                      <a:pt x="1561514" y="26025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3A6E8"/>
                  </a:gs>
                  <a:gs pos="100000">
                    <a:srgbClr val="0066C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Freeform: Shape 8">
                <a:extLst>
                  <a:ext uri="{FF2B5EF4-FFF2-40B4-BE49-F238E27FC236}">
                    <a16:creationId xmlns:a16="http://schemas.microsoft.com/office/drawing/2014/main" id="{7F1B92B5-37BA-0F84-2BDC-3A2D399A5359}"/>
                  </a:ext>
                </a:extLst>
              </p:cNvPr>
              <p:cNvSpPr/>
              <p:nvPr/>
            </p:nvSpPr>
            <p:spPr>
              <a:xfrm rot="16200000">
                <a:off x="2224374" y="-16821"/>
                <a:ext cx="1261403" cy="3674013"/>
              </a:xfrm>
              <a:custGeom>
                <a:avLst/>
                <a:gdLst>
                  <a:gd name="connsiteX0" fmla="*/ 1261403 w 1261403"/>
                  <a:gd name="connsiteY0" fmla="*/ 210238 h 3674013"/>
                  <a:gd name="connsiteX1" fmla="*/ 1261403 w 1261403"/>
                  <a:gd name="connsiteY1" fmla="*/ 3674013 h 3674013"/>
                  <a:gd name="connsiteX2" fmla="*/ 940190 w 1261403"/>
                  <a:gd name="connsiteY2" fmla="*/ 3674013 h 3674013"/>
                  <a:gd name="connsiteX3" fmla="*/ 933902 w 1261403"/>
                  <a:gd name="connsiteY3" fmla="*/ 3611645 h 3674013"/>
                  <a:gd name="connsiteX4" fmla="*/ 630700 w 1261403"/>
                  <a:gd name="connsiteY4" fmla="*/ 3364528 h 3674013"/>
                  <a:gd name="connsiteX5" fmla="*/ 327498 w 1261403"/>
                  <a:gd name="connsiteY5" fmla="*/ 3611645 h 3674013"/>
                  <a:gd name="connsiteX6" fmla="*/ 321211 w 1261403"/>
                  <a:gd name="connsiteY6" fmla="*/ 3674013 h 3674013"/>
                  <a:gd name="connsiteX7" fmla="*/ 0 w 1261403"/>
                  <a:gd name="connsiteY7" fmla="*/ 3674013 h 3674013"/>
                  <a:gd name="connsiteX8" fmla="*/ 0 w 1261403"/>
                  <a:gd name="connsiteY8" fmla="*/ 210238 h 3674013"/>
                  <a:gd name="connsiteX9" fmla="*/ 210238 w 1261403"/>
                  <a:gd name="connsiteY9" fmla="*/ 0 h 3674013"/>
                  <a:gd name="connsiteX10" fmla="*/ 1051165 w 1261403"/>
                  <a:gd name="connsiteY10" fmla="*/ 0 h 3674013"/>
                  <a:gd name="connsiteX11" fmla="*/ 1261403 w 1261403"/>
                  <a:gd name="connsiteY11" fmla="*/ 210238 h 367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1403" h="3674013">
                    <a:moveTo>
                      <a:pt x="1261403" y="210238"/>
                    </a:moveTo>
                    <a:lnTo>
                      <a:pt x="1261403" y="3674013"/>
                    </a:lnTo>
                    <a:lnTo>
                      <a:pt x="940190" y="3674013"/>
                    </a:lnTo>
                    <a:lnTo>
                      <a:pt x="933902" y="3611645"/>
                    </a:lnTo>
                    <a:cubicBezTo>
                      <a:pt x="905044" y="3470616"/>
                      <a:pt x="780261" y="3364528"/>
                      <a:pt x="630700" y="3364528"/>
                    </a:cubicBezTo>
                    <a:cubicBezTo>
                      <a:pt x="481139" y="3364528"/>
                      <a:pt x="356357" y="3470616"/>
                      <a:pt x="327498" y="3611645"/>
                    </a:cubicBezTo>
                    <a:lnTo>
                      <a:pt x="321211" y="3674013"/>
                    </a:lnTo>
                    <a:lnTo>
                      <a:pt x="0" y="3674013"/>
                    </a:lnTo>
                    <a:lnTo>
                      <a:pt x="0" y="210238"/>
                    </a:lnTo>
                    <a:cubicBezTo>
                      <a:pt x="0" y="94127"/>
                      <a:pt x="94127" y="0"/>
                      <a:pt x="210238" y="0"/>
                    </a:cubicBezTo>
                    <a:lnTo>
                      <a:pt x="1051165" y="0"/>
                    </a:lnTo>
                    <a:cubicBezTo>
                      <a:pt x="1167276" y="0"/>
                      <a:pt x="1261403" y="94127"/>
                      <a:pt x="1261403" y="210238"/>
                    </a:cubicBezTo>
                    <a:close/>
                  </a:path>
                </a:pathLst>
              </a:cu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" name="Left Bracket 12">
                <a:extLst>
                  <a:ext uri="{FF2B5EF4-FFF2-40B4-BE49-F238E27FC236}">
                    <a16:creationId xmlns:a16="http://schemas.microsoft.com/office/drawing/2014/main" id="{9FC71153-9AE4-30B6-EDE6-361615204091}"/>
                  </a:ext>
                </a:extLst>
              </p:cNvPr>
              <p:cNvSpPr/>
              <p:nvPr/>
            </p:nvSpPr>
            <p:spPr>
              <a:xfrm>
                <a:off x="903184" y="1092183"/>
                <a:ext cx="3788898" cy="1434903"/>
              </a:xfrm>
              <a:custGeom>
                <a:avLst/>
                <a:gdLst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74013" h="1434903" stroke="0" extrusionOk="0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  <a:lnTo>
                      <a:pt x="3674013" y="1434903"/>
                    </a:lnTo>
                    <a:close/>
                  </a:path>
                  <a:path w="3674013" h="1434903" fill="none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</a:path>
                </a:pathLst>
              </a:custGeom>
              <a:ln w="9525"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7CF93A4-BB05-C747-0578-9DD68E07E7B3}"/>
                  </a:ext>
                </a:extLst>
              </p:cNvPr>
              <p:cNvSpPr txBox="1"/>
              <p:nvPr/>
            </p:nvSpPr>
            <p:spPr>
              <a:xfrm>
                <a:off x="1050138" y="1053985"/>
                <a:ext cx="3189445" cy="15178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8800" b="1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CF204690-BAF9-DA0E-8176-EB5EE1EF1625}"/>
              </a:ext>
            </a:extLst>
          </p:cNvPr>
          <p:cNvSpPr txBox="1"/>
          <p:nvPr/>
        </p:nvSpPr>
        <p:spPr>
          <a:xfrm>
            <a:off x="2570438" y="421076"/>
            <a:ext cx="26367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b="1" dirty="0">
                <a:ln w="10160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 পাঠ এখানেই সমাপ্ত  </a:t>
            </a:r>
            <a:endParaRPr lang="en-US" sz="4000" b="1" dirty="0">
              <a:ln w="10160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83C635C5-C671-838C-5C26-195BC0E6B70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5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795766"/>
      </p:ext>
    </p:extLst>
  </p:cSld>
  <p:clrMapOvr>
    <a:masterClrMapping/>
  </p:clrMapOvr>
  <p:transition spd="slow">
    <p:push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3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 tmFilter="0,0; .5, 1; 1, 1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950"/>
                                </p:stCondLst>
                                <p:childTnLst>
                                  <p:par>
                                    <p:cTn id="18" presetID="42" presetClass="path" presetSubtype="0" accel="50000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834 0.01899 L 0.39532 -4.81481E-6 " pathEditMode="relative" rAng="0" ptsTypes="AA" p14:bounceEnd="50000">
                                          <p:cBhvr>
                                            <p:cTn id="19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9340" y="-94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8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2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 animBg="1"/>
          <p:bldP spid="2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3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 tmFilter="0,0; .5, 1; 1, 1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1950"/>
                                </p:stCondLst>
                                <p:childTnLst>
                                  <p:par>
                                    <p:cTn id="23" presetID="42" presetClass="path" presetSubtype="0" ac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834 0.01899 L 0.39532 -4.81481E-6 " pathEditMode="relative" rAng="0" ptsTypes="AA">
                                          <p:cBhvr>
                                            <p:cTn id="24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9340" y="-94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8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 animBg="1"/>
          <p:bldP spid="28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648499" y="1307453"/>
            <a:ext cx="335177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6000" b="1" u="sng" dirty="0">
                <a:solidFill>
                  <a:srgbClr val="0CAC0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6000" b="1" u="sng" dirty="0">
              <a:solidFill>
                <a:srgbClr val="0CAC0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57825" y="2349671"/>
            <a:ext cx="6734175" cy="4370427"/>
          </a:xfrm>
          <a:prstGeom prst="rect">
            <a:avLst/>
          </a:prstGeom>
          <a:blipFill>
            <a:blip r:embed="rId2">
              <a:alphaModFix amt="16000"/>
            </a:blip>
            <a:stretch>
              <a:fillRect/>
            </a:stretch>
          </a:blipFill>
        </p:spPr>
        <p:txBody>
          <a:bodyPr wrap="square">
            <a:spAutoFit/>
          </a:bodyPr>
          <a:lstStyle/>
          <a:p>
            <a:r>
              <a:rPr lang="bn-IN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শ্রেণি: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পঞ্চম</a:t>
            </a:r>
            <a:endParaRPr lang="bn-IN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বিষয়: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বিজ্ঞান</a:t>
            </a:r>
            <a:endParaRPr lang="bn-IN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40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অধ্যায়ঃ৬</a:t>
            </a:r>
          </a:p>
          <a:p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শিরোনামঃ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rgbClr val="2E2B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শক্তির</a:t>
            </a:r>
            <a:r>
              <a:rPr lang="en-US" sz="4400" b="1" dirty="0">
                <a:solidFill>
                  <a:srgbClr val="2E2B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rgbClr val="2E2B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রূপান্তর</a:t>
            </a:r>
            <a:endParaRPr lang="en-US" sz="4400" b="1" dirty="0">
              <a:solidFill>
                <a:srgbClr val="2E2B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800" b="1" dirty="0" err="1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400" dirty="0">
                <a:solidFill>
                  <a:srgbClr val="2E2B2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বিভিন্ন ঘটনা ও কাজে শক্তির রূপান্তর</a:t>
            </a:r>
            <a:r>
              <a:rPr lang="en-US" sz="4400" dirty="0">
                <a:solidFill>
                  <a:srgbClr val="2E2B2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5F80A5-B3B8-DD09-75BD-651461897B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272" y="155181"/>
            <a:ext cx="2552025" cy="25520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ED357A5-08F8-10ED-A12F-8C3615091C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"/>
          <a:stretch/>
        </p:blipFill>
        <p:spPr>
          <a:xfrm>
            <a:off x="47157" y="-57872"/>
            <a:ext cx="5282081" cy="695991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478460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05469" y="1886774"/>
            <a:ext cx="1067089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b="0" i="0" dirty="0">
                <a:solidFill>
                  <a:srgbClr val="080809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পাঠ শেষে শিক্ষার্থীরা— </a:t>
            </a:r>
            <a:endParaRPr lang="en-US" sz="3200" b="0" i="0" dirty="0">
              <a:solidFill>
                <a:srgbClr val="080809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IN" sz="3200" b="0" i="0" dirty="0">
              <a:solidFill>
                <a:srgbClr val="080809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/>
              <a:t>৩.৩.৫ </a:t>
            </a:r>
            <a:r>
              <a:rPr lang="en-US" sz="3200" dirty="0" err="1"/>
              <a:t>বিভিন্ন</a:t>
            </a:r>
            <a:r>
              <a:rPr lang="en-US" sz="3200" dirty="0"/>
              <a:t> </a:t>
            </a:r>
            <a:r>
              <a:rPr lang="en-US" sz="3200" dirty="0" err="1"/>
              <a:t>কাজে</a:t>
            </a:r>
            <a:r>
              <a:rPr lang="en-US" sz="3200" dirty="0"/>
              <a:t> </a:t>
            </a:r>
            <a:r>
              <a:rPr lang="en-US" sz="3200" dirty="0" err="1"/>
              <a:t>শক্তির</a:t>
            </a:r>
            <a:r>
              <a:rPr lang="en-US" sz="3200" dirty="0"/>
              <a:t> </a:t>
            </a:r>
            <a:r>
              <a:rPr lang="en-US" sz="3200" dirty="0" err="1"/>
              <a:t>ব্যবহার</a:t>
            </a:r>
            <a:r>
              <a:rPr lang="en-US" sz="3200" dirty="0"/>
              <a:t>, </a:t>
            </a:r>
            <a:r>
              <a:rPr lang="en-US" sz="3200" dirty="0" err="1"/>
              <a:t>পুনর্ব্যবহার</a:t>
            </a:r>
            <a:r>
              <a:rPr lang="en-US" sz="3200" dirty="0"/>
              <a:t> ও </a:t>
            </a:r>
            <a:r>
              <a:rPr lang="en-US" sz="3200" dirty="0" err="1"/>
              <a:t>সংরক্ষণের</a:t>
            </a:r>
            <a:r>
              <a:rPr lang="en-US" sz="3200" dirty="0"/>
              <a:t> </a:t>
            </a:r>
            <a:r>
              <a:rPr lang="en-US" sz="3200" dirty="0" err="1"/>
              <a:t>উপায়</a:t>
            </a:r>
            <a:r>
              <a:rPr lang="en-US" sz="3200" dirty="0"/>
              <a:t> </a:t>
            </a:r>
            <a:r>
              <a:rPr lang="en-US" sz="3200" dirty="0" err="1"/>
              <a:t>ব্যাখ্যা</a:t>
            </a:r>
            <a:r>
              <a:rPr lang="en-US" sz="3200" dirty="0"/>
              <a:t> </a:t>
            </a:r>
            <a:r>
              <a:rPr lang="en-US" sz="3200" dirty="0" err="1"/>
              <a:t>করতে</a:t>
            </a:r>
            <a:r>
              <a:rPr lang="en-US" sz="3200" dirty="0"/>
              <a:t> </a:t>
            </a:r>
            <a:r>
              <a:rPr lang="en-US" sz="3200" dirty="0" err="1"/>
              <a:t>পারবে</a:t>
            </a:r>
            <a:r>
              <a:rPr lang="en-US" sz="3200" dirty="0"/>
              <a:t>।</a:t>
            </a:r>
          </a:p>
          <a:p>
            <a:r>
              <a:rPr lang="en-US" sz="3200" dirty="0"/>
              <a:t>৩.৩.৬ </a:t>
            </a:r>
            <a:r>
              <a:rPr lang="en-US" sz="3200" dirty="0" err="1"/>
              <a:t>আগ্রহের</a:t>
            </a:r>
            <a:r>
              <a:rPr lang="en-US" sz="3200" dirty="0"/>
              <a:t> </a:t>
            </a:r>
            <a:r>
              <a:rPr lang="en-US" sz="3200" dirty="0" err="1"/>
              <a:t>সাথে</a:t>
            </a:r>
            <a:r>
              <a:rPr lang="en-US" sz="3200" dirty="0"/>
              <a:t> </a:t>
            </a:r>
            <a:r>
              <a:rPr lang="en-US" sz="3200" dirty="0" err="1"/>
              <a:t>নিজ</a:t>
            </a:r>
            <a:r>
              <a:rPr lang="en-US" sz="3200" dirty="0"/>
              <a:t> </a:t>
            </a:r>
            <a:r>
              <a:rPr lang="en-US" sz="3200" dirty="0" err="1"/>
              <a:t>পরিবেশে</a:t>
            </a:r>
            <a:r>
              <a:rPr lang="en-US" sz="3200" dirty="0"/>
              <a:t> </a:t>
            </a:r>
            <a:r>
              <a:rPr lang="en-US" sz="3200" dirty="0" err="1"/>
              <a:t>শক্তি</a:t>
            </a:r>
            <a:r>
              <a:rPr lang="en-US" sz="3200" dirty="0"/>
              <a:t> </a:t>
            </a:r>
            <a:r>
              <a:rPr lang="en-US" sz="3200" dirty="0" err="1"/>
              <a:t>সংরক্ষণ</a:t>
            </a:r>
            <a:r>
              <a:rPr lang="en-US" sz="3200" dirty="0"/>
              <a:t> </a:t>
            </a:r>
            <a:r>
              <a:rPr lang="en-US" sz="3200" dirty="0" err="1"/>
              <a:t>করতে</a:t>
            </a:r>
            <a:r>
              <a:rPr lang="en-US" sz="3200" dirty="0"/>
              <a:t> </a:t>
            </a:r>
            <a:r>
              <a:rPr lang="en-US" sz="3200" dirty="0" err="1"/>
              <a:t>পারবে</a:t>
            </a:r>
            <a:r>
              <a:rPr lang="en-US" sz="3200" dirty="0"/>
              <a:t>।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21974ED-9D1C-D538-B217-45B3E67B0479}"/>
              </a:ext>
            </a:extLst>
          </p:cNvPr>
          <p:cNvGrpSpPr/>
          <p:nvPr/>
        </p:nvGrpSpPr>
        <p:grpSpPr>
          <a:xfrm>
            <a:off x="2285532" y="415541"/>
            <a:ext cx="4089950" cy="1127786"/>
            <a:chOff x="6740014" y="1393934"/>
            <a:chExt cx="2588027" cy="123105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1DBBD71-0425-9FED-B9FF-0C79913992B3}"/>
                </a:ext>
              </a:extLst>
            </p:cNvPr>
            <p:cNvGrpSpPr/>
            <p:nvPr/>
          </p:nvGrpSpPr>
          <p:grpSpPr>
            <a:xfrm>
              <a:off x="6740014" y="1393934"/>
              <a:ext cx="2588027" cy="1231057"/>
              <a:chOff x="4445816" y="2827373"/>
              <a:chExt cx="2588027" cy="1231057"/>
            </a:xfrm>
          </p:grpSpPr>
          <p:sp>
            <p:nvSpPr>
              <p:cNvPr id="7" name="Rectangle: Top Corners Rounded 26">
                <a:extLst>
                  <a:ext uri="{FF2B5EF4-FFF2-40B4-BE49-F238E27FC236}">
                    <a16:creationId xmlns:a16="http://schemas.microsoft.com/office/drawing/2014/main" id="{36A0E12A-44D2-A7DE-A315-2D169FF8327A}"/>
                  </a:ext>
                </a:extLst>
              </p:cNvPr>
              <p:cNvSpPr/>
              <p:nvPr/>
            </p:nvSpPr>
            <p:spPr>
              <a:xfrm rot="5400000">
                <a:off x="5133158" y="2157745"/>
                <a:ext cx="1213343" cy="2588027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Freeform: Shape 29">
                <a:extLst>
                  <a:ext uri="{FF2B5EF4-FFF2-40B4-BE49-F238E27FC236}">
                    <a16:creationId xmlns:a16="http://schemas.microsoft.com/office/drawing/2014/main" id="{2CD93553-DEE2-67B1-CF3A-FC93C497CC5D}"/>
                  </a:ext>
                </a:extLst>
              </p:cNvPr>
              <p:cNvSpPr/>
              <p:nvPr/>
            </p:nvSpPr>
            <p:spPr>
              <a:xfrm rot="5400000">
                <a:off x="6200921" y="3207795"/>
                <a:ext cx="1213344" cy="452500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4D5B75B-1DD5-57E1-D591-7AE414A5C3EC}"/>
                </a:ext>
              </a:extLst>
            </p:cNvPr>
            <p:cNvSpPr txBox="1"/>
            <p:nvPr/>
          </p:nvSpPr>
          <p:spPr>
            <a:xfrm>
              <a:off x="7007433" y="1496318"/>
              <a:ext cx="1731380" cy="1007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dirty="0" err="1">
                  <a:solidFill>
                    <a:srgbClr val="23A6E8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শিখনফল</a:t>
              </a:r>
              <a:endParaRPr lang="en-US" sz="5400" b="1" dirty="0">
                <a:solidFill>
                  <a:srgbClr val="23A6E8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0D6EDA4-F5C9-EB7C-96C8-1A47C5759716}"/>
              </a:ext>
            </a:extLst>
          </p:cNvPr>
          <p:cNvGrpSpPr/>
          <p:nvPr/>
        </p:nvGrpSpPr>
        <p:grpSpPr>
          <a:xfrm>
            <a:off x="1821069" y="335583"/>
            <a:ext cx="4196862" cy="1379468"/>
            <a:chOff x="1543242" y="699188"/>
            <a:chExt cx="4145323" cy="1778067"/>
          </a:xfrm>
        </p:grpSpPr>
        <p:sp>
          <p:nvSpPr>
            <p:cNvPr id="10" name="Freeform: Shape 25">
              <a:extLst>
                <a:ext uri="{FF2B5EF4-FFF2-40B4-BE49-F238E27FC236}">
                  <a16:creationId xmlns:a16="http://schemas.microsoft.com/office/drawing/2014/main" id="{A6CD71DF-99A4-F752-5A41-EF16AC619FAA}"/>
                </a:ext>
              </a:extLst>
            </p:cNvPr>
            <p:cNvSpPr/>
            <p:nvPr/>
          </p:nvSpPr>
          <p:spPr>
            <a:xfrm rot="16200000">
              <a:off x="4522709" y="1122979"/>
              <a:ext cx="1561514" cy="770199"/>
            </a:xfrm>
            <a:custGeom>
              <a:avLst/>
              <a:gdLst>
                <a:gd name="connsiteX0" fmla="*/ 1561514 w 1561514"/>
                <a:gd name="connsiteY0" fmla="*/ 0 h 641295"/>
                <a:gd name="connsiteX1" fmla="*/ 1561514 w 1561514"/>
                <a:gd name="connsiteY1" fmla="*/ 641295 h 641295"/>
                <a:gd name="connsiteX2" fmla="*/ 1090247 w 1561514"/>
                <a:gd name="connsiteY2" fmla="*/ 641295 h 641295"/>
                <a:gd name="connsiteX3" fmla="*/ 1083959 w 1561514"/>
                <a:gd name="connsiteY3" fmla="*/ 578925 h 641295"/>
                <a:gd name="connsiteX4" fmla="*/ 780757 w 1561514"/>
                <a:gd name="connsiteY4" fmla="*/ 331808 h 641295"/>
                <a:gd name="connsiteX5" fmla="*/ 477555 w 1561514"/>
                <a:gd name="connsiteY5" fmla="*/ 578925 h 641295"/>
                <a:gd name="connsiteX6" fmla="*/ 471267 w 1561514"/>
                <a:gd name="connsiteY6" fmla="*/ 641295 h 641295"/>
                <a:gd name="connsiteX7" fmla="*/ 0 w 1561514"/>
                <a:gd name="connsiteY7" fmla="*/ 641295 h 641295"/>
                <a:gd name="connsiteX8" fmla="*/ 0 w 1561514"/>
                <a:gd name="connsiteY8" fmla="*/ 0 h 64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514" h="641295">
                  <a:moveTo>
                    <a:pt x="1561514" y="0"/>
                  </a:moveTo>
                  <a:lnTo>
                    <a:pt x="1561514" y="641295"/>
                  </a:lnTo>
                  <a:lnTo>
                    <a:pt x="1090247" y="641295"/>
                  </a:lnTo>
                  <a:lnTo>
                    <a:pt x="1083959" y="578925"/>
                  </a:lnTo>
                  <a:cubicBezTo>
                    <a:pt x="1055100" y="437896"/>
                    <a:pt x="930318" y="331808"/>
                    <a:pt x="780757" y="331808"/>
                  </a:cubicBezTo>
                  <a:cubicBezTo>
                    <a:pt x="631196" y="331808"/>
                    <a:pt x="506413" y="437896"/>
                    <a:pt x="477555" y="578925"/>
                  </a:cubicBezTo>
                  <a:lnTo>
                    <a:pt x="471267" y="641295"/>
                  </a:lnTo>
                  <a:lnTo>
                    <a:pt x="0" y="64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4DFAA351-3973-F9CF-B535-80A9249B91E3}"/>
                </a:ext>
              </a:extLst>
            </p:cNvPr>
            <p:cNvGrpSpPr/>
            <p:nvPr/>
          </p:nvGrpSpPr>
          <p:grpSpPr>
            <a:xfrm>
              <a:off x="1543242" y="699188"/>
              <a:ext cx="3914382" cy="1778067"/>
              <a:chOff x="777702" y="1039430"/>
              <a:chExt cx="3914382" cy="1778067"/>
            </a:xfrm>
          </p:grpSpPr>
          <p:sp>
            <p:nvSpPr>
              <p:cNvPr id="12" name="Freeform: Shape 9">
                <a:extLst>
                  <a:ext uri="{FF2B5EF4-FFF2-40B4-BE49-F238E27FC236}">
                    <a16:creationId xmlns:a16="http://schemas.microsoft.com/office/drawing/2014/main" id="{7D9DCABE-F7B4-9367-BE53-7BB904CE3F4F}"/>
                  </a:ext>
                </a:extLst>
              </p:cNvPr>
              <p:cNvSpPr/>
              <p:nvPr/>
            </p:nvSpPr>
            <p:spPr>
              <a:xfrm rot="16200000">
                <a:off x="1954136" y="-137004"/>
                <a:ext cx="1561514" cy="3914382"/>
              </a:xfrm>
              <a:custGeom>
                <a:avLst/>
                <a:gdLst>
                  <a:gd name="connsiteX0" fmla="*/ 1561514 w 1561514"/>
                  <a:gd name="connsiteY0" fmla="*/ 260258 h 3914382"/>
                  <a:gd name="connsiteX1" fmla="*/ 1561514 w 1561514"/>
                  <a:gd name="connsiteY1" fmla="*/ 3914382 h 3914382"/>
                  <a:gd name="connsiteX2" fmla="*/ 1090247 w 1561514"/>
                  <a:gd name="connsiteY2" fmla="*/ 3914382 h 3914382"/>
                  <a:gd name="connsiteX3" fmla="*/ 1083959 w 1561514"/>
                  <a:gd name="connsiteY3" fmla="*/ 3852012 h 3914382"/>
                  <a:gd name="connsiteX4" fmla="*/ 780757 w 1561514"/>
                  <a:gd name="connsiteY4" fmla="*/ 3604895 h 3914382"/>
                  <a:gd name="connsiteX5" fmla="*/ 477555 w 1561514"/>
                  <a:gd name="connsiteY5" fmla="*/ 3852012 h 3914382"/>
                  <a:gd name="connsiteX6" fmla="*/ 471267 w 1561514"/>
                  <a:gd name="connsiteY6" fmla="*/ 3914382 h 3914382"/>
                  <a:gd name="connsiteX7" fmla="*/ 0 w 1561514"/>
                  <a:gd name="connsiteY7" fmla="*/ 3914382 h 3914382"/>
                  <a:gd name="connsiteX8" fmla="*/ 0 w 1561514"/>
                  <a:gd name="connsiteY8" fmla="*/ 260258 h 3914382"/>
                  <a:gd name="connsiteX9" fmla="*/ 260258 w 1561514"/>
                  <a:gd name="connsiteY9" fmla="*/ 0 h 3914382"/>
                  <a:gd name="connsiteX10" fmla="*/ 1301256 w 1561514"/>
                  <a:gd name="connsiteY10" fmla="*/ 0 h 3914382"/>
                  <a:gd name="connsiteX11" fmla="*/ 1561514 w 1561514"/>
                  <a:gd name="connsiteY11" fmla="*/ 260258 h 391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61514" h="3914382">
                    <a:moveTo>
                      <a:pt x="1561514" y="260258"/>
                    </a:moveTo>
                    <a:lnTo>
                      <a:pt x="1561514" y="3914382"/>
                    </a:lnTo>
                    <a:lnTo>
                      <a:pt x="1090247" y="3914382"/>
                    </a:lnTo>
                    <a:lnTo>
                      <a:pt x="1083959" y="3852012"/>
                    </a:lnTo>
                    <a:cubicBezTo>
                      <a:pt x="1055100" y="3710983"/>
                      <a:pt x="930318" y="3604895"/>
                      <a:pt x="780757" y="3604895"/>
                    </a:cubicBezTo>
                    <a:cubicBezTo>
                      <a:pt x="631196" y="3604895"/>
                      <a:pt x="506413" y="3710983"/>
                      <a:pt x="477555" y="3852012"/>
                    </a:cubicBezTo>
                    <a:lnTo>
                      <a:pt x="471267" y="3914382"/>
                    </a:lnTo>
                    <a:lnTo>
                      <a:pt x="0" y="3914382"/>
                    </a:lnTo>
                    <a:lnTo>
                      <a:pt x="0" y="260258"/>
                    </a:lnTo>
                    <a:cubicBezTo>
                      <a:pt x="0" y="116521"/>
                      <a:pt x="116521" y="0"/>
                      <a:pt x="260258" y="0"/>
                    </a:cubicBezTo>
                    <a:lnTo>
                      <a:pt x="1301256" y="0"/>
                    </a:lnTo>
                    <a:cubicBezTo>
                      <a:pt x="1444993" y="0"/>
                      <a:pt x="1561514" y="116521"/>
                      <a:pt x="1561514" y="26025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3A6E8"/>
                  </a:gs>
                  <a:gs pos="100000">
                    <a:srgbClr val="0066C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Freeform: Shape 8">
                <a:extLst>
                  <a:ext uri="{FF2B5EF4-FFF2-40B4-BE49-F238E27FC236}">
                    <a16:creationId xmlns:a16="http://schemas.microsoft.com/office/drawing/2014/main" id="{10194520-49B5-6D8A-BA44-715981C576B0}"/>
                  </a:ext>
                </a:extLst>
              </p:cNvPr>
              <p:cNvSpPr/>
              <p:nvPr/>
            </p:nvSpPr>
            <p:spPr>
              <a:xfrm rot="16200000">
                <a:off x="2224374" y="-16821"/>
                <a:ext cx="1261403" cy="3674013"/>
              </a:xfrm>
              <a:custGeom>
                <a:avLst/>
                <a:gdLst>
                  <a:gd name="connsiteX0" fmla="*/ 1261403 w 1261403"/>
                  <a:gd name="connsiteY0" fmla="*/ 210238 h 3674013"/>
                  <a:gd name="connsiteX1" fmla="*/ 1261403 w 1261403"/>
                  <a:gd name="connsiteY1" fmla="*/ 3674013 h 3674013"/>
                  <a:gd name="connsiteX2" fmla="*/ 940190 w 1261403"/>
                  <a:gd name="connsiteY2" fmla="*/ 3674013 h 3674013"/>
                  <a:gd name="connsiteX3" fmla="*/ 933902 w 1261403"/>
                  <a:gd name="connsiteY3" fmla="*/ 3611645 h 3674013"/>
                  <a:gd name="connsiteX4" fmla="*/ 630700 w 1261403"/>
                  <a:gd name="connsiteY4" fmla="*/ 3364528 h 3674013"/>
                  <a:gd name="connsiteX5" fmla="*/ 327498 w 1261403"/>
                  <a:gd name="connsiteY5" fmla="*/ 3611645 h 3674013"/>
                  <a:gd name="connsiteX6" fmla="*/ 321211 w 1261403"/>
                  <a:gd name="connsiteY6" fmla="*/ 3674013 h 3674013"/>
                  <a:gd name="connsiteX7" fmla="*/ 0 w 1261403"/>
                  <a:gd name="connsiteY7" fmla="*/ 3674013 h 3674013"/>
                  <a:gd name="connsiteX8" fmla="*/ 0 w 1261403"/>
                  <a:gd name="connsiteY8" fmla="*/ 210238 h 3674013"/>
                  <a:gd name="connsiteX9" fmla="*/ 210238 w 1261403"/>
                  <a:gd name="connsiteY9" fmla="*/ 0 h 3674013"/>
                  <a:gd name="connsiteX10" fmla="*/ 1051165 w 1261403"/>
                  <a:gd name="connsiteY10" fmla="*/ 0 h 3674013"/>
                  <a:gd name="connsiteX11" fmla="*/ 1261403 w 1261403"/>
                  <a:gd name="connsiteY11" fmla="*/ 210238 h 367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1403" h="3674013">
                    <a:moveTo>
                      <a:pt x="1261403" y="210238"/>
                    </a:moveTo>
                    <a:lnTo>
                      <a:pt x="1261403" y="3674013"/>
                    </a:lnTo>
                    <a:lnTo>
                      <a:pt x="940190" y="3674013"/>
                    </a:lnTo>
                    <a:lnTo>
                      <a:pt x="933902" y="3611645"/>
                    </a:lnTo>
                    <a:cubicBezTo>
                      <a:pt x="905044" y="3470616"/>
                      <a:pt x="780261" y="3364528"/>
                      <a:pt x="630700" y="3364528"/>
                    </a:cubicBezTo>
                    <a:cubicBezTo>
                      <a:pt x="481139" y="3364528"/>
                      <a:pt x="356357" y="3470616"/>
                      <a:pt x="327498" y="3611645"/>
                    </a:cubicBezTo>
                    <a:lnTo>
                      <a:pt x="321211" y="3674013"/>
                    </a:lnTo>
                    <a:lnTo>
                      <a:pt x="0" y="3674013"/>
                    </a:lnTo>
                    <a:lnTo>
                      <a:pt x="0" y="210238"/>
                    </a:lnTo>
                    <a:cubicBezTo>
                      <a:pt x="0" y="94127"/>
                      <a:pt x="94127" y="0"/>
                      <a:pt x="210238" y="0"/>
                    </a:cubicBezTo>
                    <a:lnTo>
                      <a:pt x="1051165" y="0"/>
                    </a:lnTo>
                    <a:cubicBezTo>
                      <a:pt x="1167276" y="0"/>
                      <a:pt x="1261403" y="94127"/>
                      <a:pt x="1261403" y="210238"/>
                    </a:cubicBezTo>
                    <a:close/>
                  </a:path>
                </a:pathLst>
              </a:cu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Left Bracket 12">
                <a:extLst>
                  <a:ext uri="{FF2B5EF4-FFF2-40B4-BE49-F238E27FC236}">
                    <a16:creationId xmlns:a16="http://schemas.microsoft.com/office/drawing/2014/main" id="{DFB80DC2-FBAA-2569-4538-B07296730311}"/>
                  </a:ext>
                </a:extLst>
              </p:cNvPr>
              <p:cNvSpPr/>
              <p:nvPr/>
            </p:nvSpPr>
            <p:spPr>
              <a:xfrm>
                <a:off x="903184" y="1092183"/>
                <a:ext cx="3788898" cy="1434903"/>
              </a:xfrm>
              <a:custGeom>
                <a:avLst/>
                <a:gdLst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74013" h="1434903" stroke="0" extrusionOk="0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  <a:lnTo>
                      <a:pt x="3674013" y="1434903"/>
                    </a:lnTo>
                    <a:close/>
                  </a:path>
                  <a:path w="3674013" h="1434903" fill="none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</a:path>
                </a:pathLst>
              </a:custGeom>
              <a:ln w="9525"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DB4AD8F-C387-48A6-6527-0C4AAE6FA19D}"/>
                  </a:ext>
                </a:extLst>
              </p:cNvPr>
              <p:cNvSpPr txBox="1"/>
              <p:nvPr/>
            </p:nvSpPr>
            <p:spPr>
              <a:xfrm>
                <a:off x="1050138" y="1053985"/>
                <a:ext cx="3189445" cy="17635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8800" b="1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90440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42" presetClass="path" presetSubtype="0" accel="5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-4.07407E-6 L 0.24765 -0.00555 " pathEditMode="relative" rAng="0" ptsTypes="AA" p14:bounceEnd="50000">
                                          <p:cBhvr>
                                            <p:cTn id="10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383" y="-27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42" presetClass="path" presetSubtype="0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-4.07407E-6 L 0.24765 -0.00555 " pathEditMode="relative" rAng="0" ptsTypes="AA">
                                          <p:cBhvr>
                                            <p:cTn id="10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383" y="-27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94546" y="1932818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bn-IN" sz="3600" b="0" i="0" dirty="0">
                <a:solidFill>
                  <a:srgbClr val="080809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পাঠ্যবই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bn-IN" sz="3600" b="0" i="0" dirty="0">
                <a:solidFill>
                  <a:srgbClr val="080809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বোর্ড ও মার্কার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bn-IN" sz="3600" b="0" i="0" dirty="0">
                <a:solidFill>
                  <a:srgbClr val="080809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ছবি (পাখা, বাল্ব, সোলার প্যানেল, ব্যাটারি, ইস্ত্রি) চার্ট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bn-IN" sz="3600" dirty="0">
                <a:solidFill>
                  <a:srgbClr val="08080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ডিজিটাল কন্টেন্ট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6B4A3F0-14C6-2C20-D712-3CE7A4C28A01}"/>
              </a:ext>
            </a:extLst>
          </p:cNvPr>
          <p:cNvGrpSpPr/>
          <p:nvPr/>
        </p:nvGrpSpPr>
        <p:grpSpPr>
          <a:xfrm>
            <a:off x="3002506" y="415541"/>
            <a:ext cx="3372975" cy="1127786"/>
            <a:chOff x="6740014" y="1393934"/>
            <a:chExt cx="2588027" cy="123105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173F681-35A4-105C-FFF2-DBBB54357E1B}"/>
                </a:ext>
              </a:extLst>
            </p:cNvPr>
            <p:cNvGrpSpPr/>
            <p:nvPr/>
          </p:nvGrpSpPr>
          <p:grpSpPr>
            <a:xfrm>
              <a:off x="6740014" y="1393934"/>
              <a:ext cx="2588027" cy="1231057"/>
              <a:chOff x="4445816" y="2827373"/>
              <a:chExt cx="2588027" cy="1231057"/>
            </a:xfrm>
          </p:grpSpPr>
          <p:sp>
            <p:nvSpPr>
              <p:cNvPr id="7" name="Rectangle: Top Corners Rounded 26">
                <a:extLst>
                  <a:ext uri="{FF2B5EF4-FFF2-40B4-BE49-F238E27FC236}">
                    <a16:creationId xmlns:a16="http://schemas.microsoft.com/office/drawing/2014/main" id="{B47BE7C0-12D0-D5A1-1850-8862006E328C}"/>
                  </a:ext>
                </a:extLst>
              </p:cNvPr>
              <p:cNvSpPr/>
              <p:nvPr/>
            </p:nvSpPr>
            <p:spPr>
              <a:xfrm rot="5400000">
                <a:off x="5133158" y="2157745"/>
                <a:ext cx="1213343" cy="2588027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Freeform: Shape 29">
                <a:extLst>
                  <a:ext uri="{FF2B5EF4-FFF2-40B4-BE49-F238E27FC236}">
                    <a16:creationId xmlns:a16="http://schemas.microsoft.com/office/drawing/2014/main" id="{819E9C30-3C64-ED46-8FB4-651C4EF8C91E}"/>
                  </a:ext>
                </a:extLst>
              </p:cNvPr>
              <p:cNvSpPr/>
              <p:nvPr/>
            </p:nvSpPr>
            <p:spPr>
              <a:xfrm rot="5400000">
                <a:off x="6200921" y="3207795"/>
                <a:ext cx="1213344" cy="452500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7D4E611-4380-BEF7-0D12-26BD052F27BC}"/>
                </a:ext>
              </a:extLst>
            </p:cNvPr>
            <p:cNvSpPr txBox="1"/>
            <p:nvPr/>
          </p:nvSpPr>
          <p:spPr>
            <a:xfrm>
              <a:off x="7007433" y="1496318"/>
              <a:ext cx="1731380" cy="1007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dirty="0" err="1">
                  <a:solidFill>
                    <a:srgbClr val="23A6E8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উপকরণ</a:t>
              </a:r>
              <a:endParaRPr lang="en-US" sz="5400" b="1" dirty="0">
                <a:solidFill>
                  <a:srgbClr val="23A6E8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28BBBB2-99E0-AEEC-43C4-2C33BDFC281C}"/>
              </a:ext>
            </a:extLst>
          </p:cNvPr>
          <p:cNvGrpSpPr/>
          <p:nvPr/>
        </p:nvGrpSpPr>
        <p:grpSpPr>
          <a:xfrm>
            <a:off x="2661312" y="350491"/>
            <a:ext cx="3714169" cy="1379468"/>
            <a:chOff x="1543242" y="699188"/>
            <a:chExt cx="4145323" cy="1778067"/>
          </a:xfrm>
        </p:grpSpPr>
        <p:sp>
          <p:nvSpPr>
            <p:cNvPr id="10" name="Freeform: Shape 25">
              <a:extLst>
                <a:ext uri="{FF2B5EF4-FFF2-40B4-BE49-F238E27FC236}">
                  <a16:creationId xmlns:a16="http://schemas.microsoft.com/office/drawing/2014/main" id="{C1935460-501B-909D-8085-2D942A678585}"/>
                </a:ext>
              </a:extLst>
            </p:cNvPr>
            <p:cNvSpPr/>
            <p:nvPr/>
          </p:nvSpPr>
          <p:spPr>
            <a:xfrm rot="16200000">
              <a:off x="4522709" y="1122979"/>
              <a:ext cx="1561514" cy="770199"/>
            </a:xfrm>
            <a:custGeom>
              <a:avLst/>
              <a:gdLst>
                <a:gd name="connsiteX0" fmla="*/ 1561514 w 1561514"/>
                <a:gd name="connsiteY0" fmla="*/ 0 h 641295"/>
                <a:gd name="connsiteX1" fmla="*/ 1561514 w 1561514"/>
                <a:gd name="connsiteY1" fmla="*/ 641295 h 641295"/>
                <a:gd name="connsiteX2" fmla="*/ 1090247 w 1561514"/>
                <a:gd name="connsiteY2" fmla="*/ 641295 h 641295"/>
                <a:gd name="connsiteX3" fmla="*/ 1083959 w 1561514"/>
                <a:gd name="connsiteY3" fmla="*/ 578925 h 641295"/>
                <a:gd name="connsiteX4" fmla="*/ 780757 w 1561514"/>
                <a:gd name="connsiteY4" fmla="*/ 331808 h 641295"/>
                <a:gd name="connsiteX5" fmla="*/ 477555 w 1561514"/>
                <a:gd name="connsiteY5" fmla="*/ 578925 h 641295"/>
                <a:gd name="connsiteX6" fmla="*/ 471267 w 1561514"/>
                <a:gd name="connsiteY6" fmla="*/ 641295 h 641295"/>
                <a:gd name="connsiteX7" fmla="*/ 0 w 1561514"/>
                <a:gd name="connsiteY7" fmla="*/ 641295 h 641295"/>
                <a:gd name="connsiteX8" fmla="*/ 0 w 1561514"/>
                <a:gd name="connsiteY8" fmla="*/ 0 h 64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514" h="641295">
                  <a:moveTo>
                    <a:pt x="1561514" y="0"/>
                  </a:moveTo>
                  <a:lnTo>
                    <a:pt x="1561514" y="641295"/>
                  </a:lnTo>
                  <a:lnTo>
                    <a:pt x="1090247" y="641295"/>
                  </a:lnTo>
                  <a:lnTo>
                    <a:pt x="1083959" y="578925"/>
                  </a:lnTo>
                  <a:cubicBezTo>
                    <a:pt x="1055100" y="437896"/>
                    <a:pt x="930318" y="331808"/>
                    <a:pt x="780757" y="331808"/>
                  </a:cubicBezTo>
                  <a:cubicBezTo>
                    <a:pt x="631196" y="331808"/>
                    <a:pt x="506413" y="437896"/>
                    <a:pt x="477555" y="578925"/>
                  </a:cubicBezTo>
                  <a:lnTo>
                    <a:pt x="471267" y="641295"/>
                  </a:lnTo>
                  <a:lnTo>
                    <a:pt x="0" y="64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DEAC4A55-E77A-B201-557B-2E4A63FC3AEE}"/>
                </a:ext>
              </a:extLst>
            </p:cNvPr>
            <p:cNvGrpSpPr/>
            <p:nvPr/>
          </p:nvGrpSpPr>
          <p:grpSpPr>
            <a:xfrm>
              <a:off x="1543242" y="699188"/>
              <a:ext cx="3914382" cy="1778067"/>
              <a:chOff x="777702" y="1039430"/>
              <a:chExt cx="3914382" cy="1778067"/>
            </a:xfrm>
          </p:grpSpPr>
          <p:sp>
            <p:nvSpPr>
              <p:cNvPr id="12" name="Freeform: Shape 9">
                <a:extLst>
                  <a:ext uri="{FF2B5EF4-FFF2-40B4-BE49-F238E27FC236}">
                    <a16:creationId xmlns:a16="http://schemas.microsoft.com/office/drawing/2014/main" id="{D9040650-8D77-8E17-0F54-23BE4F392BEB}"/>
                  </a:ext>
                </a:extLst>
              </p:cNvPr>
              <p:cNvSpPr/>
              <p:nvPr/>
            </p:nvSpPr>
            <p:spPr>
              <a:xfrm rot="16200000">
                <a:off x="1954136" y="-137004"/>
                <a:ext cx="1561514" cy="3914382"/>
              </a:xfrm>
              <a:custGeom>
                <a:avLst/>
                <a:gdLst>
                  <a:gd name="connsiteX0" fmla="*/ 1561514 w 1561514"/>
                  <a:gd name="connsiteY0" fmla="*/ 260258 h 3914382"/>
                  <a:gd name="connsiteX1" fmla="*/ 1561514 w 1561514"/>
                  <a:gd name="connsiteY1" fmla="*/ 3914382 h 3914382"/>
                  <a:gd name="connsiteX2" fmla="*/ 1090247 w 1561514"/>
                  <a:gd name="connsiteY2" fmla="*/ 3914382 h 3914382"/>
                  <a:gd name="connsiteX3" fmla="*/ 1083959 w 1561514"/>
                  <a:gd name="connsiteY3" fmla="*/ 3852012 h 3914382"/>
                  <a:gd name="connsiteX4" fmla="*/ 780757 w 1561514"/>
                  <a:gd name="connsiteY4" fmla="*/ 3604895 h 3914382"/>
                  <a:gd name="connsiteX5" fmla="*/ 477555 w 1561514"/>
                  <a:gd name="connsiteY5" fmla="*/ 3852012 h 3914382"/>
                  <a:gd name="connsiteX6" fmla="*/ 471267 w 1561514"/>
                  <a:gd name="connsiteY6" fmla="*/ 3914382 h 3914382"/>
                  <a:gd name="connsiteX7" fmla="*/ 0 w 1561514"/>
                  <a:gd name="connsiteY7" fmla="*/ 3914382 h 3914382"/>
                  <a:gd name="connsiteX8" fmla="*/ 0 w 1561514"/>
                  <a:gd name="connsiteY8" fmla="*/ 260258 h 3914382"/>
                  <a:gd name="connsiteX9" fmla="*/ 260258 w 1561514"/>
                  <a:gd name="connsiteY9" fmla="*/ 0 h 3914382"/>
                  <a:gd name="connsiteX10" fmla="*/ 1301256 w 1561514"/>
                  <a:gd name="connsiteY10" fmla="*/ 0 h 3914382"/>
                  <a:gd name="connsiteX11" fmla="*/ 1561514 w 1561514"/>
                  <a:gd name="connsiteY11" fmla="*/ 260258 h 391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61514" h="3914382">
                    <a:moveTo>
                      <a:pt x="1561514" y="260258"/>
                    </a:moveTo>
                    <a:lnTo>
                      <a:pt x="1561514" y="3914382"/>
                    </a:lnTo>
                    <a:lnTo>
                      <a:pt x="1090247" y="3914382"/>
                    </a:lnTo>
                    <a:lnTo>
                      <a:pt x="1083959" y="3852012"/>
                    </a:lnTo>
                    <a:cubicBezTo>
                      <a:pt x="1055100" y="3710983"/>
                      <a:pt x="930318" y="3604895"/>
                      <a:pt x="780757" y="3604895"/>
                    </a:cubicBezTo>
                    <a:cubicBezTo>
                      <a:pt x="631196" y="3604895"/>
                      <a:pt x="506413" y="3710983"/>
                      <a:pt x="477555" y="3852012"/>
                    </a:cubicBezTo>
                    <a:lnTo>
                      <a:pt x="471267" y="3914382"/>
                    </a:lnTo>
                    <a:lnTo>
                      <a:pt x="0" y="3914382"/>
                    </a:lnTo>
                    <a:lnTo>
                      <a:pt x="0" y="260258"/>
                    </a:lnTo>
                    <a:cubicBezTo>
                      <a:pt x="0" y="116521"/>
                      <a:pt x="116521" y="0"/>
                      <a:pt x="260258" y="0"/>
                    </a:cubicBezTo>
                    <a:lnTo>
                      <a:pt x="1301256" y="0"/>
                    </a:lnTo>
                    <a:cubicBezTo>
                      <a:pt x="1444993" y="0"/>
                      <a:pt x="1561514" y="116521"/>
                      <a:pt x="1561514" y="26025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3A6E8"/>
                  </a:gs>
                  <a:gs pos="100000">
                    <a:srgbClr val="0066C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Freeform: Shape 8">
                <a:extLst>
                  <a:ext uri="{FF2B5EF4-FFF2-40B4-BE49-F238E27FC236}">
                    <a16:creationId xmlns:a16="http://schemas.microsoft.com/office/drawing/2014/main" id="{A5DC2C7F-0C5F-56B1-7B24-0644FA012882}"/>
                  </a:ext>
                </a:extLst>
              </p:cNvPr>
              <p:cNvSpPr/>
              <p:nvPr/>
            </p:nvSpPr>
            <p:spPr>
              <a:xfrm rot="16200000">
                <a:off x="2224374" y="-16821"/>
                <a:ext cx="1261403" cy="3674013"/>
              </a:xfrm>
              <a:custGeom>
                <a:avLst/>
                <a:gdLst>
                  <a:gd name="connsiteX0" fmla="*/ 1261403 w 1261403"/>
                  <a:gd name="connsiteY0" fmla="*/ 210238 h 3674013"/>
                  <a:gd name="connsiteX1" fmla="*/ 1261403 w 1261403"/>
                  <a:gd name="connsiteY1" fmla="*/ 3674013 h 3674013"/>
                  <a:gd name="connsiteX2" fmla="*/ 940190 w 1261403"/>
                  <a:gd name="connsiteY2" fmla="*/ 3674013 h 3674013"/>
                  <a:gd name="connsiteX3" fmla="*/ 933902 w 1261403"/>
                  <a:gd name="connsiteY3" fmla="*/ 3611645 h 3674013"/>
                  <a:gd name="connsiteX4" fmla="*/ 630700 w 1261403"/>
                  <a:gd name="connsiteY4" fmla="*/ 3364528 h 3674013"/>
                  <a:gd name="connsiteX5" fmla="*/ 327498 w 1261403"/>
                  <a:gd name="connsiteY5" fmla="*/ 3611645 h 3674013"/>
                  <a:gd name="connsiteX6" fmla="*/ 321211 w 1261403"/>
                  <a:gd name="connsiteY6" fmla="*/ 3674013 h 3674013"/>
                  <a:gd name="connsiteX7" fmla="*/ 0 w 1261403"/>
                  <a:gd name="connsiteY7" fmla="*/ 3674013 h 3674013"/>
                  <a:gd name="connsiteX8" fmla="*/ 0 w 1261403"/>
                  <a:gd name="connsiteY8" fmla="*/ 210238 h 3674013"/>
                  <a:gd name="connsiteX9" fmla="*/ 210238 w 1261403"/>
                  <a:gd name="connsiteY9" fmla="*/ 0 h 3674013"/>
                  <a:gd name="connsiteX10" fmla="*/ 1051165 w 1261403"/>
                  <a:gd name="connsiteY10" fmla="*/ 0 h 3674013"/>
                  <a:gd name="connsiteX11" fmla="*/ 1261403 w 1261403"/>
                  <a:gd name="connsiteY11" fmla="*/ 210238 h 367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1403" h="3674013">
                    <a:moveTo>
                      <a:pt x="1261403" y="210238"/>
                    </a:moveTo>
                    <a:lnTo>
                      <a:pt x="1261403" y="3674013"/>
                    </a:lnTo>
                    <a:lnTo>
                      <a:pt x="940190" y="3674013"/>
                    </a:lnTo>
                    <a:lnTo>
                      <a:pt x="933902" y="3611645"/>
                    </a:lnTo>
                    <a:cubicBezTo>
                      <a:pt x="905044" y="3470616"/>
                      <a:pt x="780261" y="3364528"/>
                      <a:pt x="630700" y="3364528"/>
                    </a:cubicBezTo>
                    <a:cubicBezTo>
                      <a:pt x="481139" y="3364528"/>
                      <a:pt x="356357" y="3470616"/>
                      <a:pt x="327498" y="3611645"/>
                    </a:cubicBezTo>
                    <a:lnTo>
                      <a:pt x="321211" y="3674013"/>
                    </a:lnTo>
                    <a:lnTo>
                      <a:pt x="0" y="3674013"/>
                    </a:lnTo>
                    <a:lnTo>
                      <a:pt x="0" y="210238"/>
                    </a:lnTo>
                    <a:cubicBezTo>
                      <a:pt x="0" y="94127"/>
                      <a:pt x="94127" y="0"/>
                      <a:pt x="210238" y="0"/>
                    </a:cubicBezTo>
                    <a:lnTo>
                      <a:pt x="1051165" y="0"/>
                    </a:lnTo>
                    <a:cubicBezTo>
                      <a:pt x="1167276" y="0"/>
                      <a:pt x="1261403" y="94127"/>
                      <a:pt x="1261403" y="210238"/>
                    </a:cubicBezTo>
                    <a:close/>
                  </a:path>
                </a:pathLst>
              </a:cu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Left Bracket 12">
                <a:extLst>
                  <a:ext uri="{FF2B5EF4-FFF2-40B4-BE49-F238E27FC236}">
                    <a16:creationId xmlns:a16="http://schemas.microsoft.com/office/drawing/2014/main" id="{DA4C5509-3679-D3BF-8F7B-908AA585C0A8}"/>
                  </a:ext>
                </a:extLst>
              </p:cNvPr>
              <p:cNvSpPr/>
              <p:nvPr/>
            </p:nvSpPr>
            <p:spPr>
              <a:xfrm>
                <a:off x="903184" y="1092183"/>
                <a:ext cx="3788898" cy="1434903"/>
              </a:xfrm>
              <a:custGeom>
                <a:avLst/>
                <a:gdLst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74013" h="1434903" stroke="0" extrusionOk="0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  <a:lnTo>
                      <a:pt x="3674013" y="1434903"/>
                    </a:lnTo>
                    <a:close/>
                  </a:path>
                  <a:path w="3674013" h="1434903" fill="none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</a:path>
                </a:pathLst>
              </a:custGeom>
              <a:ln w="9525"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E27DA86-C72B-7CF5-407F-181738589565}"/>
                  </a:ext>
                </a:extLst>
              </p:cNvPr>
              <p:cNvSpPr txBox="1"/>
              <p:nvPr/>
            </p:nvSpPr>
            <p:spPr>
              <a:xfrm>
                <a:off x="1050138" y="1053985"/>
                <a:ext cx="3189445" cy="17635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8800" b="1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265799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42" presetClass="path" presetSubtype="0" accel="5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79167E-6 -4.07407E-6 L 0.24765 -0.00555 " pathEditMode="relative" rAng="0" ptsTypes="AA" p14:bounceEnd="50000">
                                          <p:cBhvr>
                                            <p:cTn id="10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383" y="-27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42" presetClass="path" presetSubtype="0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79167E-6 -4.07407E-6 L 0.24765 -0.00555 " pathEditMode="relative" rAng="0" ptsTypes="AA">
                                          <p:cBhvr>
                                            <p:cTn id="10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383" y="-27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63782" y="2394680"/>
            <a:ext cx="616989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b="0" i="0" dirty="0">
                <a:solidFill>
                  <a:srgbClr val="080809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১। শক্তি কী ? </a:t>
            </a:r>
          </a:p>
          <a:p>
            <a:r>
              <a:rPr lang="bn-IN" sz="3200" b="0" i="0" dirty="0">
                <a:solidFill>
                  <a:srgbClr val="080809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২। আমরা কোন কোন কাজে শক্তি ব্যবহার করি? </a:t>
            </a:r>
          </a:p>
          <a:p>
            <a:r>
              <a:rPr lang="bn-IN" sz="3200" b="0" i="0" dirty="0">
                <a:solidFill>
                  <a:srgbClr val="080809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৩। সূর্য থেকে আমরা কী কী পাই?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Vertical Scroll 3"/>
          <p:cNvSpPr/>
          <p:nvPr/>
        </p:nvSpPr>
        <p:spPr>
          <a:xfrm>
            <a:off x="3408219" y="734867"/>
            <a:ext cx="3103417" cy="701964"/>
          </a:xfrm>
          <a:prstGeom prst="verticalScroll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/>
            <a:r>
              <a:rPr lang="as-IN" sz="3600" dirty="0">
                <a:solidFill>
                  <a:srgbClr val="08080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পূর্বজ্ঞান যাচাই</a:t>
            </a:r>
            <a:endParaRPr lang="en-US" sz="3600" dirty="0">
              <a:solidFill>
                <a:prstClr val="white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273" y="734867"/>
            <a:ext cx="4608801" cy="4557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268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" y="1237674"/>
            <a:ext cx="3888509" cy="562032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759" y="1237674"/>
            <a:ext cx="3967019" cy="562032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339882" y="339489"/>
            <a:ext cx="22429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bn-IN" sz="3600" kern="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শক্তির রূপান্তর</a:t>
            </a:r>
            <a:r>
              <a:rPr lang="en-US" sz="3600" kern="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kern="0" dirty="0">
              <a:solidFill>
                <a:srgbClr val="C00000"/>
              </a:solidFill>
              <a:latin typeface="Garamond" panose="02020404030301010803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0138" y="1237674"/>
            <a:ext cx="3947207" cy="5620326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364339F7-4806-A746-009D-F1220B34720B}"/>
              </a:ext>
            </a:extLst>
          </p:cNvPr>
          <p:cNvGrpSpPr/>
          <p:nvPr/>
        </p:nvGrpSpPr>
        <p:grpSpPr>
          <a:xfrm>
            <a:off x="1728788" y="415541"/>
            <a:ext cx="4646694" cy="1848121"/>
            <a:chOff x="6740014" y="1393934"/>
            <a:chExt cx="2588027" cy="2017353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2686879-7D2F-D9EE-4D80-71DD2045C717}"/>
                </a:ext>
              </a:extLst>
            </p:cNvPr>
            <p:cNvGrpSpPr/>
            <p:nvPr/>
          </p:nvGrpSpPr>
          <p:grpSpPr>
            <a:xfrm>
              <a:off x="6740014" y="1393934"/>
              <a:ext cx="2588027" cy="1231057"/>
              <a:chOff x="4445816" y="2827373"/>
              <a:chExt cx="2588027" cy="1231057"/>
            </a:xfrm>
          </p:grpSpPr>
          <p:sp>
            <p:nvSpPr>
              <p:cNvPr id="10" name="Rectangle: Top Corners Rounded 26">
                <a:extLst>
                  <a:ext uri="{FF2B5EF4-FFF2-40B4-BE49-F238E27FC236}">
                    <a16:creationId xmlns:a16="http://schemas.microsoft.com/office/drawing/2014/main" id="{6E27C550-3017-5032-E152-6CCCD456882F}"/>
                  </a:ext>
                </a:extLst>
              </p:cNvPr>
              <p:cNvSpPr/>
              <p:nvPr/>
            </p:nvSpPr>
            <p:spPr>
              <a:xfrm rot="5400000">
                <a:off x="5133158" y="2157745"/>
                <a:ext cx="1213343" cy="2588027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Freeform: Shape 29">
                <a:extLst>
                  <a:ext uri="{FF2B5EF4-FFF2-40B4-BE49-F238E27FC236}">
                    <a16:creationId xmlns:a16="http://schemas.microsoft.com/office/drawing/2014/main" id="{E9EAD569-8A59-9B5E-3F35-6D9EACAAAC53}"/>
                  </a:ext>
                </a:extLst>
              </p:cNvPr>
              <p:cNvSpPr/>
              <p:nvPr/>
            </p:nvSpPr>
            <p:spPr>
              <a:xfrm rot="5400000">
                <a:off x="6200921" y="3207795"/>
                <a:ext cx="1213344" cy="452500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1195F99-5446-0454-B5F6-DA739A3DD19B}"/>
                </a:ext>
              </a:extLst>
            </p:cNvPr>
            <p:cNvSpPr txBox="1"/>
            <p:nvPr/>
          </p:nvSpPr>
          <p:spPr>
            <a:xfrm>
              <a:off x="7007433" y="1496318"/>
              <a:ext cx="1731380" cy="19149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dirty="0" err="1">
                  <a:solidFill>
                    <a:srgbClr val="23A6E8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আজকের</a:t>
              </a:r>
              <a:r>
                <a:rPr lang="en-US" sz="5400" b="1" dirty="0">
                  <a:solidFill>
                    <a:srgbClr val="23A6E8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5400" b="1" dirty="0" err="1">
                  <a:solidFill>
                    <a:srgbClr val="23A6E8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পাঠ</a:t>
              </a:r>
              <a:endParaRPr lang="en-US" sz="5400" b="1" dirty="0">
                <a:solidFill>
                  <a:srgbClr val="23A6E8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E96DBFC-842A-8042-3DCD-49669FA93719}"/>
              </a:ext>
            </a:extLst>
          </p:cNvPr>
          <p:cNvGrpSpPr/>
          <p:nvPr/>
        </p:nvGrpSpPr>
        <p:grpSpPr>
          <a:xfrm>
            <a:off x="1343822" y="362725"/>
            <a:ext cx="4829118" cy="1379468"/>
            <a:chOff x="1543242" y="699188"/>
            <a:chExt cx="4145323" cy="1778067"/>
          </a:xfrm>
        </p:grpSpPr>
        <p:sp>
          <p:nvSpPr>
            <p:cNvPr id="13" name="Freeform: Shape 25">
              <a:extLst>
                <a:ext uri="{FF2B5EF4-FFF2-40B4-BE49-F238E27FC236}">
                  <a16:creationId xmlns:a16="http://schemas.microsoft.com/office/drawing/2014/main" id="{A7EFF182-2DE2-901C-E541-8520E6C16E0F}"/>
                </a:ext>
              </a:extLst>
            </p:cNvPr>
            <p:cNvSpPr/>
            <p:nvPr/>
          </p:nvSpPr>
          <p:spPr>
            <a:xfrm rot="16200000">
              <a:off x="4522709" y="1122979"/>
              <a:ext cx="1561514" cy="770199"/>
            </a:xfrm>
            <a:custGeom>
              <a:avLst/>
              <a:gdLst>
                <a:gd name="connsiteX0" fmla="*/ 1561514 w 1561514"/>
                <a:gd name="connsiteY0" fmla="*/ 0 h 641295"/>
                <a:gd name="connsiteX1" fmla="*/ 1561514 w 1561514"/>
                <a:gd name="connsiteY1" fmla="*/ 641295 h 641295"/>
                <a:gd name="connsiteX2" fmla="*/ 1090247 w 1561514"/>
                <a:gd name="connsiteY2" fmla="*/ 641295 h 641295"/>
                <a:gd name="connsiteX3" fmla="*/ 1083959 w 1561514"/>
                <a:gd name="connsiteY3" fmla="*/ 578925 h 641295"/>
                <a:gd name="connsiteX4" fmla="*/ 780757 w 1561514"/>
                <a:gd name="connsiteY4" fmla="*/ 331808 h 641295"/>
                <a:gd name="connsiteX5" fmla="*/ 477555 w 1561514"/>
                <a:gd name="connsiteY5" fmla="*/ 578925 h 641295"/>
                <a:gd name="connsiteX6" fmla="*/ 471267 w 1561514"/>
                <a:gd name="connsiteY6" fmla="*/ 641295 h 641295"/>
                <a:gd name="connsiteX7" fmla="*/ 0 w 1561514"/>
                <a:gd name="connsiteY7" fmla="*/ 641295 h 641295"/>
                <a:gd name="connsiteX8" fmla="*/ 0 w 1561514"/>
                <a:gd name="connsiteY8" fmla="*/ 0 h 64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514" h="641295">
                  <a:moveTo>
                    <a:pt x="1561514" y="0"/>
                  </a:moveTo>
                  <a:lnTo>
                    <a:pt x="1561514" y="641295"/>
                  </a:lnTo>
                  <a:lnTo>
                    <a:pt x="1090247" y="641295"/>
                  </a:lnTo>
                  <a:lnTo>
                    <a:pt x="1083959" y="578925"/>
                  </a:lnTo>
                  <a:cubicBezTo>
                    <a:pt x="1055100" y="437896"/>
                    <a:pt x="930318" y="331808"/>
                    <a:pt x="780757" y="331808"/>
                  </a:cubicBezTo>
                  <a:cubicBezTo>
                    <a:pt x="631196" y="331808"/>
                    <a:pt x="506413" y="437896"/>
                    <a:pt x="477555" y="578925"/>
                  </a:cubicBezTo>
                  <a:lnTo>
                    <a:pt x="471267" y="641295"/>
                  </a:lnTo>
                  <a:lnTo>
                    <a:pt x="0" y="64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E0F9C336-9009-F273-F82E-0A0770ED8CB6}"/>
                </a:ext>
              </a:extLst>
            </p:cNvPr>
            <p:cNvGrpSpPr/>
            <p:nvPr/>
          </p:nvGrpSpPr>
          <p:grpSpPr>
            <a:xfrm>
              <a:off x="1543242" y="699188"/>
              <a:ext cx="3914382" cy="1778067"/>
              <a:chOff x="777702" y="1039430"/>
              <a:chExt cx="3914382" cy="1778067"/>
            </a:xfrm>
          </p:grpSpPr>
          <p:sp>
            <p:nvSpPr>
              <p:cNvPr id="15" name="Freeform: Shape 9">
                <a:extLst>
                  <a:ext uri="{FF2B5EF4-FFF2-40B4-BE49-F238E27FC236}">
                    <a16:creationId xmlns:a16="http://schemas.microsoft.com/office/drawing/2014/main" id="{D627EACC-0D39-4E52-DAFF-632D1C5BFE1F}"/>
                  </a:ext>
                </a:extLst>
              </p:cNvPr>
              <p:cNvSpPr/>
              <p:nvPr/>
            </p:nvSpPr>
            <p:spPr>
              <a:xfrm rot="16200000">
                <a:off x="1954136" y="-137004"/>
                <a:ext cx="1561514" cy="3914382"/>
              </a:xfrm>
              <a:custGeom>
                <a:avLst/>
                <a:gdLst>
                  <a:gd name="connsiteX0" fmla="*/ 1561514 w 1561514"/>
                  <a:gd name="connsiteY0" fmla="*/ 260258 h 3914382"/>
                  <a:gd name="connsiteX1" fmla="*/ 1561514 w 1561514"/>
                  <a:gd name="connsiteY1" fmla="*/ 3914382 h 3914382"/>
                  <a:gd name="connsiteX2" fmla="*/ 1090247 w 1561514"/>
                  <a:gd name="connsiteY2" fmla="*/ 3914382 h 3914382"/>
                  <a:gd name="connsiteX3" fmla="*/ 1083959 w 1561514"/>
                  <a:gd name="connsiteY3" fmla="*/ 3852012 h 3914382"/>
                  <a:gd name="connsiteX4" fmla="*/ 780757 w 1561514"/>
                  <a:gd name="connsiteY4" fmla="*/ 3604895 h 3914382"/>
                  <a:gd name="connsiteX5" fmla="*/ 477555 w 1561514"/>
                  <a:gd name="connsiteY5" fmla="*/ 3852012 h 3914382"/>
                  <a:gd name="connsiteX6" fmla="*/ 471267 w 1561514"/>
                  <a:gd name="connsiteY6" fmla="*/ 3914382 h 3914382"/>
                  <a:gd name="connsiteX7" fmla="*/ 0 w 1561514"/>
                  <a:gd name="connsiteY7" fmla="*/ 3914382 h 3914382"/>
                  <a:gd name="connsiteX8" fmla="*/ 0 w 1561514"/>
                  <a:gd name="connsiteY8" fmla="*/ 260258 h 3914382"/>
                  <a:gd name="connsiteX9" fmla="*/ 260258 w 1561514"/>
                  <a:gd name="connsiteY9" fmla="*/ 0 h 3914382"/>
                  <a:gd name="connsiteX10" fmla="*/ 1301256 w 1561514"/>
                  <a:gd name="connsiteY10" fmla="*/ 0 h 3914382"/>
                  <a:gd name="connsiteX11" fmla="*/ 1561514 w 1561514"/>
                  <a:gd name="connsiteY11" fmla="*/ 260258 h 391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61514" h="3914382">
                    <a:moveTo>
                      <a:pt x="1561514" y="260258"/>
                    </a:moveTo>
                    <a:lnTo>
                      <a:pt x="1561514" y="3914382"/>
                    </a:lnTo>
                    <a:lnTo>
                      <a:pt x="1090247" y="3914382"/>
                    </a:lnTo>
                    <a:lnTo>
                      <a:pt x="1083959" y="3852012"/>
                    </a:lnTo>
                    <a:cubicBezTo>
                      <a:pt x="1055100" y="3710983"/>
                      <a:pt x="930318" y="3604895"/>
                      <a:pt x="780757" y="3604895"/>
                    </a:cubicBezTo>
                    <a:cubicBezTo>
                      <a:pt x="631196" y="3604895"/>
                      <a:pt x="506413" y="3710983"/>
                      <a:pt x="477555" y="3852012"/>
                    </a:cubicBezTo>
                    <a:lnTo>
                      <a:pt x="471267" y="3914382"/>
                    </a:lnTo>
                    <a:lnTo>
                      <a:pt x="0" y="3914382"/>
                    </a:lnTo>
                    <a:lnTo>
                      <a:pt x="0" y="260258"/>
                    </a:lnTo>
                    <a:cubicBezTo>
                      <a:pt x="0" y="116521"/>
                      <a:pt x="116521" y="0"/>
                      <a:pt x="260258" y="0"/>
                    </a:cubicBezTo>
                    <a:lnTo>
                      <a:pt x="1301256" y="0"/>
                    </a:lnTo>
                    <a:cubicBezTo>
                      <a:pt x="1444993" y="0"/>
                      <a:pt x="1561514" y="116521"/>
                      <a:pt x="1561514" y="26025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3A6E8"/>
                  </a:gs>
                  <a:gs pos="100000">
                    <a:srgbClr val="0066C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Freeform: Shape 8">
                <a:extLst>
                  <a:ext uri="{FF2B5EF4-FFF2-40B4-BE49-F238E27FC236}">
                    <a16:creationId xmlns:a16="http://schemas.microsoft.com/office/drawing/2014/main" id="{647D30F4-1ACB-797D-740F-4B0A686EE859}"/>
                  </a:ext>
                </a:extLst>
              </p:cNvPr>
              <p:cNvSpPr/>
              <p:nvPr/>
            </p:nvSpPr>
            <p:spPr>
              <a:xfrm rot="16200000">
                <a:off x="2224374" y="-16821"/>
                <a:ext cx="1261403" cy="3674013"/>
              </a:xfrm>
              <a:custGeom>
                <a:avLst/>
                <a:gdLst>
                  <a:gd name="connsiteX0" fmla="*/ 1261403 w 1261403"/>
                  <a:gd name="connsiteY0" fmla="*/ 210238 h 3674013"/>
                  <a:gd name="connsiteX1" fmla="*/ 1261403 w 1261403"/>
                  <a:gd name="connsiteY1" fmla="*/ 3674013 h 3674013"/>
                  <a:gd name="connsiteX2" fmla="*/ 940190 w 1261403"/>
                  <a:gd name="connsiteY2" fmla="*/ 3674013 h 3674013"/>
                  <a:gd name="connsiteX3" fmla="*/ 933902 w 1261403"/>
                  <a:gd name="connsiteY3" fmla="*/ 3611645 h 3674013"/>
                  <a:gd name="connsiteX4" fmla="*/ 630700 w 1261403"/>
                  <a:gd name="connsiteY4" fmla="*/ 3364528 h 3674013"/>
                  <a:gd name="connsiteX5" fmla="*/ 327498 w 1261403"/>
                  <a:gd name="connsiteY5" fmla="*/ 3611645 h 3674013"/>
                  <a:gd name="connsiteX6" fmla="*/ 321211 w 1261403"/>
                  <a:gd name="connsiteY6" fmla="*/ 3674013 h 3674013"/>
                  <a:gd name="connsiteX7" fmla="*/ 0 w 1261403"/>
                  <a:gd name="connsiteY7" fmla="*/ 3674013 h 3674013"/>
                  <a:gd name="connsiteX8" fmla="*/ 0 w 1261403"/>
                  <a:gd name="connsiteY8" fmla="*/ 210238 h 3674013"/>
                  <a:gd name="connsiteX9" fmla="*/ 210238 w 1261403"/>
                  <a:gd name="connsiteY9" fmla="*/ 0 h 3674013"/>
                  <a:gd name="connsiteX10" fmla="*/ 1051165 w 1261403"/>
                  <a:gd name="connsiteY10" fmla="*/ 0 h 3674013"/>
                  <a:gd name="connsiteX11" fmla="*/ 1261403 w 1261403"/>
                  <a:gd name="connsiteY11" fmla="*/ 210238 h 367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1403" h="3674013">
                    <a:moveTo>
                      <a:pt x="1261403" y="210238"/>
                    </a:moveTo>
                    <a:lnTo>
                      <a:pt x="1261403" y="3674013"/>
                    </a:lnTo>
                    <a:lnTo>
                      <a:pt x="940190" y="3674013"/>
                    </a:lnTo>
                    <a:lnTo>
                      <a:pt x="933902" y="3611645"/>
                    </a:lnTo>
                    <a:cubicBezTo>
                      <a:pt x="905044" y="3470616"/>
                      <a:pt x="780261" y="3364528"/>
                      <a:pt x="630700" y="3364528"/>
                    </a:cubicBezTo>
                    <a:cubicBezTo>
                      <a:pt x="481139" y="3364528"/>
                      <a:pt x="356357" y="3470616"/>
                      <a:pt x="327498" y="3611645"/>
                    </a:cubicBezTo>
                    <a:lnTo>
                      <a:pt x="321211" y="3674013"/>
                    </a:lnTo>
                    <a:lnTo>
                      <a:pt x="0" y="3674013"/>
                    </a:lnTo>
                    <a:lnTo>
                      <a:pt x="0" y="210238"/>
                    </a:lnTo>
                    <a:cubicBezTo>
                      <a:pt x="0" y="94127"/>
                      <a:pt x="94127" y="0"/>
                      <a:pt x="210238" y="0"/>
                    </a:cubicBezTo>
                    <a:lnTo>
                      <a:pt x="1051165" y="0"/>
                    </a:lnTo>
                    <a:cubicBezTo>
                      <a:pt x="1167276" y="0"/>
                      <a:pt x="1261403" y="94127"/>
                      <a:pt x="1261403" y="210238"/>
                    </a:cubicBezTo>
                    <a:close/>
                  </a:path>
                </a:pathLst>
              </a:cu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Left Bracket 12">
                <a:extLst>
                  <a:ext uri="{FF2B5EF4-FFF2-40B4-BE49-F238E27FC236}">
                    <a16:creationId xmlns:a16="http://schemas.microsoft.com/office/drawing/2014/main" id="{A87BFC30-58EF-3D39-FC58-76D61381302C}"/>
                  </a:ext>
                </a:extLst>
              </p:cNvPr>
              <p:cNvSpPr/>
              <p:nvPr/>
            </p:nvSpPr>
            <p:spPr>
              <a:xfrm>
                <a:off x="903184" y="1092183"/>
                <a:ext cx="3788898" cy="1434903"/>
              </a:xfrm>
              <a:custGeom>
                <a:avLst/>
                <a:gdLst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74013" h="1434903" stroke="0" extrusionOk="0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  <a:lnTo>
                      <a:pt x="3674013" y="1434903"/>
                    </a:lnTo>
                    <a:close/>
                  </a:path>
                  <a:path w="3674013" h="1434903" fill="none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</a:path>
                </a:pathLst>
              </a:custGeom>
              <a:ln w="9525"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0537915-AA8D-6B4D-08E1-0DECCCF669DD}"/>
                  </a:ext>
                </a:extLst>
              </p:cNvPr>
              <p:cNvSpPr txBox="1"/>
              <p:nvPr/>
            </p:nvSpPr>
            <p:spPr>
              <a:xfrm>
                <a:off x="1050138" y="1053985"/>
                <a:ext cx="3189445" cy="17635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8800" b="1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89739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42" presetClass="path" presetSubtype="0" accel="5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091 -0.02083 L 0.24857 -0.02639 " pathEditMode="relative" rAng="0" ptsTypes="AA" p14:bounceEnd="50000">
                                          <p:cBhvr>
                                            <p:cTn id="24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383" y="-27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42" presetClass="path" presetSubtype="0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091 -0.02083 L 0.24857 -0.02639 " pathEditMode="relative" rAng="0" ptsTypes="AA">
                                          <p:cBhvr>
                                            <p:cTn id="24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383" y="-27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290" y="325735"/>
            <a:ext cx="1088043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800" b="1" i="0" dirty="0">
                <a:solidFill>
                  <a:srgbClr val="080809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শক্তি হলো কাজ করার </a:t>
            </a:r>
            <a:r>
              <a:rPr lang="en-US" sz="2800" b="1" dirty="0" err="1">
                <a:solidFill>
                  <a:srgbClr val="08080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সামর্থ্য</a:t>
            </a:r>
            <a:r>
              <a:rPr lang="en-US" sz="2800" b="1" dirty="0">
                <a:solidFill>
                  <a:srgbClr val="08080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8080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2800" b="1" dirty="0">
                <a:solidFill>
                  <a:srgbClr val="08080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b="1" i="0" dirty="0">
                <a:solidFill>
                  <a:srgbClr val="080809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ক্ষমতা। </a:t>
            </a:r>
            <a:r>
              <a:rPr lang="bn-IN" sz="2800" b="0" i="0" dirty="0">
                <a:solidFill>
                  <a:srgbClr val="080809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আমাদের চারপাশে শক্তির বিভিন্ন রূপ রয়েছে। </a:t>
            </a:r>
            <a:r>
              <a:rPr lang="as-IN" sz="2800" dirty="0">
                <a:solidFill>
                  <a:srgbClr val="0A0A0A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শক্তির সৃষ্টি বা ধ্বংস নেই,</a:t>
            </a:r>
            <a:r>
              <a:rPr lang="bn-IN" sz="2800" dirty="0">
                <a:solidFill>
                  <a:srgbClr val="0A0A0A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শক্তি</a:t>
            </a:r>
            <a:r>
              <a:rPr lang="as-IN" sz="2800" dirty="0">
                <a:solidFill>
                  <a:srgbClr val="0A0A0A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কেবল এক রূপ থেকে অন্য রূপে রূপান্তরিত</a:t>
            </a:r>
            <a:r>
              <a:rPr lang="bn-IN" sz="2800" dirty="0">
                <a:solidFill>
                  <a:srgbClr val="0A0A0A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/ পরিবর্তিত</a:t>
            </a:r>
            <a:r>
              <a:rPr lang="as-IN" sz="2800" dirty="0">
                <a:solidFill>
                  <a:srgbClr val="0A0A0A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হয়</a:t>
            </a:r>
            <a:r>
              <a:rPr lang="bn-IN" sz="2800" dirty="0">
                <a:solidFill>
                  <a:srgbClr val="0A0A0A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একে শক্তির রূপান্তর বলে।</a:t>
            </a:r>
            <a:r>
              <a:rPr lang="bn-IN" sz="2800" b="0" i="0" dirty="0">
                <a:solidFill>
                  <a:srgbClr val="080809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যেমন— তাপশক্তি,আলোকশক্তি, শব্দশক্তি, বিদ্যুৎশক্তি, রাসায়নিক শক্তি ও গতিশক্তি।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18" y="1921165"/>
            <a:ext cx="7001673" cy="485832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1309" y="1921165"/>
            <a:ext cx="4867564" cy="485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52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5092" y="157018"/>
            <a:ext cx="53944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600" b="1" dirty="0">
                <a:solidFill>
                  <a:srgbClr val="0A0A0A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শক্তির বিভিন্ন রূপ ধারণা চিত্রে দেখিঃ </a:t>
            </a:r>
            <a:endParaRPr lang="en-US" sz="2400" b="1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86609793"/>
              </p:ext>
            </p:extLst>
          </p:nvPr>
        </p:nvGraphicFramePr>
        <p:xfrm>
          <a:off x="914399" y="1145309"/>
          <a:ext cx="10640291" cy="5519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76811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5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5179" y="144031"/>
            <a:ext cx="65245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শক্তি, শক্তির উৎস এবং শক্তির রুপান্তরগুলো দেখিঃ 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135" y="1062181"/>
            <a:ext cx="4041974" cy="229985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9256777" y="3413894"/>
            <a:ext cx="11833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dirty="0">
                <a:solidFill>
                  <a:srgbClr val="08080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খাওয়া  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0" y="4021282"/>
            <a:ext cx="3823855" cy="224270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418539" y="6273225"/>
            <a:ext cx="7809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dirty="0">
                <a:solidFill>
                  <a:srgbClr val="08080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সূর্য  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1306" y="4042637"/>
            <a:ext cx="3902846" cy="222134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128351" y="6273225"/>
            <a:ext cx="12698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dirty="0">
                <a:solidFill>
                  <a:srgbClr val="08080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খেলাধুলা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885" y="4050531"/>
            <a:ext cx="4062224" cy="220556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9256777" y="6273224"/>
            <a:ext cx="17411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dirty="0">
                <a:solidFill>
                  <a:srgbClr val="08080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ধান শুকাতে 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80" y="1062181"/>
            <a:ext cx="3587076" cy="220287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035" y="1062182"/>
            <a:ext cx="4054117" cy="22028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5300231" y="3350779"/>
            <a:ext cx="22942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dirty="0">
                <a:solidFill>
                  <a:srgbClr val="08080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সোলার প্যানেল  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1217361" y="3274290"/>
            <a:ext cx="16305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dirty="0">
                <a:solidFill>
                  <a:srgbClr val="08080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টিভি দেখা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913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0" grpId="0"/>
      <p:bldP spid="12" grpId="0"/>
      <p:bldP spid="14" grpId="0"/>
      <p:bldP spid="17" grpId="0"/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414</TotalTime>
  <Words>529</Words>
  <Application>Microsoft Office PowerPoint</Application>
  <PresentationFormat>Widescreen</PresentationFormat>
  <Paragraphs>92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Calibri</vt:lpstr>
      <vt:lpstr>Calibri Light</vt:lpstr>
      <vt:lpstr>Century Gothic</vt:lpstr>
      <vt:lpstr>Garamond</vt:lpstr>
      <vt:lpstr>NikoshBAN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বিজ্ঞান</dc:subject>
  <dc:creator>Md.Shaifullah</dc:creator>
  <cp:lastModifiedBy>Saif Creation</cp:lastModifiedBy>
  <cp:revision>1</cp:revision>
  <dcterms:created xsi:type="dcterms:W3CDTF">2026-03-15T12:38:32Z</dcterms:created>
  <dcterms:modified xsi:type="dcterms:W3CDTF">2026-08-04T16:26:50Z</dcterms:modified>
</cp:coreProperties>
</file>