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5" r:id="rId2"/>
    <p:sldId id="257" r:id="rId3"/>
    <p:sldId id="286" r:id="rId4"/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9" r:id="rId25"/>
    <p:sldId id="281" r:id="rId26"/>
    <p:sldId id="282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72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Geography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pn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7017" y="469925"/>
            <a:ext cx="11249891" cy="5109091"/>
          </a:xfrm>
          <a:prstGeom prst="rect">
            <a:avLst/>
          </a:prstGeom>
          <a:noFill/>
        </p:spPr>
        <p:txBody>
          <a:bodyPr wrap="square" lIns="476250" tIns="0" rIns="0" bIns="0" anchor="t">
            <a:spAutoFit/>
          </a:bodyPr>
          <a:lstStyle/>
          <a:p>
            <a:pPr algn="ctr"/>
            <a:r>
              <a:rPr lang="en-US" sz="16600" b="1" i="0" u="none" dirty="0" err="1" smtClean="0">
                <a:solidFill>
                  <a:srgbClr val="FFC000"/>
                </a:solidFill>
                <a:latin typeface="Hind Siliguri"/>
              </a:rPr>
              <a:t>সকলকে</a:t>
            </a:r>
            <a:r>
              <a:rPr lang="en-US" sz="16600" b="1" i="0" u="none" dirty="0" smtClean="0">
                <a:solidFill>
                  <a:srgbClr val="FFC000"/>
                </a:solidFill>
                <a:latin typeface="Hind Siliguri"/>
              </a:rPr>
              <a:t> </a:t>
            </a:r>
            <a:r>
              <a:rPr sz="16600" b="1" i="0" u="none" dirty="0" err="1" smtClean="0">
                <a:solidFill>
                  <a:srgbClr val="FFC000"/>
                </a:solidFill>
                <a:latin typeface="Hind Siliguri"/>
              </a:rPr>
              <a:t>স্বাগতম</a:t>
            </a:r>
            <a:endParaRPr sz="16600" b="1" i="0" u="none" dirty="0">
              <a:solidFill>
                <a:srgbClr val="FFC000"/>
              </a:solidFill>
              <a:latin typeface="Hind Siliguri"/>
            </a:endParaRPr>
          </a:p>
        </p:txBody>
      </p:sp>
    </p:spTree>
    <p:extLst>
      <p:ext uri="{BB962C8B-B14F-4D97-AF65-F5344CB8AC3E}">
        <p14:creationId xmlns:p14="http://schemas.microsoft.com/office/powerpoint/2010/main" val="3713159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214562"/>
            <a:ext cx="5381625" cy="36195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1034" y="1747602"/>
            <a:ext cx="5381625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3875" y="1641448"/>
            <a:ext cx="6565183" cy="8463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ভূত্বকের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নিচে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থেকে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কেন্দ্রমন্ডলের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উপর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পর্যন্ত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বিস্তারকে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গুরুমন্ডল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বলে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3875" y="2916264"/>
            <a:ext cx="6565183" cy="8463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3200" b="1" i="0" u="none" dirty="0" err="1">
                <a:solidFill>
                  <a:srgbClr val="334155"/>
                </a:solidFill>
                <a:latin typeface="Hind Siliguri"/>
              </a:rPr>
              <a:t>বিস্তার</a:t>
            </a:r>
            <a:r>
              <a:rPr sz="3200" b="1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3200" b="1" i="0" u="none" dirty="0" err="1">
                <a:solidFill>
                  <a:srgbClr val="334155"/>
                </a:solidFill>
                <a:latin typeface="Hind Siliguri"/>
              </a:rPr>
              <a:t>পুরুত্ব</a:t>
            </a:r>
            <a:r>
              <a:rPr sz="3200" b="1" i="0" u="none" dirty="0">
                <a:solidFill>
                  <a:srgbClr val="334155"/>
                </a:solidFill>
                <a:latin typeface="Hind Siliguri"/>
              </a:rPr>
              <a:t>: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প্রায়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২,৮৮৫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কিলোমিটার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3872" y="4191080"/>
            <a:ext cx="6565183" cy="126957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3200" b="0" i="0" u="none" dirty="0" err="1" smtClean="0">
                <a:solidFill>
                  <a:srgbClr val="FF0000"/>
                </a:solidFill>
                <a:latin typeface="Hind Siliguri"/>
              </a:rPr>
              <a:t>গুরুমন্ডল</a:t>
            </a:r>
            <a:r>
              <a:rPr sz="3200" b="0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 smtClean="0">
                <a:solidFill>
                  <a:srgbClr val="FF0000"/>
                </a:solidFill>
                <a:latin typeface="Hind Siliguri"/>
              </a:rPr>
              <a:t>প্রধানত</a:t>
            </a:r>
            <a:r>
              <a:rPr sz="3200" b="0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 smtClean="0">
                <a:solidFill>
                  <a:srgbClr val="FF0000"/>
                </a:solidFill>
                <a:latin typeface="Hind Siliguri"/>
              </a:rPr>
              <a:t>ব্যাসল্ট</a:t>
            </a:r>
            <a:r>
              <a:rPr sz="3200" b="0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 smtClean="0">
                <a:solidFill>
                  <a:srgbClr val="FF0000"/>
                </a:solidFill>
                <a:latin typeface="Hind Siliguri"/>
              </a:rPr>
              <a:t>জাতীয়</a:t>
            </a:r>
            <a:r>
              <a:rPr sz="3200" b="0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 smtClean="0">
                <a:solidFill>
                  <a:srgbClr val="FF0000"/>
                </a:solidFill>
                <a:latin typeface="Hind Siliguri"/>
              </a:rPr>
              <a:t>শিলা</a:t>
            </a:r>
            <a:r>
              <a:rPr sz="3200" b="0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 smtClean="0">
                <a:solidFill>
                  <a:srgbClr val="FF0000"/>
                </a:solidFill>
                <a:latin typeface="Hind Siliguri"/>
              </a:rPr>
              <a:t>এবং</a:t>
            </a:r>
            <a:r>
              <a:rPr sz="3200" b="0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 smtClean="0">
                <a:solidFill>
                  <a:srgbClr val="FF0000"/>
                </a:solidFill>
                <a:latin typeface="Hind Siliguri"/>
              </a:rPr>
              <a:t>লোহা</a:t>
            </a:r>
            <a:r>
              <a:rPr sz="3200" b="0" i="0" u="none" dirty="0" smtClean="0">
                <a:solidFill>
                  <a:srgbClr val="FF0000"/>
                </a:solidFill>
                <a:latin typeface="Hind Siliguri"/>
              </a:rPr>
              <a:t>, </a:t>
            </a:r>
            <a:r>
              <a:rPr sz="3200" b="0" i="0" u="none" dirty="0" err="1" smtClean="0">
                <a:solidFill>
                  <a:srgbClr val="FF0000"/>
                </a:solidFill>
                <a:latin typeface="Hind Siliguri"/>
              </a:rPr>
              <a:t>ম্যাগনেসিয়াম</a:t>
            </a:r>
            <a:r>
              <a:rPr sz="3200" b="0" i="0" u="none" dirty="0" smtClean="0">
                <a:solidFill>
                  <a:srgbClr val="FF0000"/>
                </a:solidFill>
                <a:latin typeface="Hind Siliguri"/>
              </a:rPr>
              <a:t>, </a:t>
            </a:r>
            <a:r>
              <a:rPr sz="3200" b="0" i="0" u="none" dirty="0" err="1" smtClean="0">
                <a:solidFill>
                  <a:srgbClr val="FF0000"/>
                </a:solidFill>
                <a:latin typeface="Hind Siliguri"/>
              </a:rPr>
              <a:t>সিলিকন</a:t>
            </a:r>
            <a:r>
              <a:rPr sz="3200" b="0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 smtClean="0">
                <a:solidFill>
                  <a:srgbClr val="FF0000"/>
                </a:solidFill>
                <a:latin typeface="Hind Siliguri"/>
              </a:rPr>
              <a:t>দ্বারা</a:t>
            </a:r>
            <a:r>
              <a:rPr sz="3200" b="0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 smtClean="0">
                <a:solidFill>
                  <a:srgbClr val="FF0000"/>
                </a:solidFill>
                <a:latin typeface="Hind Siliguri"/>
              </a:rPr>
              <a:t>গঠিত</a:t>
            </a:r>
            <a:r>
              <a:rPr sz="3200" b="0" i="0" u="none" dirty="0" smtClean="0">
                <a:solidFill>
                  <a:srgbClr val="FF0000"/>
                </a:solidFill>
                <a:latin typeface="Hind Siliguri"/>
              </a:rPr>
              <a:t>।</a:t>
            </a:r>
            <a:endParaRPr sz="3200" b="0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3875" y="428625"/>
            <a:ext cx="116681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050" b="1" i="0" u="none">
                <a:solidFill>
                  <a:srgbClr val="1E3A8A"/>
                </a:solidFill>
                <a:latin typeface="Hind Siliguri"/>
              </a:rPr>
              <a:t>দ্বিতীয় স্তর: গুরুমন্ডল (Mantle)</a:t>
            </a:r>
          </a:p>
        </p:txBody>
      </p:sp>
      <p:sp>
        <p:nvSpPr>
          <p:cNvPr id="9" name="Rectangle 8"/>
          <p:cNvSpPr/>
          <p:nvPr/>
        </p:nvSpPr>
        <p:spPr>
          <a:xfrm>
            <a:off x="523875" y="1352550"/>
            <a:ext cx="11144250" cy="285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9647579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1866131"/>
            <a:ext cx="5381625" cy="403322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1866131"/>
            <a:ext cx="5381625" cy="403322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866775" y="2151881"/>
            <a:ext cx="529066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369A1"/>
                </a:solidFill>
                <a:latin typeface="Hind Siliguri"/>
              </a:rPr>
              <a:t>উর্ধ্ব</a:t>
            </a:r>
            <a:r>
              <a:rPr sz="2800" b="1" i="0" u="none" dirty="0">
                <a:solidFill>
                  <a:srgbClr val="0369A1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369A1"/>
                </a:solidFill>
                <a:latin typeface="Hind Siliguri"/>
              </a:rPr>
              <a:t>গুরুমন্ডল</a:t>
            </a:r>
            <a:r>
              <a:rPr sz="2800" b="1" i="0" u="none" dirty="0">
                <a:solidFill>
                  <a:srgbClr val="0369A1"/>
                </a:solidFill>
                <a:latin typeface="Hind Siliguri"/>
              </a:rPr>
              <a:t> (</a:t>
            </a:r>
            <a:r>
              <a:rPr sz="2800" b="1" i="0" u="none" dirty="0" err="1">
                <a:solidFill>
                  <a:srgbClr val="0369A1"/>
                </a:solidFill>
                <a:latin typeface="Hind Siliguri"/>
              </a:rPr>
              <a:t>ক্রফেসিমা</a:t>
            </a:r>
            <a:r>
              <a:rPr sz="2800" b="1" i="0" u="none" dirty="0">
                <a:solidFill>
                  <a:srgbClr val="0369A1"/>
                </a:solidFill>
                <a:latin typeface="Hind Siliguri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6775" y="2790056"/>
            <a:ext cx="5038725" cy="8463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2800" b="1" i="0" u="none" dirty="0" err="1">
                <a:solidFill>
                  <a:srgbClr val="334155"/>
                </a:solidFill>
                <a:latin typeface="Hind Siliguri"/>
              </a:rPr>
              <a:t>গভীরতা</a:t>
            </a:r>
            <a:r>
              <a:rPr sz="2800" b="1" i="0" u="none" dirty="0">
                <a:solidFill>
                  <a:srgbClr val="334155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ভূত্বক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থেকে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৭০০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কিমি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পর্যন্ত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6774" y="3961477"/>
            <a:ext cx="5038725" cy="126957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উপাদান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ক্রোমিয়াম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(Cr),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লোহা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(Fe),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সিলিকন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(Si) ও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ম্যাগনেসিয়াম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(Mg)।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29400" y="2151881"/>
            <a:ext cx="529066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369A1"/>
                </a:solidFill>
                <a:latin typeface="Hind Siliguri"/>
              </a:rPr>
              <a:t>নিম্ন</a:t>
            </a:r>
            <a:r>
              <a:rPr sz="2800" b="1" i="0" u="none" dirty="0">
                <a:solidFill>
                  <a:srgbClr val="0369A1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369A1"/>
                </a:solidFill>
                <a:latin typeface="Hind Siliguri"/>
              </a:rPr>
              <a:t>গুরুমন্ডল</a:t>
            </a:r>
            <a:r>
              <a:rPr sz="2800" b="1" i="0" u="none" dirty="0">
                <a:solidFill>
                  <a:srgbClr val="0369A1"/>
                </a:solidFill>
                <a:latin typeface="Hind Siliguri"/>
              </a:rPr>
              <a:t> (</a:t>
            </a:r>
            <a:r>
              <a:rPr sz="2800" b="1" i="0" u="none" dirty="0" err="1">
                <a:solidFill>
                  <a:srgbClr val="0369A1"/>
                </a:solidFill>
                <a:latin typeface="Hind Siliguri"/>
              </a:rPr>
              <a:t>নিফেসিমা</a:t>
            </a:r>
            <a:r>
              <a:rPr sz="2800" b="1" i="0" u="none" dirty="0">
                <a:solidFill>
                  <a:srgbClr val="0369A1"/>
                </a:solidFill>
                <a:latin typeface="Hind Siliguri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29400" y="2790056"/>
            <a:ext cx="5038725" cy="8463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2800" b="1" i="0" u="none" dirty="0" err="1">
                <a:solidFill>
                  <a:srgbClr val="00B0F0"/>
                </a:solidFill>
                <a:latin typeface="Hind Siliguri"/>
              </a:rPr>
              <a:t>গভীরতা</a:t>
            </a:r>
            <a:r>
              <a:rPr sz="2800" b="1" i="0" u="none" dirty="0">
                <a:solidFill>
                  <a:srgbClr val="00B0F0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৭০০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কিমি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থেকে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২,৮৮৫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কিমি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পর্যন্ত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29400" y="4090476"/>
            <a:ext cx="5038725" cy="126957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2800" b="1" i="0" u="none" dirty="0" err="1">
                <a:solidFill>
                  <a:srgbClr val="334155"/>
                </a:solidFill>
                <a:latin typeface="Hind Siliguri"/>
              </a:rPr>
              <a:t>উপাদান</a:t>
            </a:r>
            <a:r>
              <a:rPr sz="2800" b="1" i="0" u="none" dirty="0">
                <a:solidFill>
                  <a:srgbClr val="334155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নিকেল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(Ni),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লোহা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(Fe),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সিলিকন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(Si) ও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ম্যাগনেসিয়াম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(Mg)।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3875" y="428625"/>
            <a:ext cx="116681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050" b="1" i="0" u="none">
                <a:solidFill>
                  <a:srgbClr val="1E3A8A"/>
                </a:solidFill>
                <a:latin typeface="Hind Siliguri"/>
              </a:rPr>
              <a:t>গুরুমন্ডলের শ্রেণিবিভাগ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3875" y="1352550"/>
            <a:ext cx="11144250" cy="285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52500" y="1749835"/>
            <a:ext cx="10715625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 err="1">
                <a:solidFill>
                  <a:srgbClr val="0070C0"/>
                </a:solidFill>
                <a:latin typeface="Hind Siliguri"/>
              </a:rPr>
              <a:t>অবস্থান</a:t>
            </a:r>
            <a:r>
              <a:rPr sz="3200" b="1" i="0" u="none" dirty="0">
                <a:solidFill>
                  <a:srgbClr val="0070C0"/>
                </a:solidFill>
                <a:latin typeface="Hind Siliguri"/>
              </a:rPr>
              <a:t>: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গুরুমন্ডলের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নিচ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থেকে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পৃথিবীর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কেন্দ্র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পর্যন্ত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স্তরের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নাম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কেন্দ্রমন্ডল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2500" y="3136767"/>
            <a:ext cx="10715625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 err="1">
                <a:solidFill>
                  <a:srgbClr val="334155"/>
                </a:solidFill>
                <a:latin typeface="Hind Siliguri"/>
              </a:rPr>
              <a:t>ব্যাসার্ধ</a:t>
            </a:r>
            <a:r>
              <a:rPr sz="3200" b="1" i="0" u="none" dirty="0">
                <a:solidFill>
                  <a:srgbClr val="334155"/>
                </a:solidFill>
                <a:latin typeface="Hind Siliguri"/>
              </a:rPr>
              <a:t>: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কেন্দ্রমন্ডলের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ব্যাসার্ধ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প্রায়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৩,৪৮৬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কিলোমিটার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2500" y="4150442"/>
            <a:ext cx="10715625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 err="1">
                <a:solidFill>
                  <a:srgbClr val="0070C0"/>
                </a:solidFill>
                <a:latin typeface="Hind Siliguri"/>
              </a:rPr>
              <a:t>প্রধান</a:t>
            </a:r>
            <a:r>
              <a:rPr sz="3200" b="1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070C0"/>
                </a:solidFill>
                <a:latin typeface="Hind Siliguri"/>
              </a:rPr>
              <a:t>উপাদান</a:t>
            </a:r>
            <a:r>
              <a:rPr sz="3200" b="1" i="0" u="none" dirty="0">
                <a:solidFill>
                  <a:srgbClr val="0070C0"/>
                </a:solidFill>
                <a:latin typeface="Hind Siliguri"/>
              </a:rPr>
              <a:t> (</a:t>
            </a:r>
            <a:r>
              <a:rPr sz="3200" b="1" i="0" u="none" dirty="0" err="1">
                <a:solidFill>
                  <a:srgbClr val="0070C0"/>
                </a:solidFill>
                <a:latin typeface="Hind Siliguri"/>
              </a:rPr>
              <a:t>নিফে</a:t>
            </a:r>
            <a:r>
              <a:rPr sz="3200" b="1" i="0" u="none" dirty="0">
                <a:solidFill>
                  <a:srgbClr val="0070C0"/>
                </a:solidFill>
                <a:latin typeface="Hind Siliguri"/>
              </a:rPr>
              <a:t>):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নিকেল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(Ni) ও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লোহা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(Fe)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দিয়ে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গঠিত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হওয়ায়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একে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'NIFE'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বলা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হয়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।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1783172"/>
            <a:ext cx="266700" cy="2762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5" y="3170105"/>
            <a:ext cx="266700" cy="2762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4183779"/>
            <a:ext cx="238125" cy="2762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3875" y="428625"/>
            <a:ext cx="116681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050" b="1" i="0" u="none">
                <a:solidFill>
                  <a:srgbClr val="1E3A8A"/>
                </a:solidFill>
                <a:latin typeface="Hind Siliguri"/>
              </a:rPr>
              <a:t>তৃতীয় স্তর: কেন্দ্রমন্ডল (Core)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23875" y="1352550"/>
            <a:ext cx="11144250" cy="285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1714500"/>
            <a:ext cx="5381625" cy="4214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1714500"/>
            <a:ext cx="5381625" cy="4214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866775" y="2000250"/>
            <a:ext cx="5366799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 err="1">
                <a:solidFill>
                  <a:srgbClr val="0369A1"/>
                </a:solidFill>
                <a:latin typeface="Hind Siliguri"/>
              </a:rPr>
              <a:t>বহিঃ</a:t>
            </a:r>
            <a:r>
              <a:rPr sz="3200" b="1" i="0" u="none" dirty="0">
                <a:solidFill>
                  <a:srgbClr val="0369A1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369A1"/>
                </a:solidFill>
                <a:latin typeface="Hind Siliguri"/>
              </a:rPr>
              <a:t>কেন্দ্রমন্ডল</a:t>
            </a:r>
            <a:r>
              <a:rPr sz="3200" b="1" i="0" u="none" dirty="0">
                <a:solidFill>
                  <a:srgbClr val="0369A1"/>
                </a:solidFill>
                <a:latin typeface="Hind Siliguri"/>
              </a:rPr>
              <a:t> (Outer Core)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6775" y="3318510"/>
            <a:ext cx="5111238" cy="4231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3200" b="1" i="0" u="none" dirty="0" err="1">
                <a:solidFill>
                  <a:srgbClr val="C00000"/>
                </a:solidFill>
                <a:latin typeface="Hind Siliguri"/>
              </a:rPr>
              <a:t>পুরুত্ব</a:t>
            </a:r>
            <a:r>
              <a:rPr sz="3200" b="1" i="0" u="none" dirty="0">
                <a:solidFill>
                  <a:srgbClr val="C00000"/>
                </a:solidFill>
                <a:latin typeface="Hind Siliguri"/>
              </a:rPr>
              <a:t>:</a:t>
            </a:r>
            <a:r>
              <a:rPr sz="3200" b="0" i="0" u="none" dirty="0">
                <a:solidFill>
                  <a:srgbClr val="C0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C00000"/>
                </a:solidFill>
                <a:latin typeface="Hind Siliguri"/>
              </a:rPr>
              <a:t>প্রায়</a:t>
            </a:r>
            <a:r>
              <a:rPr sz="3200" b="0" i="0" u="none" dirty="0">
                <a:solidFill>
                  <a:srgbClr val="C00000"/>
                </a:solidFill>
                <a:latin typeface="Hind Siliguri"/>
              </a:rPr>
              <a:t> ২,২৭০ </a:t>
            </a:r>
            <a:r>
              <a:rPr sz="3200" b="0" i="0" u="none" dirty="0" err="1">
                <a:solidFill>
                  <a:srgbClr val="C00000"/>
                </a:solidFill>
                <a:latin typeface="Hind Siliguri"/>
              </a:rPr>
              <a:t>কিমি</a:t>
            </a:r>
            <a:r>
              <a:rPr sz="3200" b="0" i="0" u="none" dirty="0">
                <a:solidFill>
                  <a:srgbClr val="C00000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4262" y="4383174"/>
            <a:ext cx="5111238" cy="126957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এটি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তরল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এবং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সান্দ্র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অবস্থায়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রয়েছে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এর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মধ্যে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প্রচণ্ড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চৌম্বক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ক্ষেত্র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তৈরি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হয়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29400" y="2000250"/>
            <a:ext cx="5366799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 err="1">
                <a:solidFill>
                  <a:srgbClr val="0369A1"/>
                </a:solidFill>
                <a:latin typeface="Hind Siliguri"/>
              </a:rPr>
              <a:t>অন্তঃ</a:t>
            </a:r>
            <a:r>
              <a:rPr sz="3200" b="1" i="0" u="none" dirty="0">
                <a:solidFill>
                  <a:srgbClr val="0369A1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369A1"/>
                </a:solidFill>
                <a:latin typeface="Hind Siliguri"/>
              </a:rPr>
              <a:t>কেন্দ্রমন্ডল</a:t>
            </a:r>
            <a:r>
              <a:rPr sz="3200" b="1" i="0" u="none" dirty="0">
                <a:solidFill>
                  <a:srgbClr val="0369A1"/>
                </a:solidFill>
                <a:latin typeface="Hind Siliguri"/>
              </a:rPr>
              <a:t> (Inner Core)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29400" y="3318510"/>
            <a:ext cx="5111238" cy="8463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3200" b="1" i="0" u="none">
                <a:solidFill>
                  <a:srgbClr val="C00000"/>
                </a:solidFill>
                <a:latin typeface="Hind Siliguri"/>
              </a:rPr>
              <a:t>পুরুত্ব:</a:t>
            </a:r>
            <a:r>
              <a:rPr sz="3200" b="0" i="0" u="none">
                <a:solidFill>
                  <a:srgbClr val="C00000"/>
                </a:solidFill>
                <a:latin typeface="Hind Siliguri"/>
              </a:rPr>
              <a:t> কেন্দ্র পর্যন্ত প্রায় ১,২১৬ কিমি।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56887" y="4383174"/>
            <a:ext cx="5111238" cy="126957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প্রচণ্ড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চাপের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কারণে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এটি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অত্যন্ত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কঠিন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সংহত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অবস্থায়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বিদ্যমান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3875" y="428625"/>
            <a:ext cx="116681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050" b="1" i="0" u="none">
                <a:solidFill>
                  <a:srgbClr val="1E3A8A"/>
                </a:solidFill>
                <a:latin typeface="Hind Siliguri"/>
              </a:rPr>
              <a:t>কেন্দ্রমন্ডলের দুই বিভাগ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3875" y="1352550"/>
            <a:ext cx="11144250" cy="285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214562"/>
            <a:ext cx="5381625" cy="36195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5076" y="1492945"/>
            <a:ext cx="7669108" cy="5157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523875" y="1748790"/>
            <a:ext cx="6506190" cy="19697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 err="1">
                <a:solidFill>
                  <a:srgbClr val="00B0F0"/>
                </a:solidFill>
                <a:latin typeface="Hind Siliguri"/>
              </a:rPr>
              <a:t>খনিজ</a:t>
            </a:r>
            <a:r>
              <a:rPr sz="3200" b="1" i="0" u="none" dirty="0">
                <a:solidFill>
                  <a:srgbClr val="00B0F0"/>
                </a:solidFill>
                <a:latin typeface="Hind Siliguri"/>
              </a:rPr>
              <a:t> (Mineral):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এক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বা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একাধিক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মৌলিক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পদার্থের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সমন্বয়ে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গঠিত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প্রাকৃতিক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অজৈব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যৌগ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যার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নির্দিষ্ট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রাসায়নিক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ধর্ম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রয়েছে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3875" y="4356734"/>
            <a:ext cx="6506190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 err="1">
                <a:solidFill>
                  <a:srgbClr val="334155"/>
                </a:solidFill>
                <a:latin typeface="Hind Siliguri"/>
              </a:rPr>
              <a:t>শিলা</a:t>
            </a:r>
            <a:r>
              <a:rPr sz="3200" b="1" i="0" u="none" dirty="0">
                <a:solidFill>
                  <a:srgbClr val="334155"/>
                </a:solidFill>
                <a:latin typeface="Hind Siliguri"/>
              </a:rPr>
              <a:t> (Rock):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এক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একাধিক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খনিজ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পদার্থের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মিশ্রণে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গঠিত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কঠিন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যৌগিক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পদার্থ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  <a:endParaRPr sz="3200" b="1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3875" y="428625"/>
            <a:ext cx="116681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050" b="1" i="0" u="none">
                <a:solidFill>
                  <a:srgbClr val="1E3A8A"/>
                </a:solidFill>
                <a:latin typeface="Hind Siliguri"/>
              </a:rPr>
              <a:t>শিলা ও খনিজ (Rocks &amp; Minerals)</a:t>
            </a:r>
          </a:p>
        </p:txBody>
      </p:sp>
      <p:sp>
        <p:nvSpPr>
          <p:cNvPr id="8" name="Rectangle 7"/>
          <p:cNvSpPr/>
          <p:nvPr/>
        </p:nvSpPr>
        <p:spPr>
          <a:xfrm>
            <a:off x="523875" y="1352550"/>
            <a:ext cx="11144250" cy="285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23875" y="2019448"/>
            <a:ext cx="11144250" cy="4009578"/>
          </a:xfrm>
          <a:prstGeom prst="roundRect">
            <a:avLst>
              <a:gd name="adj" fmla="val 0"/>
            </a:avLst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23875" y="2019448"/>
          <a:ext cx="11144248" cy="40095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07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36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998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02394">
                <a:tc>
                  <a:txBody>
                    <a:bodyPr/>
                    <a:lstStyle/>
                    <a:p>
                      <a:pPr algn="l"/>
                      <a:r>
                        <a:rPr sz="2400" b="1" i="0" u="none" dirty="0" err="1">
                          <a:solidFill>
                            <a:srgbClr val="FFFFFF"/>
                          </a:solidFill>
                          <a:latin typeface="Hind Siliguri"/>
                        </a:rPr>
                        <a:t>বিষয়</a:t>
                      </a:r>
                      <a:endParaRPr sz="2400" b="1" i="0" u="none" dirty="0">
                        <a:solidFill>
                          <a:srgbClr val="FFFFFF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400" b="1" i="0" u="none" dirty="0" err="1">
                          <a:solidFill>
                            <a:srgbClr val="FFFFFF"/>
                          </a:solidFill>
                          <a:latin typeface="Hind Siliguri"/>
                        </a:rPr>
                        <a:t>খনিজ</a:t>
                      </a:r>
                      <a:r>
                        <a:rPr sz="2400" b="1" i="0" u="none" dirty="0">
                          <a:solidFill>
                            <a:srgbClr val="FFFFFF"/>
                          </a:solidFill>
                          <a:latin typeface="Hind Siliguri"/>
                        </a:rPr>
                        <a:t> (Mineral)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400" b="1" i="0" u="none">
                          <a:solidFill>
                            <a:srgbClr val="FFFFFF"/>
                          </a:solidFill>
                          <a:latin typeface="Hind Siliguri"/>
                        </a:rPr>
                        <a:t>শিলা (Rock)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2394"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সংগঠন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প্রাকৃতিক</a:t>
                      </a:r>
                      <a:r>
                        <a:rPr sz="21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1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অজৈব</a:t>
                      </a:r>
                      <a:r>
                        <a:rPr sz="21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1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মৌলিক</a:t>
                      </a:r>
                      <a:r>
                        <a:rPr sz="21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1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বা</a:t>
                      </a:r>
                      <a:r>
                        <a:rPr sz="21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1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যৌগিক</a:t>
                      </a:r>
                      <a:r>
                        <a:rPr sz="21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1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পদার্থ</a:t>
                      </a:r>
                      <a:r>
                        <a:rPr sz="21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।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এক বা একাধিক খনিজের সংমিশ্রণ।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2394"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রাসায়নিক সংকেত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সুনির্দিষ্ট</a:t>
                      </a:r>
                      <a:r>
                        <a:rPr sz="21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1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রাসায়নিক</a:t>
                      </a:r>
                      <a:r>
                        <a:rPr sz="21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1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সংকেত</a:t>
                      </a:r>
                      <a:r>
                        <a:rPr sz="21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1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থাকে</a:t>
                      </a:r>
                      <a:r>
                        <a:rPr sz="21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।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কোনো সুনির্দিষ্ট রাসায়নিক সংকেত নেই।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2396"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স্ফটিকতা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খনিজ সাধারণত কেলাসিত হয়।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শিলা</a:t>
                      </a:r>
                      <a:r>
                        <a:rPr sz="21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1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কেলাসিত</a:t>
                      </a:r>
                      <a:r>
                        <a:rPr sz="21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1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হতেও</a:t>
                      </a:r>
                      <a:r>
                        <a:rPr sz="21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1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পারে</a:t>
                      </a:r>
                      <a:r>
                        <a:rPr sz="21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1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আবার</a:t>
                      </a:r>
                      <a:r>
                        <a:rPr sz="21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1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নাও</a:t>
                      </a:r>
                      <a:r>
                        <a:rPr sz="21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1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হতে</a:t>
                      </a:r>
                      <a:r>
                        <a:rPr sz="21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1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পারে</a:t>
                      </a:r>
                      <a:r>
                        <a:rPr sz="21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।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23875" y="3839467"/>
            <a:ext cx="209073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614612" y="3839467"/>
            <a:ext cx="425365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868269" y="3839467"/>
            <a:ext cx="479985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23875" y="4927103"/>
            <a:ext cx="209073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614612" y="4927103"/>
            <a:ext cx="425365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868269" y="4927103"/>
            <a:ext cx="479985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23875" y="6014739"/>
            <a:ext cx="209073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2614612" y="6014739"/>
            <a:ext cx="425365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868269" y="6014739"/>
            <a:ext cx="479985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23875" y="428625"/>
            <a:ext cx="116681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050" b="1" i="0" u="none">
                <a:solidFill>
                  <a:srgbClr val="1E3A8A"/>
                </a:solidFill>
                <a:latin typeface="Hind Siliguri"/>
              </a:rPr>
              <a:t>শিলা ও খনিজের মধ্যে পার্থক্য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23875" y="1352550"/>
            <a:ext cx="11144250" cy="285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571750"/>
            <a:ext cx="3524250" cy="29051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875" y="2571750"/>
            <a:ext cx="3524250" cy="29051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3875" y="2571750"/>
            <a:ext cx="3524250" cy="29051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705802" y="3752850"/>
            <a:ext cx="3160395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১.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আগ্নেয়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শিলা</a:t>
            </a:r>
            <a:endParaRPr sz="28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1050" y="4391025"/>
            <a:ext cx="3009900" cy="8463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262"/>
              </a:lnSpc>
            </a:pP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ম্যাগমা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জমাট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বেঁধে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তৈরি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প্রথম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শিলা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15802" y="3752850"/>
            <a:ext cx="3160395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>
                <a:solidFill>
                  <a:srgbClr val="FF0000"/>
                </a:solidFill>
                <a:latin typeface="Hind Siliguri"/>
              </a:rPr>
              <a:t>২. পাললিক শিলা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91050" y="4391025"/>
            <a:ext cx="3009900" cy="8463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262"/>
              </a:lnSpc>
            </a:pP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পলি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জমে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স্তরে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স্তরে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গঠিত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শিলা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25802" y="3752850"/>
            <a:ext cx="3160395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>
                <a:solidFill>
                  <a:srgbClr val="FF0000"/>
                </a:solidFill>
                <a:latin typeface="Hind Siliguri"/>
              </a:rPr>
              <a:t>৩. রূপান্তরিত শিলা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01050" y="4391025"/>
            <a:ext cx="3009900" cy="8463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262"/>
              </a:lnSpc>
            </a:pP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তাপ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চাপে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রূপ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পরিবর্তিত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শিলা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8129" y="2866915"/>
            <a:ext cx="646471" cy="646471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5895" y="2866915"/>
            <a:ext cx="727280" cy="646471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88129" y="2866915"/>
            <a:ext cx="646471" cy="64647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23875" y="428625"/>
            <a:ext cx="116681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050" b="1" i="0" u="none">
                <a:solidFill>
                  <a:srgbClr val="1E3A8A"/>
                </a:solidFill>
                <a:latin typeface="Hind Siliguri"/>
              </a:rPr>
              <a:t>উৎপত্তি অনুসারে শিলার শ্রেণিবিভাগ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23875" y="135255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214562"/>
            <a:ext cx="5381625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5215" y="1691594"/>
            <a:ext cx="5643562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পৃথিবীর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সৃষ্টির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শুরুতে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উত্তপ্ত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তরল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উপাদান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ঠাণ্ডা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হয়ে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প্রথম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এই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শিলা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তৈরি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বলে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একে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334155"/>
                </a:solidFill>
                <a:latin typeface="Hind Siliguri"/>
              </a:rPr>
              <a:t>প্রাথমিক</a:t>
            </a:r>
            <a:r>
              <a:rPr sz="2800" b="1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334155"/>
                </a:solidFill>
                <a:latin typeface="Hind Siliguri"/>
              </a:rPr>
              <a:t>শিলা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বলে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214562"/>
            <a:ext cx="5381625" cy="3619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642938" y="3741325"/>
            <a:ext cx="5643562" cy="1292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এই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শিলায়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কোনো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স্তর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থাকে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না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তাই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একে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0B0F0"/>
                </a:solidFill>
                <a:latin typeface="Hind Siliguri"/>
              </a:rPr>
              <a:t>অস্তরীভূত</a:t>
            </a:r>
            <a:r>
              <a:rPr sz="2800" b="1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0B0F0"/>
                </a:solidFill>
                <a:latin typeface="Hind Siliguri"/>
              </a:rPr>
              <a:t>শিলাও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বলা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।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এতে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কোনো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জীবাশ্ম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থাকে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না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3875" y="428625"/>
            <a:ext cx="116681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050" b="1" i="0" u="none">
                <a:solidFill>
                  <a:srgbClr val="1E3A8A"/>
                </a:solidFill>
                <a:latin typeface="Hind Siliguri"/>
              </a:rPr>
              <a:t>আগ্নেয় শিলা (Igneous Rock)</a:t>
            </a:r>
          </a:p>
        </p:txBody>
      </p:sp>
      <p:sp>
        <p:nvSpPr>
          <p:cNvPr id="8" name="Rectangle 7"/>
          <p:cNvSpPr/>
          <p:nvPr/>
        </p:nvSpPr>
        <p:spPr>
          <a:xfrm>
            <a:off x="523875" y="1352550"/>
            <a:ext cx="11144250" cy="2857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773" y="1877345"/>
            <a:ext cx="5381625" cy="32059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398" y="1877345"/>
            <a:ext cx="5381625" cy="32059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818673" y="2163096"/>
            <a:ext cx="4990623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369A1"/>
                </a:solidFill>
                <a:latin typeface="Hind Siliguri"/>
              </a:rPr>
              <a:t>বহিঃজ</a:t>
            </a:r>
            <a:r>
              <a:rPr sz="2800" b="1" i="0" u="none" dirty="0">
                <a:solidFill>
                  <a:srgbClr val="0369A1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369A1"/>
                </a:solidFill>
                <a:latin typeface="Hind Siliguri"/>
              </a:rPr>
              <a:t>আগ্নেয়</a:t>
            </a:r>
            <a:r>
              <a:rPr sz="2800" b="1" i="0" u="none" dirty="0">
                <a:solidFill>
                  <a:srgbClr val="0369A1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369A1"/>
                </a:solidFill>
                <a:latin typeface="Hind Siliguri"/>
              </a:rPr>
              <a:t>শিলা</a:t>
            </a:r>
            <a:r>
              <a:rPr sz="2800" b="1" i="0" u="none" dirty="0">
                <a:solidFill>
                  <a:srgbClr val="0369A1"/>
                </a:solidFill>
                <a:latin typeface="Hind Siliguri"/>
              </a:rPr>
              <a:t> (Extrusive)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8673" y="3310621"/>
            <a:ext cx="4752975" cy="126957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ভূপৃষ্ঠের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উপরে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লাবা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দ্রুত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ঠাণ্ডা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হয়ে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জমাট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বাঁধে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যেমন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: </a:t>
            </a:r>
            <a:r>
              <a:rPr sz="2800" b="1" i="0" u="none" dirty="0" err="1">
                <a:solidFill>
                  <a:srgbClr val="334155"/>
                </a:solidFill>
                <a:latin typeface="Hind Siliguri"/>
              </a:rPr>
              <a:t>ব্যাসল্ট</a:t>
            </a:r>
            <a:r>
              <a:rPr sz="2800" b="1" i="0" u="none" dirty="0">
                <a:solidFill>
                  <a:srgbClr val="334155"/>
                </a:solidFill>
                <a:latin typeface="Hind Siliguri"/>
              </a:rPr>
              <a:t> (Basalt)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1298" y="2163096"/>
            <a:ext cx="4990623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369A1"/>
                </a:solidFill>
                <a:latin typeface="Hind Siliguri"/>
              </a:rPr>
              <a:t>অন্তঃজ</a:t>
            </a:r>
            <a:r>
              <a:rPr sz="2800" b="1" i="0" u="none" dirty="0">
                <a:solidFill>
                  <a:srgbClr val="0369A1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369A1"/>
                </a:solidFill>
                <a:latin typeface="Hind Siliguri"/>
              </a:rPr>
              <a:t>আগ্নেয়</a:t>
            </a:r>
            <a:r>
              <a:rPr sz="2800" b="1" i="0" u="none" dirty="0">
                <a:solidFill>
                  <a:srgbClr val="0369A1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369A1"/>
                </a:solidFill>
                <a:latin typeface="Hind Siliguri"/>
              </a:rPr>
              <a:t>শিলা</a:t>
            </a:r>
            <a:r>
              <a:rPr sz="2800" b="1" i="0" u="none" dirty="0">
                <a:solidFill>
                  <a:srgbClr val="0369A1"/>
                </a:solidFill>
                <a:latin typeface="Hind Siliguri"/>
              </a:rPr>
              <a:t> (Intrusive)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1298" y="3310621"/>
            <a:ext cx="4752975" cy="126957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ভূগর্ভেই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তরল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ম্যাগমা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ধীরে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ধীরে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ঠাণ্ডা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হয়ে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কঠিন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যেমন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: </a:t>
            </a:r>
            <a:r>
              <a:rPr sz="2800" b="1" i="0" u="none" dirty="0" err="1">
                <a:solidFill>
                  <a:srgbClr val="334155"/>
                </a:solidFill>
                <a:latin typeface="Hind Siliguri"/>
              </a:rPr>
              <a:t>গ্রানাইট</a:t>
            </a:r>
            <a:r>
              <a:rPr sz="2800" b="1" i="0" u="none" dirty="0">
                <a:solidFill>
                  <a:srgbClr val="334155"/>
                </a:solidFill>
                <a:latin typeface="Hind Siliguri"/>
              </a:rPr>
              <a:t> (Granite)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3875" y="428625"/>
            <a:ext cx="116681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050" b="1" i="0" u="none">
                <a:solidFill>
                  <a:srgbClr val="1E3A8A"/>
                </a:solidFill>
                <a:latin typeface="Hind Siliguri"/>
              </a:rPr>
              <a:t>আগ্নেয় শিলার শ্রেণিবিভাগ</a:t>
            </a:r>
          </a:p>
        </p:txBody>
      </p:sp>
      <p:sp>
        <p:nvSpPr>
          <p:cNvPr id="10" name="Rectangle 9"/>
          <p:cNvSpPr/>
          <p:nvPr/>
        </p:nvSpPr>
        <p:spPr>
          <a:xfrm>
            <a:off x="523875" y="1352550"/>
            <a:ext cx="11144250" cy="28575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3531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214562"/>
            <a:ext cx="5381625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5104" y="1955746"/>
            <a:ext cx="5634805" cy="169277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2800" b="0" i="0" u="none" dirty="0" err="1" smtClean="0">
                <a:solidFill>
                  <a:srgbClr val="0070C0"/>
                </a:solidFill>
                <a:latin typeface="Hind Siliguri"/>
              </a:rPr>
              <a:t>পলি</a:t>
            </a:r>
            <a:r>
              <a:rPr sz="2800" b="0" i="0" u="none" dirty="0" smtClean="0">
                <a:solidFill>
                  <a:srgbClr val="0070C0"/>
                </a:solidFill>
                <a:latin typeface="Hind Siliguri"/>
              </a:rPr>
              <a:t>, </a:t>
            </a:r>
            <a:r>
              <a:rPr sz="2800" b="0" i="0" u="none" dirty="0" err="1" smtClean="0">
                <a:solidFill>
                  <a:srgbClr val="0070C0"/>
                </a:solidFill>
                <a:latin typeface="Hind Siliguri"/>
              </a:rPr>
              <a:t>কাঁকর</a:t>
            </a:r>
            <a:r>
              <a:rPr sz="2800" b="0" i="0" u="none" dirty="0" smtClean="0">
                <a:solidFill>
                  <a:srgbClr val="0070C0"/>
                </a:solidFill>
                <a:latin typeface="Hind Siliguri"/>
              </a:rPr>
              <a:t>, </a:t>
            </a:r>
            <a:r>
              <a:rPr sz="2800" b="0" i="0" u="none" dirty="0" err="1" smtClean="0">
                <a:solidFill>
                  <a:srgbClr val="0070C0"/>
                </a:solidFill>
                <a:latin typeface="Hind Siliguri"/>
              </a:rPr>
              <a:t>বালি</a:t>
            </a:r>
            <a:r>
              <a:rPr sz="2800" b="0" i="0" u="none" dirty="0" smtClean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0070C0"/>
                </a:solidFill>
                <a:latin typeface="Hind Siliguri"/>
              </a:rPr>
              <a:t>ইত্যাদি</a:t>
            </a:r>
            <a:r>
              <a:rPr sz="2800" b="0" i="0" u="none" dirty="0" smtClean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0070C0"/>
                </a:solidFill>
                <a:latin typeface="Hind Siliguri"/>
              </a:rPr>
              <a:t>পানি</a:t>
            </a:r>
            <a:r>
              <a:rPr sz="2800" b="0" i="0" u="none" dirty="0" smtClean="0">
                <a:solidFill>
                  <a:srgbClr val="0070C0"/>
                </a:solidFill>
                <a:latin typeface="Hind Siliguri"/>
              </a:rPr>
              <a:t> ও </a:t>
            </a:r>
            <a:r>
              <a:rPr sz="2800" b="0" i="0" u="none" dirty="0" err="1" smtClean="0">
                <a:solidFill>
                  <a:srgbClr val="0070C0"/>
                </a:solidFill>
                <a:latin typeface="Hind Siliguri"/>
              </a:rPr>
              <a:t>বাতাসের</a:t>
            </a:r>
            <a:r>
              <a:rPr sz="2800" b="0" i="0" u="none" dirty="0" smtClean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0070C0"/>
                </a:solidFill>
                <a:latin typeface="Hind Siliguri"/>
              </a:rPr>
              <a:t>মাধ্যমে</a:t>
            </a:r>
            <a:r>
              <a:rPr sz="2800" b="0" i="0" u="none" dirty="0" smtClean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0070C0"/>
                </a:solidFill>
                <a:latin typeface="Hind Siliguri"/>
              </a:rPr>
              <a:t>বাহিত</a:t>
            </a:r>
            <a:r>
              <a:rPr sz="2800" b="0" i="0" u="none" dirty="0" smtClean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0070C0"/>
                </a:solidFill>
                <a:latin typeface="Hind Siliguri"/>
              </a:rPr>
              <a:t>হয়ে</a:t>
            </a:r>
            <a:r>
              <a:rPr sz="2800" b="0" i="0" u="none" dirty="0" smtClean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0070C0"/>
                </a:solidFill>
                <a:latin typeface="Hind Siliguri"/>
              </a:rPr>
              <a:t>নিম্নভূমিতে</a:t>
            </a:r>
            <a:r>
              <a:rPr sz="2800" b="0" i="0" u="none" dirty="0" smtClean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0070C0"/>
                </a:solidFill>
                <a:latin typeface="Hind Siliguri"/>
              </a:rPr>
              <a:t>স্তরে</a:t>
            </a:r>
            <a:r>
              <a:rPr sz="2800" b="0" i="0" u="none" dirty="0" smtClean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0070C0"/>
                </a:solidFill>
                <a:latin typeface="Hind Siliguri"/>
              </a:rPr>
              <a:t>স্তরে</a:t>
            </a:r>
            <a:r>
              <a:rPr sz="2800" b="0" i="0" u="none" dirty="0" smtClean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0070C0"/>
                </a:solidFill>
                <a:latin typeface="Hind Siliguri"/>
              </a:rPr>
              <a:t>জমা</a:t>
            </a:r>
            <a:r>
              <a:rPr sz="2800" b="0" i="0" u="none" dirty="0" smtClean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0070C0"/>
                </a:solidFill>
                <a:latin typeface="Hind Siliguri"/>
              </a:rPr>
              <a:t>হয়ে</a:t>
            </a:r>
            <a:r>
              <a:rPr sz="2800" b="0" i="0" u="none" dirty="0" smtClean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0070C0"/>
                </a:solidFill>
                <a:latin typeface="Hind Siliguri"/>
              </a:rPr>
              <a:t>বহু</a:t>
            </a:r>
            <a:r>
              <a:rPr sz="2800" b="0" i="0" u="none" dirty="0" smtClean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0070C0"/>
                </a:solidFill>
                <a:latin typeface="Hind Siliguri"/>
              </a:rPr>
              <a:t>বছর</a:t>
            </a:r>
            <a:r>
              <a:rPr sz="2800" b="0" i="0" u="none" dirty="0" smtClean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0070C0"/>
                </a:solidFill>
                <a:latin typeface="Hind Siliguri"/>
              </a:rPr>
              <a:t>পর</a:t>
            </a:r>
            <a:r>
              <a:rPr sz="2800" b="0" i="0" u="none" dirty="0" smtClean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0070C0"/>
                </a:solidFill>
                <a:latin typeface="Hind Siliguri"/>
              </a:rPr>
              <a:t>শক্ত</a:t>
            </a:r>
            <a:r>
              <a:rPr sz="2800" b="0" i="0" u="none" dirty="0" smtClean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0070C0"/>
                </a:solidFill>
                <a:latin typeface="Hind Siliguri"/>
              </a:rPr>
              <a:t>হয়ে</a:t>
            </a:r>
            <a:r>
              <a:rPr sz="2800" b="0" i="0" u="none" dirty="0" smtClean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0070C0"/>
                </a:solidFill>
                <a:latin typeface="Hind Siliguri"/>
              </a:rPr>
              <a:t>এই</a:t>
            </a:r>
            <a:r>
              <a:rPr sz="2800" b="0" i="0" u="none" dirty="0" smtClean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0070C0"/>
                </a:solidFill>
                <a:latin typeface="Hind Siliguri"/>
              </a:rPr>
              <a:t>শিলা</a:t>
            </a:r>
            <a:r>
              <a:rPr sz="2800" b="0" i="0" u="none" dirty="0" smtClean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0070C0"/>
                </a:solidFill>
                <a:latin typeface="Hind Siliguri"/>
              </a:rPr>
              <a:t>তৈরি</a:t>
            </a:r>
            <a:r>
              <a:rPr sz="2800" b="0" i="0" u="none" dirty="0" smtClean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0070C0"/>
                </a:solidFill>
                <a:latin typeface="Hind Siliguri"/>
              </a:rPr>
              <a:t>হয়</a:t>
            </a:r>
            <a:r>
              <a:rPr sz="2800" b="0" i="0" u="none" dirty="0" smtClean="0">
                <a:solidFill>
                  <a:srgbClr val="0070C0"/>
                </a:solidFill>
                <a:latin typeface="Hind Siliguri"/>
              </a:rPr>
              <a:t>।</a:t>
            </a:r>
            <a:endParaRPr sz="2800" b="0" i="0" u="none" dirty="0">
              <a:solidFill>
                <a:srgbClr val="0070C0"/>
              </a:solidFill>
              <a:latin typeface="Hind Siligu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1695" y="4223139"/>
            <a:ext cx="5381625" cy="8463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ভূত্বকের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প্রায়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৭৫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ভাগই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পাললিক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শিলায়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ঢাকা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214562"/>
            <a:ext cx="5381625" cy="3619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23875" y="428625"/>
            <a:ext cx="116681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050" b="1" i="0" u="none">
                <a:solidFill>
                  <a:srgbClr val="1E3A8A"/>
                </a:solidFill>
                <a:latin typeface="Hind Siliguri"/>
              </a:rPr>
              <a:t>পাললিক শিলা (Sedimentary Rock)</a:t>
            </a:r>
          </a:p>
        </p:txBody>
      </p:sp>
      <p:sp>
        <p:nvSpPr>
          <p:cNvPr id="8" name="Rectangle 7"/>
          <p:cNvSpPr/>
          <p:nvPr/>
        </p:nvSpPr>
        <p:spPr>
          <a:xfrm>
            <a:off x="523875" y="1352550"/>
            <a:ext cx="11144250" cy="28575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1700871"/>
            <a:ext cx="5546315" cy="434894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1687504"/>
            <a:ext cx="5381625" cy="436231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TextBox 4"/>
          <p:cNvSpPr txBox="1"/>
          <p:nvPr/>
        </p:nvSpPr>
        <p:spPr>
          <a:xfrm>
            <a:off x="1057752" y="2122518"/>
            <a:ext cx="5440679" cy="430887"/>
          </a:xfrm>
          <a:prstGeom prst="rect">
            <a:avLst/>
          </a:prstGeom>
          <a:noFill/>
        </p:spPr>
        <p:txBody>
          <a:bodyPr wrap="square" lIns="28575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369A1"/>
                </a:solidFill>
                <a:latin typeface="Hind Siliguri"/>
              </a:rPr>
              <a:t>শিক্ষক</a:t>
            </a:r>
            <a:r>
              <a:rPr sz="2800" b="1" i="0" u="none" dirty="0">
                <a:solidFill>
                  <a:srgbClr val="0369A1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369A1"/>
                </a:solidFill>
                <a:latin typeface="Hind Siliguri"/>
              </a:rPr>
              <a:t>পরিচিতি</a:t>
            </a:r>
            <a:endParaRPr sz="2800" b="1" i="0" u="none" dirty="0">
              <a:solidFill>
                <a:srgbClr val="0369A1"/>
              </a:solidFill>
              <a:latin typeface="Hind Siligu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3900" y="2957702"/>
            <a:ext cx="5181600" cy="4231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2800" i="0" u="none" dirty="0" err="1" smtClean="0">
                <a:solidFill>
                  <a:srgbClr val="00B050"/>
                </a:solidFill>
                <a:latin typeface="Hind Siliguri"/>
              </a:rPr>
              <a:t>নাম</a:t>
            </a:r>
            <a:r>
              <a:rPr sz="2800" i="0" u="none" dirty="0">
                <a:solidFill>
                  <a:srgbClr val="00B050"/>
                </a:solidFill>
                <a:latin typeface="Hind Siliguri"/>
              </a:rPr>
              <a:t>: </a:t>
            </a:r>
            <a:r>
              <a:rPr lang="en-US" sz="2800" dirty="0" err="1" smtClean="0">
                <a:solidFill>
                  <a:srgbClr val="00B050"/>
                </a:solidFill>
                <a:latin typeface="Hind Siliguri"/>
              </a:rPr>
              <a:t>এস.এম</a:t>
            </a:r>
            <a:r>
              <a:rPr lang="en-US" sz="2800" i="0" u="none" dirty="0" smtClean="0">
                <a:solidFill>
                  <a:srgbClr val="00B050"/>
                </a:solidFill>
                <a:latin typeface="Hind Siliguri"/>
              </a:rPr>
              <a:t> </a:t>
            </a:r>
            <a:r>
              <a:rPr lang="en-US" sz="2800" i="0" u="none" dirty="0" err="1" smtClean="0">
                <a:solidFill>
                  <a:srgbClr val="00B050"/>
                </a:solidFill>
                <a:latin typeface="Hind Siliguri"/>
              </a:rPr>
              <a:t>সাইফুল</a:t>
            </a:r>
            <a:r>
              <a:rPr lang="en-US" sz="2800" i="0" u="none" dirty="0" smtClean="0">
                <a:solidFill>
                  <a:srgbClr val="00B050"/>
                </a:solidFill>
                <a:latin typeface="Hind Siliguri"/>
              </a:rPr>
              <a:t> </a:t>
            </a:r>
            <a:r>
              <a:rPr lang="en-US" sz="2800" i="0" u="none" dirty="0" err="1" smtClean="0">
                <a:solidFill>
                  <a:srgbClr val="00B050"/>
                </a:solidFill>
                <a:latin typeface="Hind Siliguri"/>
              </a:rPr>
              <a:t>ইসলাম</a:t>
            </a:r>
            <a:endParaRPr sz="2800" i="0" u="none" dirty="0">
              <a:solidFill>
                <a:srgbClr val="00B050"/>
              </a:solidFill>
              <a:latin typeface="Hind Siligu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3900" y="3656212"/>
            <a:ext cx="5181600" cy="4231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2800" i="0" u="none" dirty="0" err="1">
                <a:solidFill>
                  <a:srgbClr val="00B050"/>
                </a:solidFill>
                <a:latin typeface="Hind Siliguri"/>
              </a:rPr>
              <a:t>পদবি</a:t>
            </a:r>
            <a:r>
              <a:rPr sz="2800" i="0" u="none" dirty="0">
                <a:solidFill>
                  <a:srgbClr val="00B050"/>
                </a:solidFill>
                <a:latin typeface="Hind Siliguri"/>
              </a:rPr>
              <a:t>: </a:t>
            </a:r>
            <a:r>
              <a:rPr sz="2800" i="0" u="none" dirty="0" err="1">
                <a:solidFill>
                  <a:srgbClr val="00B050"/>
                </a:solidFill>
                <a:latin typeface="Hind Siliguri"/>
              </a:rPr>
              <a:t>সহকারী</a:t>
            </a:r>
            <a:r>
              <a:rPr sz="280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i="0" u="none" dirty="0" err="1">
                <a:solidFill>
                  <a:srgbClr val="00B050"/>
                </a:solidFill>
                <a:latin typeface="Hind Siliguri"/>
              </a:rPr>
              <a:t>শিক্ষক</a:t>
            </a:r>
            <a:r>
              <a:rPr sz="2800" i="0" u="none" dirty="0">
                <a:solidFill>
                  <a:srgbClr val="00B050"/>
                </a:solidFill>
                <a:latin typeface="Hind Siliguri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900" y="4282147"/>
            <a:ext cx="5493119" cy="8463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2400" i="0" u="none" dirty="0" err="1" smtClean="0">
                <a:solidFill>
                  <a:srgbClr val="00B050"/>
                </a:solidFill>
                <a:latin typeface="Hind Siliguri"/>
              </a:rPr>
              <a:t>প্রতিষ্ঠান</a:t>
            </a:r>
            <a:r>
              <a:rPr sz="2400" i="0" u="none" dirty="0" smtClean="0">
                <a:solidFill>
                  <a:srgbClr val="00B050"/>
                </a:solidFill>
                <a:latin typeface="Hind Siliguri"/>
              </a:rPr>
              <a:t>: </a:t>
            </a:r>
            <a:r>
              <a:rPr lang="en-US" sz="2400" i="0" u="none" dirty="0" err="1" smtClean="0">
                <a:solidFill>
                  <a:srgbClr val="00B050"/>
                </a:solidFill>
                <a:latin typeface="Hind Siliguri"/>
              </a:rPr>
              <a:t>পানিকাউরিয়া</a:t>
            </a:r>
            <a:r>
              <a:rPr lang="en-US" sz="2400" i="0" u="none" dirty="0" smtClean="0">
                <a:solidFill>
                  <a:srgbClr val="00B050"/>
                </a:solidFill>
                <a:latin typeface="Hind Siliguri"/>
              </a:rPr>
              <a:t> </a:t>
            </a:r>
            <a:r>
              <a:rPr lang="en-US" sz="2400" i="0" u="none" dirty="0" err="1" smtClean="0">
                <a:solidFill>
                  <a:srgbClr val="00B050"/>
                </a:solidFill>
                <a:latin typeface="Hind Siliguri"/>
              </a:rPr>
              <a:t>মাধ্যমিক</a:t>
            </a:r>
            <a:r>
              <a:rPr sz="2400" i="0" u="none" dirty="0" smtClean="0">
                <a:solidFill>
                  <a:srgbClr val="00B050"/>
                </a:solidFill>
                <a:latin typeface="Hind Siliguri"/>
              </a:rPr>
              <a:t> </a:t>
            </a:r>
            <a:r>
              <a:rPr sz="2400" i="0" u="none" dirty="0" err="1" smtClean="0">
                <a:solidFill>
                  <a:srgbClr val="00B050"/>
                </a:solidFill>
                <a:latin typeface="Hind Siliguri"/>
              </a:rPr>
              <a:t>বিদ্যালয়</a:t>
            </a:r>
            <a:endParaRPr lang="en-US" sz="2400" i="0" u="none" dirty="0" smtClean="0">
              <a:solidFill>
                <a:srgbClr val="00B050"/>
              </a:solidFill>
              <a:latin typeface="Hind Siliguri"/>
            </a:endParaRPr>
          </a:p>
          <a:p>
            <a:pPr algn="l">
              <a:lnSpc>
                <a:spcPts val="3262"/>
              </a:lnSpc>
            </a:pPr>
            <a:r>
              <a:rPr lang="en-US" sz="2400" dirty="0">
                <a:solidFill>
                  <a:srgbClr val="00B050"/>
                </a:solidFill>
                <a:latin typeface="Hind Siliguri"/>
              </a:rPr>
              <a:t>	</a:t>
            </a:r>
            <a:r>
              <a:rPr lang="en-US" sz="2400" dirty="0" smtClean="0">
                <a:solidFill>
                  <a:srgbClr val="00B050"/>
                </a:solidFill>
                <a:latin typeface="Hind Siliguri"/>
              </a:rPr>
              <a:t>		</a:t>
            </a:r>
            <a:r>
              <a:rPr lang="en-US" sz="2400" dirty="0" err="1" smtClean="0">
                <a:solidFill>
                  <a:srgbClr val="00B050"/>
                </a:solidFill>
                <a:latin typeface="Hind Siliguri"/>
              </a:rPr>
              <a:t>কলারোয়া</a:t>
            </a:r>
            <a:r>
              <a:rPr lang="en-US" sz="2400" dirty="0" smtClean="0">
                <a:solidFill>
                  <a:srgbClr val="00B050"/>
                </a:solidFill>
                <a:latin typeface="Hind Siliguri"/>
              </a:rPr>
              <a:t>, </a:t>
            </a:r>
            <a:r>
              <a:rPr lang="en-US" sz="2400" dirty="0" err="1" smtClean="0">
                <a:solidFill>
                  <a:srgbClr val="00B050"/>
                </a:solidFill>
                <a:latin typeface="Hind Siliguri"/>
              </a:rPr>
              <a:t>সাতক্ষীরা</a:t>
            </a:r>
            <a:r>
              <a:rPr lang="en-US" sz="2400" dirty="0" smtClean="0">
                <a:solidFill>
                  <a:srgbClr val="00B050"/>
                </a:solidFill>
                <a:latin typeface="Hind Siliguri"/>
              </a:rPr>
              <a:t>।</a:t>
            </a:r>
            <a:endParaRPr sz="2400" i="0" u="none" dirty="0">
              <a:solidFill>
                <a:srgbClr val="00B050"/>
              </a:solidFill>
              <a:latin typeface="Hind Siligu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46983" y="2046154"/>
            <a:ext cx="5613604" cy="430887"/>
          </a:xfrm>
          <a:prstGeom prst="rect">
            <a:avLst/>
          </a:prstGeom>
          <a:noFill/>
        </p:spPr>
        <p:txBody>
          <a:bodyPr wrap="square" lIns="36195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0369A1"/>
                </a:solidFill>
                <a:latin typeface="Hind Siliguri"/>
              </a:rPr>
              <a:t>পাঠ</a:t>
            </a:r>
            <a:r>
              <a:rPr sz="2800" b="1" i="0" u="none" dirty="0">
                <a:solidFill>
                  <a:srgbClr val="0369A1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369A1"/>
                </a:solidFill>
                <a:latin typeface="Hind Siliguri"/>
              </a:rPr>
              <a:t>পরিচিতি</a:t>
            </a:r>
            <a:endParaRPr sz="2800" b="1" i="0" u="none" dirty="0">
              <a:solidFill>
                <a:srgbClr val="0369A1"/>
              </a:solidFill>
              <a:latin typeface="Hind Siligu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29400" y="2624797"/>
            <a:ext cx="5346290" cy="4231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শ্রেণি</a:t>
            </a:r>
            <a:r>
              <a:rPr sz="2800" i="0" u="none" dirty="0">
                <a:solidFill>
                  <a:srgbClr val="334155"/>
                </a:solidFill>
                <a:latin typeface="Hind Siliguri"/>
              </a:rPr>
              <a:t>: </a:t>
            </a:r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নবম-দশম</a:t>
            </a:r>
            <a:r>
              <a:rPr sz="28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শ্রেণি</a:t>
            </a:r>
            <a:endParaRPr sz="280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29400" y="3158780"/>
            <a:ext cx="5346290" cy="4231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বিষয়</a:t>
            </a:r>
            <a:r>
              <a:rPr sz="2800" i="0" u="none" dirty="0">
                <a:solidFill>
                  <a:srgbClr val="334155"/>
                </a:solidFill>
                <a:latin typeface="Hind Siliguri"/>
              </a:rPr>
              <a:t>: </a:t>
            </a:r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ভূগোল</a:t>
            </a:r>
            <a:r>
              <a:rPr sz="280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পরিবেশ</a:t>
            </a:r>
            <a:endParaRPr sz="280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29400" y="3643713"/>
            <a:ext cx="5346290" cy="4231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অধ্যায়</a:t>
            </a:r>
            <a:r>
              <a:rPr sz="2800" i="0" u="none" dirty="0">
                <a:solidFill>
                  <a:srgbClr val="334155"/>
                </a:solidFill>
                <a:latin typeface="Hind Siliguri"/>
              </a:rPr>
              <a:t>: </a:t>
            </a:r>
            <a:r>
              <a:rPr lang="en-US" sz="2800" dirty="0" err="1" smtClean="0">
                <a:solidFill>
                  <a:srgbClr val="334155"/>
                </a:solidFill>
                <a:latin typeface="Hind Siliguri"/>
              </a:rPr>
              <a:t>চতু</a:t>
            </a:r>
            <a:r>
              <a:rPr sz="2800" i="0" u="none" dirty="0" err="1" smtClean="0">
                <a:solidFill>
                  <a:srgbClr val="334155"/>
                </a:solidFill>
                <a:latin typeface="Hind Siliguri"/>
              </a:rPr>
              <a:t>র্থ</a:t>
            </a:r>
            <a:endParaRPr sz="280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29400" y="4128646"/>
            <a:ext cx="5346290" cy="8463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3262"/>
              </a:lnSpc>
            </a:pPr>
            <a:r>
              <a:rPr sz="2800" i="0" u="none" dirty="0" err="1" smtClean="0">
                <a:solidFill>
                  <a:srgbClr val="334155"/>
                </a:solidFill>
                <a:latin typeface="Hind Siliguri"/>
              </a:rPr>
              <a:t>পাঠ</a:t>
            </a:r>
            <a:r>
              <a:rPr sz="2800" i="0" u="none" dirty="0">
                <a:solidFill>
                  <a:srgbClr val="334155"/>
                </a:solidFill>
                <a:latin typeface="Hind Siliguri"/>
              </a:rPr>
              <a:t>: </a:t>
            </a:r>
            <a:r>
              <a:rPr lang="as-IN" sz="2800" dirty="0" smtClean="0">
                <a:solidFill>
                  <a:srgbClr val="334155"/>
                </a:solidFill>
                <a:latin typeface="Hind Siliguri"/>
              </a:rPr>
              <a:t>পৃথিবীর </a:t>
            </a:r>
            <a:r>
              <a:rPr lang="as-IN" sz="2800" dirty="0">
                <a:solidFill>
                  <a:srgbClr val="334155"/>
                </a:solidFill>
                <a:latin typeface="Hind Siliguri"/>
              </a:rPr>
              <a:t>অভ্যন্তরীণ ও বাহ্যিক </a:t>
            </a:r>
            <a:r>
              <a:rPr lang="as-IN" sz="2800" dirty="0" smtClean="0">
                <a:solidFill>
                  <a:srgbClr val="334155"/>
                </a:solidFill>
                <a:latin typeface="Hind Siliguri"/>
              </a:rPr>
              <a:t>গঠন</a:t>
            </a:r>
            <a:endParaRPr sz="2800" i="0" u="none" dirty="0">
              <a:solidFill>
                <a:srgbClr val="334155"/>
              </a:solidFill>
              <a:latin typeface="Hind Siliguri"/>
            </a:endParaRP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023" y="2077110"/>
            <a:ext cx="382400" cy="433387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3335" y="2072347"/>
            <a:ext cx="438015" cy="3919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653478" y="578448"/>
            <a:ext cx="3689906" cy="623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050" b="1" i="0" u="none" dirty="0" err="1">
                <a:solidFill>
                  <a:srgbClr val="FF0000"/>
                </a:solidFill>
                <a:latin typeface="Hind Siliguri"/>
              </a:rPr>
              <a:t>পরিচিতি</a:t>
            </a:r>
            <a:r>
              <a:rPr sz="405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4050" b="1" i="0" u="none" dirty="0" err="1">
                <a:solidFill>
                  <a:srgbClr val="FF0000"/>
                </a:solidFill>
                <a:latin typeface="Hind Siliguri"/>
              </a:rPr>
              <a:t>পর্ব</a:t>
            </a:r>
            <a:endParaRPr sz="405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23875" y="1352550"/>
            <a:ext cx="11144250" cy="2857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713694" y="5442929"/>
            <a:ext cx="5346290" cy="4231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3262"/>
              </a:lnSpc>
            </a:pPr>
            <a:r>
              <a:rPr lang="en-US" sz="2800" i="0" u="none" dirty="0" err="1" smtClean="0">
                <a:solidFill>
                  <a:srgbClr val="334155"/>
                </a:solidFill>
                <a:latin typeface="Hind Siliguri"/>
              </a:rPr>
              <a:t>তারিখ</a:t>
            </a:r>
            <a:r>
              <a:rPr lang="en-US" sz="2800" i="0" u="none" dirty="0" smtClean="0">
                <a:solidFill>
                  <a:srgbClr val="334155"/>
                </a:solidFill>
                <a:latin typeface="Hind Siliguri"/>
              </a:rPr>
              <a:t>: ০০-০৭-২০২৬ </a:t>
            </a:r>
            <a:r>
              <a:rPr lang="en-US" sz="2800" i="0" u="none" dirty="0" err="1" smtClean="0">
                <a:solidFill>
                  <a:srgbClr val="334155"/>
                </a:solidFill>
                <a:latin typeface="Hind Siliguri"/>
              </a:rPr>
              <a:t>খ্রি</a:t>
            </a:r>
            <a:r>
              <a:rPr lang="en-US" sz="2800" i="0" u="none" dirty="0" smtClean="0">
                <a:solidFill>
                  <a:srgbClr val="334155"/>
                </a:solidFill>
                <a:latin typeface="Hind Siliguri"/>
              </a:rPr>
              <a:t>.</a:t>
            </a:r>
            <a:endParaRPr sz="280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64735" y="4976763"/>
            <a:ext cx="5346290" cy="4231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3262"/>
              </a:lnSpc>
            </a:pPr>
            <a:r>
              <a:rPr lang="en-US" sz="2800" dirty="0" err="1" smtClean="0">
                <a:solidFill>
                  <a:srgbClr val="334155"/>
                </a:solidFill>
                <a:latin typeface="Hind Siliguri"/>
              </a:rPr>
              <a:t>সময়</a:t>
            </a:r>
            <a:r>
              <a:rPr lang="en-US" sz="2800" i="0" u="none" dirty="0" smtClean="0">
                <a:solidFill>
                  <a:srgbClr val="334155"/>
                </a:solidFill>
                <a:latin typeface="Hind Siliguri"/>
              </a:rPr>
              <a:t>: ৫০ </a:t>
            </a:r>
            <a:r>
              <a:rPr lang="en-US" sz="2800" i="0" u="none" dirty="0" err="1" smtClean="0">
                <a:solidFill>
                  <a:srgbClr val="334155"/>
                </a:solidFill>
                <a:latin typeface="Hind Siliguri"/>
              </a:rPr>
              <a:t>মিনিট</a:t>
            </a:r>
            <a:endParaRPr sz="2800" i="0" u="none" dirty="0">
              <a:solidFill>
                <a:srgbClr val="334155"/>
              </a:solidFill>
              <a:latin typeface="Hind Siligu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8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52500" y="2164479"/>
            <a:ext cx="10715625" cy="4231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স্তরীভূত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: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এই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শিলা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স্তরে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স্তরে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সজ্জিত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থাকে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2500" y="2965046"/>
            <a:ext cx="10715625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জীবাশ্ম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উপস্থিত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: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স্তরে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স্তরে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উদ্ভিদ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প্রাণীর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দেহাবশেষ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(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জীবাশ্ম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)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দেখতে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পাওয়া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যায়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2499" y="4356458"/>
            <a:ext cx="10715625" cy="4231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নরম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ছিদ্রযুক্ত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: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এটি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বেশ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হালকা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,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নরম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ছিদ্রযুক্ত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শিলা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681" y="2113934"/>
            <a:ext cx="352816" cy="409267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916" y="4305913"/>
            <a:ext cx="395154" cy="40926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3875" y="428625"/>
            <a:ext cx="116681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050" b="1" i="0" u="none">
                <a:solidFill>
                  <a:srgbClr val="1E3A8A"/>
                </a:solidFill>
                <a:latin typeface="Hind Siliguri"/>
              </a:rPr>
              <a:t>পাললিক শিলার বৈশিষ্ট্যসমূহ</a:t>
            </a:r>
          </a:p>
        </p:txBody>
      </p:sp>
      <p:sp>
        <p:nvSpPr>
          <p:cNvPr id="9" name="Rectangle 8"/>
          <p:cNvSpPr/>
          <p:nvPr/>
        </p:nvSpPr>
        <p:spPr>
          <a:xfrm>
            <a:off x="523875" y="135255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1773339"/>
            <a:ext cx="3524250" cy="3663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875" y="1773339"/>
            <a:ext cx="3524250" cy="3663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3875" y="1773339"/>
            <a:ext cx="3524250" cy="3663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705802" y="2068614"/>
            <a:ext cx="3160395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 err="1">
                <a:solidFill>
                  <a:srgbClr val="0369A1"/>
                </a:solidFill>
                <a:latin typeface="Hind Siliguri"/>
              </a:rPr>
              <a:t>বেলেপাথর</a:t>
            </a:r>
            <a:r>
              <a:rPr sz="2800" b="1" i="0" u="none" dirty="0">
                <a:solidFill>
                  <a:srgbClr val="0369A1"/>
                </a:solidFill>
                <a:latin typeface="Hind Siliguri"/>
              </a:rPr>
              <a:t> (Sandstone)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1049" y="3230664"/>
            <a:ext cx="3085147" cy="169277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262"/>
              </a:lnSpc>
            </a:pP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বালুকণা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জমাট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বেঁধে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তৈরি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দালানকোঠা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তৈরিতে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ব্যবহার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করা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15802" y="2068614"/>
            <a:ext cx="3160395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>
                <a:solidFill>
                  <a:srgbClr val="0369A1"/>
                </a:solidFill>
                <a:latin typeface="Hind Siliguri"/>
              </a:rPr>
              <a:t>চুনাপাথর (Limestone)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0" y="3122131"/>
            <a:ext cx="2935143" cy="169277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262"/>
              </a:lnSpc>
            </a:pP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সামুদ্রিক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জীবের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কঙ্কাল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রাসায়নিক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প্রক্রিয়ায়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তৈরি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25802" y="2068614"/>
            <a:ext cx="3160395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 err="1">
                <a:solidFill>
                  <a:srgbClr val="0369A1"/>
                </a:solidFill>
                <a:latin typeface="Hind Siliguri"/>
              </a:rPr>
              <a:t>কয়লা</a:t>
            </a:r>
            <a:r>
              <a:rPr sz="2800" b="1" i="0" u="none" dirty="0">
                <a:solidFill>
                  <a:srgbClr val="0369A1"/>
                </a:solidFill>
                <a:latin typeface="Hind Siliguri"/>
              </a:rPr>
              <a:t> (Coal)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01050" y="2706789"/>
            <a:ext cx="3009900" cy="169277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262"/>
              </a:lnSpc>
            </a:pP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প্রাচীন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যুগের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উদ্ভিদ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মাটির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নিচে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চাপা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পড়ে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কয়লায়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রূপান্তরিত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3875" y="428625"/>
            <a:ext cx="116681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050" b="1" i="0" u="none">
                <a:solidFill>
                  <a:srgbClr val="1E3A8A"/>
                </a:solidFill>
                <a:latin typeface="Hind Siliguri"/>
              </a:rPr>
              <a:t>পাললিক শিলার প্রধান উদাহরণ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23875" y="135255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3875" y="1939937"/>
            <a:ext cx="5381625" cy="19697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আগ্নেয়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ও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পাললিক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শিলা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প্রচণ্ড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তাপ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,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চাপ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এবং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রাসায়নিক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পরিবর্তনের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ফলে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রূপ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বদলে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নতুন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শিলায়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পরিণত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হয়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2438" y="4356734"/>
            <a:ext cx="5381625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এই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পরিবর্তিত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নতুন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শিলাকে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334155"/>
                </a:solidFill>
                <a:latin typeface="Hind Siliguri"/>
              </a:rPr>
              <a:t>রূপান্তরিত</a:t>
            </a:r>
            <a:r>
              <a:rPr sz="3200" b="1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334155"/>
                </a:solidFill>
                <a:latin typeface="Hind Siliguri"/>
              </a:rPr>
              <a:t>শিলা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বলে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এটি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অত্যন্ত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কঠিন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কেলাসিত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হয়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3875" y="428625"/>
            <a:ext cx="116681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050" b="1" i="0" u="none">
                <a:solidFill>
                  <a:srgbClr val="1E3A8A"/>
                </a:solidFill>
                <a:latin typeface="Hind Siliguri"/>
              </a:rPr>
              <a:t>রূপান্তরিত শিলা (Metamorphic Rock)</a:t>
            </a:r>
          </a:p>
        </p:txBody>
      </p:sp>
      <p:sp>
        <p:nvSpPr>
          <p:cNvPr id="8" name="Rectangle 7"/>
          <p:cNvSpPr/>
          <p:nvPr/>
        </p:nvSpPr>
        <p:spPr>
          <a:xfrm>
            <a:off x="523875" y="1352550"/>
            <a:ext cx="11144250" cy="28575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00" y="1589403"/>
            <a:ext cx="5805338" cy="47652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52500" y="1883785"/>
            <a:ext cx="10715625" cy="8463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3200" b="1" i="0" u="none" dirty="0" err="1">
                <a:solidFill>
                  <a:srgbClr val="334155"/>
                </a:solidFill>
                <a:latin typeface="Hind Siliguri"/>
              </a:rPr>
              <a:t>অত্যন্ত</a:t>
            </a:r>
            <a:r>
              <a:rPr sz="3200" b="1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334155"/>
                </a:solidFill>
                <a:latin typeface="Hind Siliguri"/>
              </a:rPr>
              <a:t>কঠিন</a:t>
            </a:r>
            <a:r>
              <a:rPr sz="3200" b="1" i="0" u="none" dirty="0">
                <a:solidFill>
                  <a:srgbClr val="334155"/>
                </a:solidFill>
                <a:latin typeface="Hind Siliguri"/>
              </a:rPr>
              <a:t>: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এটি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মূল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শিলার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চেয়ে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অনেক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বেশি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শক্ত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কঠিন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হয়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2500" y="3245530"/>
            <a:ext cx="10715625" cy="4231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3200" b="1" i="0" u="none" dirty="0" err="1">
                <a:solidFill>
                  <a:srgbClr val="00B050"/>
                </a:solidFill>
                <a:latin typeface="Hind Siliguri"/>
              </a:rPr>
              <a:t>কেলাসিত</a:t>
            </a:r>
            <a:r>
              <a:rPr sz="3200" b="1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0B050"/>
                </a:solidFill>
                <a:latin typeface="Hind Siliguri"/>
              </a:rPr>
              <a:t>গঠন</a:t>
            </a:r>
            <a:r>
              <a:rPr sz="3200" b="1" i="0" u="none" dirty="0">
                <a:solidFill>
                  <a:srgbClr val="00B050"/>
                </a:solidFill>
                <a:latin typeface="Hind Siliguri"/>
              </a:rPr>
              <a:t>: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এর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উপাদানগুলো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সুন্দর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কেলাসে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রূপ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নেয়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2500" y="4452189"/>
            <a:ext cx="10715625" cy="8463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3200" b="1" i="0" u="none" dirty="0" err="1">
                <a:solidFill>
                  <a:srgbClr val="334155"/>
                </a:solidFill>
                <a:latin typeface="Hind Siliguri"/>
              </a:rPr>
              <a:t>জীবাশ্ম</a:t>
            </a:r>
            <a:r>
              <a:rPr sz="3200" b="1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334155"/>
                </a:solidFill>
                <a:latin typeface="Hind Siliguri"/>
              </a:rPr>
              <a:t>বিলুপ্ত</a:t>
            </a:r>
            <a:r>
              <a:rPr sz="3200" b="1" i="0" u="none" dirty="0">
                <a:solidFill>
                  <a:srgbClr val="334155"/>
                </a:solidFill>
                <a:latin typeface="Hind Siliguri"/>
              </a:rPr>
              <a:t>: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প্রচণ্ড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তাপে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আগের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জীবাশ্ম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পুরোপুরি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নষ্ট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হয়ে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যায়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1917122"/>
            <a:ext cx="266700" cy="2762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5" y="4485526"/>
            <a:ext cx="266700" cy="2762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52500" y="387928"/>
            <a:ext cx="116681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050" b="1" i="0" u="none" dirty="0" err="1">
                <a:solidFill>
                  <a:srgbClr val="1E3A8A"/>
                </a:solidFill>
                <a:latin typeface="Hind Siliguri"/>
              </a:rPr>
              <a:t>রূপান্তরিত</a:t>
            </a:r>
            <a:r>
              <a:rPr sz="4050" b="1" i="0" u="none" dirty="0">
                <a:solidFill>
                  <a:srgbClr val="1E3A8A"/>
                </a:solidFill>
                <a:latin typeface="Hind Siliguri"/>
              </a:rPr>
              <a:t> </a:t>
            </a:r>
            <a:r>
              <a:rPr sz="4050" b="1" i="0" u="none" dirty="0" err="1">
                <a:solidFill>
                  <a:srgbClr val="1E3A8A"/>
                </a:solidFill>
                <a:latin typeface="Hind Siliguri"/>
              </a:rPr>
              <a:t>শিলার</a:t>
            </a:r>
            <a:r>
              <a:rPr sz="4050" b="1" i="0" u="none" dirty="0">
                <a:solidFill>
                  <a:srgbClr val="1E3A8A"/>
                </a:solidFill>
                <a:latin typeface="Hind Siliguri"/>
              </a:rPr>
              <a:t> </a:t>
            </a:r>
            <a:r>
              <a:rPr sz="4050" b="1" i="0" u="none" dirty="0" err="1">
                <a:solidFill>
                  <a:srgbClr val="1E3A8A"/>
                </a:solidFill>
                <a:latin typeface="Hind Siliguri"/>
              </a:rPr>
              <a:t>প্রধান</a:t>
            </a:r>
            <a:r>
              <a:rPr sz="4050" b="1" i="0" u="none" dirty="0">
                <a:solidFill>
                  <a:srgbClr val="1E3A8A"/>
                </a:solidFill>
                <a:latin typeface="Hind Siliguri"/>
              </a:rPr>
              <a:t> </a:t>
            </a:r>
            <a:r>
              <a:rPr sz="4050" b="1" i="0" u="none" dirty="0" err="1">
                <a:solidFill>
                  <a:srgbClr val="1E3A8A"/>
                </a:solidFill>
                <a:latin typeface="Hind Siliguri"/>
              </a:rPr>
              <a:t>বৈশিষ্ট্য</a:t>
            </a:r>
            <a:endParaRPr sz="4050" b="1" i="0" u="none" dirty="0">
              <a:solidFill>
                <a:srgbClr val="1E3A8A"/>
              </a:solidFill>
              <a:latin typeface="Hind Siligu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3875" y="1352550"/>
            <a:ext cx="11144250" cy="2857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52500" y="1993755"/>
            <a:ext cx="10715625" cy="4231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১.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ভূত্বকের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গড়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পুরুত্ব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কত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কিলোমিটার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2500" y="2725330"/>
            <a:ext cx="10715625" cy="4231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২.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শিয়াল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(SIAL)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এবং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সিমা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(SIMA)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বলতে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কী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বোঝায়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2499" y="3456905"/>
            <a:ext cx="10715625" cy="4231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৩.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প্রাথমিক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শিলা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কাকে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এবং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কেন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বলা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হয়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2499" y="4169188"/>
            <a:ext cx="10715625" cy="4231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62"/>
              </a:lnSpc>
            </a:pP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৪.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কোন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শিলায়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জীবাশ্ম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দেখতে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পাওয়া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যায়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?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027093"/>
            <a:ext cx="266700" cy="2762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758667"/>
            <a:ext cx="266700" cy="27622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4" y="3490243"/>
            <a:ext cx="266700" cy="2762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4" y="4202525"/>
            <a:ext cx="266700" cy="2762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23875" y="428625"/>
            <a:ext cx="116681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050" b="1" i="0" u="none">
                <a:solidFill>
                  <a:srgbClr val="1E3A8A"/>
                </a:solidFill>
                <a:latin typeface="Hind Siliguri"/>
              </a:rPr>
              <a:t>পাঠ মূল্যায়ন (প্রশ্নোত্তর)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3875" y="1352550"/>
            <a:ext cx="11144250" cy="285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52500" y="1952769"/>
            <a:ext cx="10715625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 err="1">
                <a:solidFill>
                  <a:srgbClr val="00B050"/>
                </a:solidFill>
                <a:latin typeface="Hind Siliguri"/>
              </a:rPr>
              <a:t>সারসংক্ষেপ</a:t>
            </a:r>
            <a:r>
              <a:rPr sz="3200" b="1" i="0" u="none" dirty="0">
                <a:solidFill>
                  <a:srgbClr val="00B050"/>
                </a:solidFill>
                <a:latin typeface="Hind Siliguri"/>
              </a:rPr>
              <a:t>: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আজকে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আমরা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পৃথিবীর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৩টি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অভ্যন্তরীণ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স্তর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(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ভূত্বক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,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গুরুমন্ডল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,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কেন্দ্রমন্ডল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) ও ৩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ধরণের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শিলা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সম্পর্কে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বিস্তারিত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জানলাম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2500" y="3936683"/>
            <a:ext cx="10715625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 err="1">
                <a:solidFill>
                  <a:srgbClr val="334155"/>
                </a:solidFill>
                <a:latin typeface="Hind Siliguri"/>
              </a:rPr>
              <a:t>বাড়ির</a:t>
            </a:r>
            <a:r>
              <a:rPr sz="3200" b="1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334155"/>
                </a:solidFill>
                <a:latin typeface="Hind Siliguri"/>
              </a:rPr>
              <a:t>কাজ</a:t>
            </a:r>
            <a:r>
              <a:rPr sz="3200" b="1" i="0" u="none" dirty="0">
                <a:solidFill>
                  <a:srgbClr val="334155"/>
                </a:solidFill>
                <a:latin typeface="Hind Siliguri"/>
              </a:rPr>
              <a:t>: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"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শিলার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রূপান্তর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প্রক্রিয়া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কীভাবে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প্রাকৃতিক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পরিবেশের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পরিবর্তন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ঘটায়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?" — ৫টি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বাক্যে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লিখে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আনবে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291" y="2013815"/>
            <a:ext cx="262082" cy="361923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784" y="3997729"/>
            <a:ext cx="399363" cy="3619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3875" y="428625"/>
            <a:ext cx="116681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050" b="1" i="0" u="none">
                <a:solidFill>
                  <a:srgbClr val="1E3A8A"/>
                </a:solidFill>
                <a:latin typeface="Hind Siliguri"/>
              </a:rPr>
              <a:t>সারসংক্ষেপ ও বাড়ির কাজ</a:t>
            </a:r>
          </a:p>
        </p:txBody>
      </p:sp>
      <p:sp>
        <p:nvSpPr>
          <p:cNvPr id="8" name="Rectangle 7"/>
          <p:cNvSpPr/>
          <p:nvPr/>
        </p:nvSpPr>
        <p:spPr>
          <a:xfrm>
            <a:off x="523875" y="1352550"/>
            <a:ext cx="11144250" cy="285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80552" y="1113504"/>
            <a:ext cx="5990748" cy="305000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 u="none" dirty="0" err="1">
                <a:solidFill>
                  <a:srgbClr val="FFFFFF"/>
                </a:solidFill>
                <a:latin typeface="Hind Siliguri"/>
              </a:rPr>
              <a:t>সকলকে</a:t>
            </a:r>
            <a:r>
              <a:rPr sz="4800" b="1" i="0" u="none" dirty="0">
                <a:solidFill>
                  <a:srgbClr val="FFFFFF"/>
                </a:solidFill>
                <a:latin typeface="Hind Siliguri"/>
              </a:rPr>
              <a:t> </a:t>
            </a:r>
            <a:r>
              <a:rPr sz="4800" b="1" i="0" u="none" dirty="0" err="1">
                <a:solidFill>
                  <a:srgbClr val="FFFFFF"/>
                </a:solidFill>
                <a:latin typeface="Hind Siliguri"/>
              </a:rPr>
              <a:t>অশেষ</a:t>
            </a:r>
            <a:r>
              <a:rPr sz="4800" b="1" i="0" u="none" dirty="0">
                <a:solidFill>
                  <a:srgbClr val="FFFFFF"/>
                </a:solidFill>
                <a:latin typeface="Hind Siliguri"/>
              </a:rPr>
              <a:t> </a:t>
            </a:r>
            <a:r>
              <a:rPr sz="9600" b="1" i="0" u="none" dirty="0" err="1">
                <a:solidFill>
                  <a:srgbClr val="FFFF00"/>
                </a:solidFill>
                <a:latin typeface="Hind Siliguri"/>
              </a:rPr>
              <a:t>ধন্যবাদ</a:t>
            </a:r>
            <a:r>
              <a:rPr sz="9600" b="1" i="0" u="none" dirty="0">
                <a:solidFill>
                  <a:srgbClr val="FFFF00"/>
                </a:solidFill>
                <a:latin typeface="Hind Siliguri"/>
              </a:rPr>
              <a:t>!</a:t>
            </a:r>
            <a:endParaRPr sz="4800" b="1" i="0" u="none" dirty="0">
              <a:solidFill>
                <a:srgbClr val="FFFF00"/>
              </a:solidFill>
              <a:latin typeface="Hind Siligu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39637" y="4905601"/>
            <a:ext cx="8571346" cy="10002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915"/>
              </a:lnSpc>
            </a:pPr>
            <a:r>
              <a:rPr sz="3600" b="0" i="0" u="none" dirty="0" err="1">
                <a:solidFill>
                  <a:srgbClr val="93C5FD"/>
                </a:solidFill>
                <a:latin typeface="Hind Siliguri"/>
              </a:rPr>
              <a:t>পরবর্তী</a:t>
            </a:r>
            <a:r>
              <a:rPr sz="3600" b="0" i="0" u="none" dirty="0">
                <a:solidFill>
                  <a:srgbClr val="93C5FD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93C5FD"/>
                </a:solidFill>
                <a:latin typeface="Hind Siliguri"/>
              </a:rPr>
              <a:t>ক্লাসে</a:t>
            </a:r>
            <a:r>
              <a:rPr sz="3600" b="0" i="0" u="none" dirty="0">
                <a:solidFill>
                  <a:srgbClr val="93C5FD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93C5FD"/>
                </a:solidFill>
                <a:latin typeface="Hind Siliguri"/>
              </a:rPr>
              <a:t>আবার</a:t>
            </a:r>
            <a:r>
              <a:rPr sz="3600" b="0" i="0" u="none" dirty="0">
                <a:solidFill>
                  <a:srgbClr val="93C5FD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93C5FD"/>
                </a:solidFill>
                <a:latin typeface="Hind Siliguri"/>
              </a:rPr>
              <a:t>দেখা</a:t>
            </a:r>
            <a:r>
              <a:rPr sz="3600" b="0" i="0" u="none" dirty="0">
                <a:solidFill>
                  <a:srgbClr val="93C5FD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93C5FD"/>
                </a:solidFill>
                <a:latin typeface="Hind Siliguri"/>
              </a:rPr>
              <a:t>হবে</a:t>
            </a:r>
            <a:r>
              <a:rPr sz="3600" b="0" i="0" u="none" dirty="0">
                <a:solidFill>
                  <a:srgbClr val="93C5FD"/>
                </a:solidFill>
                <a:latin typeface="Hind Siliguri"/>
              </a:rPr>
              <a:t>। </a:t>
            </a:r>
            <a:r>
              <a:rPr sz="3600" b="0" i="0" u="none" dirty="0" err="1">
                <a:solidFill>
                  <a:srgbClr val="93C5FD"/>
                </a:solidFill>
                <a:latin typeface="Hind Siliguri"/>
              </a:rPr>
              <a:t>সবাই</a:t>
            </a:r>
            <a:r>
              <a:rPr sz="3600" b="0" i="0" u="none" dirty="0">
                <a:solidFill>
                  <a:srgbClr val="93C5FD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93C5FD"/>
                </a:solidFill>
                <a:latin typeface="Hind Siliguri"/>
              </a:rPr>
              <a:t>সুস্থ</a:t>
            </a:r>
            <a:r>
              <a:rPr sz="3600" b="0" i="0" u="none" dirty="0">
                <a:solidFill>
                  <a:srgbClr val="93C5FD"/>
                </a:solidFill>
                <a:latin typeface="Hind Siliguri"/>
              </a:rPr>
              <a:t> ও </a:t>
            </a:r>
            <a:r>
              <a:rPr sz="3600" b="0" i="0" u="none" dirty="0" err="1">
                <a:solidFill>
                  <a:srgbClr val="93C5FD"/>
                </a:solidFill>
                <a:latin typeface="Hind Siliguri"/>
              </a:rPr>
              <a:t>নিরাপদ</a:t>
            </a:r>
            <a:r>
              <a:rPr sz="3600" b="0" i="0" u="none" dirty="0">
                <a:solidFill>
                  <a:srgbClr val="93C5FD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93C5FD"/>
                </a:solidFill>
                <a:latin typeface="Hind Siliguri"/>
              </a:rPr>
              <a:t>থাকো</a:t>
            </a:r>
            <a:r>
              <a:rPr sz="3600" b="0" i="0" u="none" dirty="0">
                <a:solidFill>
                  <a:srgbClr val="93C5FD"/>
                </a:solidFill>
                <a:latin typeface="Hind Siliguri"/>
              </a:rPr>
              <a:t>।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7" y="632971"/>
            <a:ext cx="6712614" cy="52772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22837" y="3140364"/>
            <a:ext cx="46274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</a:rPr>
              <a:t>ছবিতে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আমরা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কি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rgbClr val="FF0000"/>
                </a:solidFill>
              </a:rPr>
              <a:t>দেখতে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পাচ্ছি</a:t>
            </a:r>
            <a:r>
              <a:rPr lang="en-US" sz="3600" b="1" dirty="0" smtClean="0">
                <a:solidFill>
                  <a:srgbClr val="FF0000"/>
                </a:solidFill>
              </a:rPr>
              <a:t> ?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68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105059" y="3165015"/>
            <a:ext cx="803646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6600" b="1" dirty="0">
                <a:solidFill>
                  <a:srgbClr val="FFFF00"/>
                </a:solidFill>
                <a:latin typeface="Hind Siliguri"/>
              </a:rPr>
              <a:t>পৃথিবীর অভ্যন্তরীণ ও বাহ্যিক গঠন</a:t>
            </a:r>
            <a:endParaRPr lang="en-US" sz="6600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50714" y="1218172"/>
            <a:ext cx="4256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B050"/>
                </a:solidFill>
                <a:latin typeface="Hind Siliguri"/>
              </a:rPr>
              <a:t>আজকের</a:t>
            </a:r>
            <a:r>
              <a:rPr lang="en-US" sz="4000" b="1" dirty="0" smtClean="0">
                <a:solidFill>
                  <a:srgbClr val="00B050"/>
                </a:solidFill>
                <a:latin typeface="Hind Siliguri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Hind Siliguri"/>
              </a:rPr>
              <a:t>পাঠ</a:t>
            </a:r>
            <a:endParaRPr lang="en-US" sz="4000" dirty="0"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36841" y="1140662"/>
            <a:ext cx="1164614" cy="86290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81970" y="2097232"/>
            <a:ext cx="12458700" cy="45719"/>
          </a:xfrm>
          <a:prstGeom prst="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52500" y="2852737"/>
            <a:ext cx="10715625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i="0" u="none" dirty="0" err="1">
                <a:solidFill>
                  <a:srgbClr val="00B0F0"/>
                </a:solidFill>
                <a:latin typeface="Hind Siliguri"/>
              </a:rPr>
              <a:t>পৃথিবীর</a:t>
            </a:r>
            <a:r>
              <a:rPr sz="280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i="0" u="none" dirty="0" err="1">
                <a:solidFill>
                  <a:srgbClr val="00B0F0"/>
                </a:solidFill>
                <a:latin typeface="Hind Siliguri"/>
              </a:rPr>
              <a:t>অভ্যন্তরীণ</a:t>
            </a:r>
            <a:r>
              <a:rPr sz="280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i="0" u="none" dirty="0" err="1" smtClean="0">
                <a:solidFill>
                  <a:srgbClr val="00B0F0"/>
                </a:solidFill>
                <a:latin typeface="Hind Siliguri"/>
              </a:rPr>
              <a:t>গঠন</a:t>
            </a:r>
            <a:r>
              <a:rPr lang="en-US" sz="2800" i="0" u="none" dirty="0" smtClean="0">
                <a:solidFill>
                  <a:srgbClr val="00B0F0"/>
                </a:solidFill>
                <a:latin typeface="Hind Siliguri"/>
              </a:rPr>
              <a:t> </a:t>
            </a:r>
            <a:r>
              <a:rPr lang="en-US" sz="2800" i="0" u="none" dirty="0" err="1" smtClean="0">
                <a:solidFill>
                  <a:srgbClr val="00B0F0"/>
                </a:solidFill>
                <a:latin typeface="Hind Siliguri"/>
              </a:rPr>
              <a:t>বর্ণনা</a:t>
            </a:r>
            <a:r>
              <a:rPr lang="en-US" sz="2800" i="0" u="none" dirty="0" smtClean="0">
                <a:solidFill>
                  <a:srgbClr val="00B0F0"/>
                </a:solidFill>
                <a:latin typeface="Hind Siliguri"/>
              </a:rPr>
              <a:t> </a:t>
            </a:r>
            <a:r>
              <a:rPr lang="en-US" sz="2800" i="0" u="none" dirty="0" err="1" smtClean="0">
                <a:solidFill>
                  <a:srgbClr val="00B0F0"/>
                </a:solidFill>
                <a:latin typeface="Hind Siliguri"/>
              </a:rPr>
              <a:t>করতে</a:t>
            </a:r>
            <a:r>
              <a:rPr lang="en-US" sz="2800" i="0" u="none" dirty="0" smtClean="0">
                <a:solidFill>
                  <a:srgbClr val="00B0F0"/>
                </a:solidFill>
                <a:latin typeface="Hind Siliguri"/>
              </a:rPr>
              <a:t> </a:t>
            </a:r>
            <a:r>
              <a:rPr lang="en-US" sz="2800" i="0" u="none" dirty="0" err="1" smtClean="0">
                <a:solidFill>
                  <a:srgbClr val="00B0F0"/>
                </a:solidFill>
                <a:latin typeface="Hind Siliguri"/>
              </a:rPr>
              <a:t>পারব</a:t>
            </a:r>
            <a:r>
              <a:rPr lang="en-US" sz="2800" i="0" u="none" dirty="0" smtClean="0">
                <a:solidFill>
                  <a:srgbClr val="00B0F0"/>
                </a:solidFill>
                <a:latin typeface="Hind Siliguri"/>
              </a:rPr>
              <a:t>; </a:t>
            </a:r>
            <a:endParaRPr sz="2800" i="0" u="none" dirty="0">
              <a:solidFill>
                <a:srgbClr val="00B0F0"/>
              </a:solidFill>
              <a:latin typeface="Hind Siligu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52500" y="3617051"/>
            <a:ext cx="10715625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2800" dirty="0" err="1" smtClean="0">
                <a:solidFill>
                  <a:srgbClr val="334155"/>
                </a:solidFill>
                <a:latin typeface="Hind Siliguri"/>
              </a:rPr>
              <a:t>পৃথিবীর</a:t>
            </a:r>
            <a:r>
              <a:rPr lang="en-US" sz="2800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800" dirty="0" err="1" smtClean="0">
                <a:solidFill>
                  <a:srgbClr val="334155"/>
                </a:solidFill>
                <a:latin typeface="Hind Siliguri"/>
              </a:rPr>
              <a:t>বাহ্যিক</a:t>
            </a:r>
            <a:r>
              <a:rPr lang="en-US" sz="2800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800" dirty="0" err="1" smtClean="0">
                <a:solidFill>
                  <a:srgbClr val="334155"/>
                </a:solidFill>
                <a:latin typeface="Hind Siliguri"/>
              </a:rPr>
              <a:t>গঠন</a:t>
            </a:r>
            <a:r>
              <a:rPr lang="en-US" sz="2800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800" dirty="0" err="1" smtClean="0">
                <a:solidFill>
                  <a:srgbClr val="334155"/>
                </a:solidFill>
                <a:latin typeface="Hind Siliguri"/>
              </a:rPr>
              <a:t>বর্ণনা</a:t>
            </a:r>
            <a:r>
              <a:rPr lang="en-US" sz="2800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800" dirty="0" err="1" smtClean="0">
                <a:solidFill>
                  <a:srgbClr val="334155"/>
                </a:solidFill>
                <a:latin typeface="Hind Siliguri"/>
              </a:rPr>
              <a:t>করতে</a:t>
            </a:r>
            <a:r>
              <a:rPr lang="en-US" sz="2800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800" dirty="0" err="1" smtClean="0">
                <a:solidFill>
                  <a:srgbClr val="334155"/>
                </a:solidFill>
                <a:latin typeface="Hind Siliguri"/>
              </a:rPr>
              <a:t>পারব</a:t>
            </a:r>
            <a:r>
              <a:rPr lang="en-US" sz="2800" dirty="0" smtClean="0">
                <a:solidFill>
                  <a:srgbClr val="334155"/>
                </a:solidFill>
                <a:latin typeface="Hind Siliguri"/>
              </a:rPr>
              <a:t> ;</a:t>
            </a:r>
            <a:endParaRPr sz="280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52500" y="4439998"/>
            <a:ext cx="10715625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2800" i="0" u="none" dirty="0" err="1" smtClean="0">
                <a:solidFill>
                  <a:srgbClr val="00B0F0"/>
                </a:solidFill>
                <a:latin typeface="Hind Siliguri"/>
              </a:rPr>
              <a:t>ভূপৃষ্ঠের</a:t>
            </a:r>
            <a:r>
              <a:rPr lang="en-US" sz="2800" i="0" u="none" dirty="0" smtClean="0">
                <a:solidFill>
                  <a:srgbClr val="00B0F0"/>
                </a:solidFill>
                <a:latin typeface="Hind Siliguri"/>
              </a:rPr>
              <a:t> </a:t>
            </a:r>
            <a:r>
              <a:rPr lang="en-US" sz="2800" i="0" u="none" dirty="0" err="1" smtClean="0">
                <a:solidFill>
                  <a:srgbClr val="00B0F0"/>
                </a:solidFill>
                <a:latin typeface="Hind Siliguri"/>
              </a:rPr>
              <a:t>পরিবর্তন</a:t>
            </a:r>
            <a:r>
              <a:rPr lang="en-US" sz="2800" i="0" u="none" dirty="0" smtClean="0">
                <a:solidFill>
                  <a:srgbClr val="00B0F0"/>
                </a:solidFill>
                <a:latin typeface="Hind Siliguri"/>
              </a:rPr>
              <a:t> </a:t>
            </a:r>
            <a:r>
              <a:rPr lang="en-US" sz="2800" i="0" u="none" dirty="0" err="1" smtClean="0">
                <a:solidFill>
                  <a:srgbClr val="00B0F0"/>
                </a:solidFill>
                <a:latin typeface="Hind Siliguri"/>
              </a:rPr>
              <a:t>প্রক্রিয়া</a:t>
            </a:r>
            <a:r>
              <a:rPr lang="en-US" sz="2800" i="0" u="none" dirty="0" smtClean="0">
                <a:solidFill>
                  <a:srgbClr val="00B0F0"/>
                </a:solidFill>
                <a:latin typeface="Hind Siliguri"/>
              </a:rPr>
              <a:t> </a:t>
            </a:r>
            <a:r>
              <a:rPr lang="en-US" sz="2800" i="0" u="none" dirty="0" err="1" smtClean="0">
                <a:solidFill>
                  <a:srgbClr val="00B0F0"/>
                </a:solidFill>
                <a:latin typeface="Hind Siliguri"/>
              </a:rPr>
              <a:t>ব্যাখ্যা</a:t>
            </a:r>
            <a:r>
              <a:rPr lang="en-US" sz="2800" i="0" u="none" dirty="0" smtClean="0">
                <a:solidFill>
                  <a:srgbClr val="00B0F0"/>
                </a:solidFill>
                <a:latin typeface="Hind Siliguri"/>
              </a:rPr>
              <a:t> </a:t>
            </a:r>
            <a:r>
              <a:rPr lang="en-US" sz="2800" i="0" u="none" dirty="0" err="1" smtClean="0">
                <a:solidFill>
                  <a:srgbClr val="00B0F0"/>
                </a:solidFill>
                <a:latin typeface="Hind Siliguri"/>
              </a:rPr>
              <a:t>করতে</a:t>
            </a:r>
            <a:r>
              <a:rPr lang="en-US" sz="2800" i="0" u="none" dirty="0" smtClean="0">
                <a:solidFill>
                  <a:srgbClr val="00B0F0"/>
                </a:solidFill>
                <a:latin typeface="Hind Siliguri"/>
              </a:rPr>
              <a:t> </a:t>
            </a:r>
            <a:r>
              <a:rPr lang="en-US" sz="2800" i="0" u="none" dirty="0" err="1" smtClean="0">
                <a:solidFill>
                  <a:srgbClr val="00B0F0"/>
                </a:solidFill>
                <a:latin typeface="Hind Siliguri"/>
              </a:rPr>
              <a:t>পারব</a:t>
            </a:r>
            <a:r>
              <a:rPr lang="en-US" sz="2800" i="0" u="none" dirty="0" smtClean="0">
                <a:solidFill>
                  <a:srgbClr val="00B0F0"/>
                </a:solidFill>
                <a:latin typeface="Hind Siliguri"/>
              </a:rPr>
              <a:t>;</a:t>
            </a:r>
            <a:endParaRPr sz="2800" i="0" u="none" dirty="0">
              <a:solidFill>
                <a:srgbClr val="00B0F0"/>
              </a:solidFill>
              <a:latin typeface="Hind Siligu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2500" y="5286374"/>
            <a:ext cx="10715625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i="0" u="none" dirty="0" err="1">
                <a:solidFill>
                  <a:srgbClr val="334155"/>
                </a:solidFill>
                <a:latin typeface="Hind Siliguri"/>
              </a:rPr>
              <a:t>শিলার</a:t>
            </a:r>
            <a:r>
              <a:rPr sz="28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800" i="0" u="none" dirty="0" smtClean="0">
                <a:solidFill>
                  <a:srgbClr val="334155"/>
                </a:solidFill>
                <a:latin typeface="Hind Siliguri"/>
              </a:rPr>
              <a:t>ও </a:t>
            </a:r>
            <a:r>
              <a:rPr lang="en-US" sz="2800" i="0" u="none" dirty="0" err="1" smtClean="0">
                <a:solidFill>
                  <a:srgbClr val="334155"/>
                </a:solidFill>
                <a:latin typeface="Hind Siliguri"/>
              </a:rPr>
              <a:t>এর</a:t>
            </a:r>
            <a:r>
              <a:rPr lang="en-US" sz="280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i="0" u="none" dirty="0" err="1" smtClean="0">
                <a:solidFill>
                  <a:srgbClr val="334155"/>
                </a:solidFill>
                <a:latin typeface="Hind Siliguri"/>
              </a:rPr>
              <a:t>শ্রেণিবিভাগ</a:t>
            </a:r>
            <a:r>
              <a:rPr lang="en-US" sz="280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800" i="0" u="none" dirty="0" err="1" smtClean="0">
                <a:solidFill>
                  <a:srgbClr val="334155"/>
                </a:solidFill>
                <a:latin typeface="Hind Siliguri"/>
              </a:rPr>
              <a:t>করতে</a:t>
            </a:r>
            <a:r>
              <a:rPr lang="en-US" sz="280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800" i="0" u="none" dirty="0" err="1" smtClean="0">
                <a:solidFill>
                  <a:srgbClr val="334155"/>
                </a:solidFill>
                <a:latin typeface="Hind Siliguri"/>
              </a:rPr>
              <a:t>পাব</a:t>
            </a:r>
            <a:r>
              <a:rPr lang="en-US" sz="2800" i="0" u="none" dirty="0" smtClean="0">
                <a:solidFill>
                  <a:srgbClr val="334155"/>
                </a:solidFill>
                <a:latin typeface="Hind Siliguri"/>
              </a:rPr>
              <a:t>;</a:t>
            </a:r>
            <a:endParaRPr sz="2800" i="0" u="none" dirty="0">
              <a:solidFill>
                <a:srgbClr val="334155"/>
              </a:solidFill>
              <a:latin typeface="Hind Siliguri"/>
            </a:endParaRP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2946398"/>
            <a:ext cx="291811" cy="302233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0" y="3710711"/>
            <a:ext cx="291811" cy="302233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413" y="4533660"/>
            <a:ext cx="333498" cy="302232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000" y="5380034"/>
            <a:ext cx="291811" cy="30223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52500" y="1130589"/>
            <a:ext cx="11668125" cy="623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050" b="1" i="0" u="none" dirty="0" err="1">
                <a:solidFill>
                  <a:srgbClr val="1E3A8A"/>
                </a:solidFill>
                <a:latin typeface="Hind Siliguri"/>
              </a:rPr>
              <a:t>আজকের</a:t>
            </a:r>
            <a:r>
              <a:rPr sz="4050" b="1" i="0" u="none" dirty="0">
                <a:solidFill>
                  <a:srgbClr val="1E3A8A"/>
                </a:solidFill>
                <a:latin typeface="Hind Siliguri"/>
              </a:rPr>
              <a:t> </a:t>
            </a:r>
            <a:r>
              <a:rPr sz="4050" b="1" i="0" u="none" dirty="0" err="1" smtClean="0">
                <a:solidFill>
                  <a:srgbClr val="1E3A8A"/>
                </a:solidFill>
                <a:latin typeface="Hind Siliguri"/>
              </a:rPr>
              <a:t>পাঠে</a:t>
            </a:r>
            <a:r>
              <a:rPr sz="4050" b="1" i="0" u="none" dirty="0" smtClean="0">
                <a:solidFill>
                  <a:srgbClr val="1E3A8A"/>
                </a:solidFill>
                <a:latin typeface="Hind Siliguri"/>
              </a:rPr>
              <a:t> </a:t>
            </a:r>
            <a:r>
              <a:rPr lang="en-US" sz="4050" b="1" dirty="0" err="1" smtClean="0">
                <a:solidFill>
                  <a:srgbClr val="1E3A8A"/>
                </a:solidFill>
                <a:latin typeface="Hind Siliguri"/>
              </a:rPr>
              <a:t>আমরা</a:t>
            </a:r>
            <a:r>
              <a:rPr lang="en-US" sz="4050" b="1" dirty="0">
                <a:solidFill>
                  <a:srgbClr val="1E3A8A"/>
                </a:solidFill>
                <a:latin typeface="Hind Siliguri"/>
              </a:rPr>
              <a:t>-</a:t>
            </a:r>
            <a:endParaRPr sz="4050" b="1" i="0" u="none" dirty="0">
              <a:solidFill>
                <a:srgbClr val="1E3A8A"/>
              </a:solidFill>
              <a:latin typeface="Hind Siligu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52500" y="2054514"/>
            <a:ext cx="11144250" cy="285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214562"/>
            <a:ext cx="5381625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1359" y="1840706"/>
            <a:ext cx="5381625" cy="19697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সৃষ্টির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সময়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পৃথিবী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ছিল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এক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উত্তপ্ত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গ্যাসপিণ্ড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কালক্রমে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তা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শীতল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ঘনীভূত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হয়ে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বর্তমান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রূপ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ধারণ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করেছে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1358" y="4024312"/>
            <a:ext cx="5381625" cy="19697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ঘনত্বের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উপর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ভিত্তি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করে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পৃথিবীর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অভ্যন্তরীণভাগকে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প্রধানত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0B0F0"/>
                </a:solidFill>
                <a:latin typeface="Hind Siliguri"/>
              </a:rPr>
              <a:t>তিনটি</a:t>
            </a:r>
            <a:r>
              <a:rPr sz="3200" b="1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0B0F0"/>
                </a:solidFill>
                <a:latin typeface="Hind Siliguri"/>
              </a:rPr>
              <a:t>স্তর</a:t>
            </a:r>
            <a:r>
              <a:rPr sz="3200" b="1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0B0F0"/>
                </a:solidFill>
                <a:latin typeface="Hind Siliguri"/>
              </a:rPr>
              <a:t>বা</a:t>
            </a:r>
            <a:r>
              <a:rPr sz="3200" b="1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0B0F0"/>
                </a:solidFill>
                <a:latin typeface="Hind Siliguri"/>
              </a:rPr>
              <a:t>মন্ডলে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বিভক্ত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করা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হয়েছে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041236"/>
            <a:ext cx="5381625" cy="37928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23875" y="428625"/>
            <a:ext cx="116681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050" b="1" i="0" u="none">
                <a:solidFill>
                  <a:srgbClr val="1E3A8A"/>
                </a:solidFill>
                <a:latin typeface="Hind Siliguri"/>
              </a:rPr>
              <a:t>পৃথিবীর অভ্যন্তরীণ গঠন - ধারণা</a:t>
            </a:r>
          </a:p>
        </p:txBody>
      </p:sp>
      <p:sp>
        <p:nvSpPr>
          <p:cNvPr id="8" name="Rectangle 7"/>
          <p:cNvSpPr/>
          <p:nvPr/>
        </p:nvSpPr>
        <p:spPr>
          <a:xfrm>
            <a:off x="523875" y="1352550"/>
            <a:ext cx="11144250" cy="285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364580"/>
            <a:ext cx="3524250" cy="36120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875" y="2364580"/>
            <a:ext cx="3524250" cy="36120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3875" y="2364580"/>
            <a:ext cx="3524250" cy="36120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30555" y="3324703"/>
            <a:ext cx="3160395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550" b="1" i="0" u="none" dirty="0">
                <a:solidFill>
                  <a:srgbClr val="0369A1"/>
                </a:solidFill>
                <a:latin typeface="Hind Siliguri"/>
              </a:rPr>
              <a:t>১. </a:t>
            </a:r>
            <a:r>
              <a:rPr sz="2550" b="1" i="0" u="none" dirty="0" err="1">
                <a:solidFill>
                  <a:srgbClr val="0369A1"/>
                </a:solidFill>
                <a:latin typeface="Hind Siliguri"/>
              </a:rPr>
              <a:t>ভূত্বক</a:t>
            </a:r>
            <a:r>
              <a:rPr sz="2550" b="1" i="0" u="none" dirty="0">
                <a:solidFill>
                  <a:srgbClr val="0369A1"/>
                </a:solidFill>
                <a:latin typeface="Hind Siliguri"/>
              </a:rPr>
              <a:t> (Crust)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5803" y="3962878"/>
            <a:ext cx="3009900" cy="126957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262"/>
              </a:lnSpc>
            </a:pP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পৃথিবীর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সবচেয়ে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বাইরের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পাতলা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কঠিন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আবরণ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40555" y="3324703"/>
            <a:ext cx="3160395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550" b="1" i="0" u="none">
                <a:solidFill>
                  <a:srgbClr val="0369A1"/>
                </a:solidFill>
                <a:latin typeface="Hind Siliguri"/>
              </a:rPr>
              <a:t>২. গুরুমন্ডল (Mantle)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39735" y="4408841"/>
            <a:ext cx="3261215" cy="126957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262"/>
              </a:lnSpc>
            </a:pP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ভূত্বকের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নিচে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অবস্থিত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তপ্ত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আধা-গলিত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বিশাল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স্তর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50555" y="3324703"/>
            <a:ext cx="3160395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550" b="1" i="0" u="none" dirty="0">
                <a:solidFill>
                  <a:srgbClr val="0369A1"/>
                </a:solidFill>
                <a:latin typeface="Hind Siliguri"/>
              </a:rPr>
              <a:t>৩. </a:t>
            </a:r>
            <a:r>
              <a:rPr sz="2550" b="1" i="0" u="none" dirty="0" err="1">
                <a:solidFill>
                  <a:srgbClr val="0369A1"/>
                </a:solidFill>
                <a:latin typeface="Hind Siliguri"/>
              </a:rPr>
              <a:t>কেন্দ্রমন্ডল</a:t>
            </a:r>
            <a:r>
              <a:rPr sz="2550" b="1" i="0" u="none" dirty="0">
                <a:solidFill>
                  <a:srgbClr val="0369A1"/>
                </a:solidFill>
                <a:latin typeface="Hind Siliguri"/>
              </a:rPr>
              <a:t> (Core)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25803" y="3962878"/>
            <a:ext cx="3009900" cy="169277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262"/>
              </a:lnSpc>
            </a:pP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পৃথিবীর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একবারে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কেন্দ্রে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অবস্থিত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অত্যন্ত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ভারী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স্তরের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অংশ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3578" y="2553178"/>
            <a:ext cx="514350" cy="4572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9303" y="2553178"/>
            <a:ext cx="342900" cy="45720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2153" y="2553178"/>
            <a:ext cx="457200" cy="4572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23875" y="428625"/>
            <a:ext cx="116681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050" b="1" i="0" u="none">
                <a:solidFill>
                  <a:srgbClr val="1E3A8A"/>
                </a:solidFill>
                <a:latin typeface="Hind Siliguri"/>
              </a:rPr>
              <a:t>পৃথিবীর অভ্যন্তরীণ গঠনের ৩টি স্তর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23875" y="135255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52500" y="1842011"/>
            <a:ext cx="10715625" cy="11079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 dirty="0" err="1">
                <a:solidFill>
                  <a:srgbClr val="00B050"/>
                </a:solidFill>
                <a:latin typeface="Hind Siliguri"/>
              </a:rPr>
              <a:t>সংজ্ঞা</a:t>
            </a:r>
            <a:r>
              <a:rPr sz="3600" b="1" i="0" u="none" dirty="0">
                <a:solidFill>
                  <a:srgbClr val="00B050"/>
                </a:solidFill>
                <a:latin typeface="Hind Siliguri"/>
              </a:rPr>
              <a:t>:</a:t>
            </a:r>
            <a:r>
              <a:rPr sz="36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50"/>
                </a:solidFill>
                <a:latin typeface="Hind Siliguri"/>
              </a:rPr>
              <a:t>পৃথিবীর</a:t>
            </a:r>
            <a:r>
              <a:rPr sz="36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50"/>
                </a:solidFill>
                <a:latin typeface="Hind Siliguri"/>
              </a:rPr>
              <a:t>উপরিভাগের</a:t>
            </a:r>
            <a:r>
              <a:rPr sz="36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50"/>
                </a:solidFill>
                <a:latin typeface="Hind Siliguri"/>
              </a:rPr>
              <a:t>কঠিন</a:t>
            </a:r>
            <a:r>
              <a:rPr sz="36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50"/>
                </a:solidFill>
                <a:latin typeface="Hind Siliguri"/>
              </a:rPr>
              <a:t>বহিরাবরণকে</a:t>
            </a:r>
            <a:r>
              <a:rPr sz="36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50"/>
                </a:solidFill>
                <a:latin typeface="Hind Siliguri"/>
              </a:rPr>
              <a:t>ভূত্বক</a:t>
            </a:r>
            <a:r>
              <a:rPr sz="36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50"/>
                </a:solidFill>
                <a:latin typeface="Hind Siliguri"/>
              </a:rPr>
              <a:t>বলে</a:t>
            </a:r>
            <a:r>
              <a:rPr sz="3600" b="0" i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2500" y="3227038"/>
            <a:ext cx="10715625" cy="11079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 dirty="0" err="1">
                <a:solidFill>
                  <a:srgbClr val="334155"/>
                </a:solidFill>
                <a:latin typeface="Hind Siliguri"/>
              </a:rPr>
              <a:t>পুরুত্ব</a:t>
            </a:r>
            <a:r>
              <a:rPr sz="3600" b="1" i="0" u="none" dirty="0">
                <a:solidFill>
                  <a:srgbClr val="334155"/>
                </a:solidFill>
                <a:latin typeface="Hind Siliguri"/>
              </a:rPr>
              <a:t>: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গড়ে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প্রায়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২০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কিলোমিটার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।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মহাদেশীয়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অঞ্চলে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গড়ে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৩৫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কিমি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এবং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মহাসাগরীয়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অঞ্চলে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মাত্র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৫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কিমি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2500" y="4639365"/>
            <a:ext cx="10715625" cy="11079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 dirty="0" err="1">
                <a:solidFill>
                  <a:srgbClr val="00B0F0"/>
                </a:solidFill>
                <a:latin typeface="Hind Siliguri"/>
              </a:rPr>
              <a:t>তাপমাত্রা</a:t>
            </a:r>
            <a:r>
              <a:rPr sz="3600" b="1" i="0" u="none" dirty="0">
                <a:solidFill>
                  <a:srgbClr val="00B0F0"/>
                </a:solidFill>
                <a:latin typeface="Hind Siliguri"/>
              </a:rPr>
              <a:t>: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প্রতি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কিলোমিটারে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নিচের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দিকে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প্রায়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৩০°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সেলসিয়াস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তাপমাত্রা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বৃদ্ধি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পায়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14" y="1884776"/>
            <a:ext cx="485282" cy="502613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913" y="3420634"/>
            <a:ext cx="242641" cy="502613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914" y="4682129"/>
            <a:ext cx="485282" cy="50261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3875" y="428625"/>
            <a:ext cx="116681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050" b="1" i="0" u="none">
                <a:solidFill>
                  <a:srgbClr val="1E3A8A"/>
                </a:solidFill>
                <a:latin typeface="Hind Siliguri"/>
              </a:rPr>
              <a:t>প্রথম স্তর: ভূত্বক (Crust)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23875" y="1352550"/>
            <a:ext cx="11144250" cy="285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1561561"/>
            <a:ext cx="5381625" cy="46622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1561561"/>
            <a:ext cx="5381625" cy="46622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4867" y="1681316"/>
            <a:ext cx="2244246" cy="6431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6775" y="2390237"/>
            <a:ext cx="4990623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শিয়াল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(SIAL)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8091" y="3028412"/>
            <a:ext cx="5159308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334155"/>
                </a:solidFill>
                <a:latin typeface="Hind Siliguri"/>
              </a:rPr>
              <a:t>উপাদান</a:t>
            </a:r>
            <a:r>
              <a:rPr sz="2800" b="1" i="0" u="none" dirty="0">
                <a:solidFill>
                  <a:srgbClr val="334155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সিলিকন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(SI) ও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অ্যালুমিনিয়াম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(AL)।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8091" y="4193934"/>
            <a:ext cx="5159308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এটি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তুলনামূলক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হালকা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এবং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মহাদেশীয়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ভূত্বক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গঠন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।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এটি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সাগরের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পানির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উপরে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ভেসে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থাকে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7492" y="1681316"/>
            <a:ext cx="2394774" cy="64316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629400" y="2390237"/>
            <a:ext cx="4990623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সিমা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(SIMA)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3028412"/>
            <a:ext cx="4752975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 err="1">
                <a:solidFill>
                  <a:srgbClr val="334155"/>
                </a:solidFill>
                <a:latin typeface="Hind Siliguri"/>
              </a:rPr>
              <a:t>উপাদান</a:t>
            </a:r>
            <a:r>
              <a:rPr sz="2800" b="1" i="0" u="none" dirty="0">
                <a:solidFill>
                  <a:srgbClr val="334155"/>
                </a:solidFill>
                <a:latin typeface="Hind Siliguri"/>
              </a:rPr>
              <a:t>: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সিলিকন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(SI) ও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ম্যাগনেসিয়াম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(MA)।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29400" y="4193934"/>
            <a:ext cx="4752975" cy="1292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এটি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শিয়ালের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চেয়ে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ভারী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এবং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মহাসাগরের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তলদেশে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গভীর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স্তর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গঠন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3875" y="428625"/>
            <a:ext cx="116681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050" b="1" i="0" u="none">
                <a:solidFill>
                  <a:srgbClr val="1E3A8A"/>
                </a:solidFill>
                <a:latin typeface="Hind Siliguri"/>
              </a:rPr>
              <a:t>ভূত্বকের গঠন উপাদান: শিয়াল ও সিমা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23875" y="135255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1053</Words>
  <Application>Microsoft Office PowerPoint</Application>
  <PresentationFormat>Widescreen</PresentationFormat>
  <Paragraphs>128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Hind Siliguri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WALTON</cp:lastModifiedBy>
  <cp:revision>27</cp:revision>
  <dcterms:created xsi:type="dcterms:W3CDTF">2013-01-27T09:14:16Z</dcterms:created>
  <dcterms:modified xsi:type="dcterms:W3CDTF">2026-08-04T04:23:48Z</dcterms:modified>
  <cp:category/>
</cp:coreProperties>
</file>