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6" r:id="rId3"/>
    <p:sldId id="269" r:id="rId4"/>
    <p:sldId id="257" r:id="rId5"/>
    <p:sldId id="259" r:id="rId6"/>
    <p:sldId id="270" r:id="rId7"/>
    <p:sldId id="271" r:id="rId8"/>
    <p:sldId id="272" r:id="rId9"/>
    <p:sldId id="273" r:id="rId10"/>
    <p:sldId id="274" r:id="rId11"/>
    <p:sldId id="261" r:id="rId12"/>
    <p:sldId id="275" r:id="rId13"/>
    <p:sldId id="276" r:id="rId14"/>
    <p:sldId id="279" r:id="rId15"/>
    <p:sldId id="277" r:id="rId16"/>
    <p:sldId id="263" r:id="rId17"/>
    <p:sldId id="264" r:id="rId18"/>
    <p:sldId id="278" r:id="rId19"/>
    <p:sldId id="265" r:id="rId20"/>
    <p:sldId id="266" r:id="rId21"/>
    <p:sldId id="267" r:id="rId22"/>
    <p:sldId id="268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65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68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106.97675" units="1/cm"/>
          <inkml:channelProperty channel="Y" name="resolution" value="55.95855" units="1/cm"/>
          <inkml:channelProperty channel="T" name="resolution" value="1" units="1/dev"/>
        </inkml:channelProperties>
      </inkml:inkSource>
      <inkml:timestamp xml:id="ts0" timeString="2026-07-15T07:33:46.83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11647 9807 0,'28'0'219,"1"0"-219,-1 0 16,0 29-16,0-1 15,1 0 1,27 0-16,-56 1 16,57-29-16,-29 0 15,0 0-15,0 28 0,29-28 16,-29 0-16,1 0 15,-1 0-15,0 0 0,0 0 16,1 0-16,-1 0 16,28 0-1,-27 0-15,-1 0 16,0 0-16,29 0 0,-29 0 16,0 0-16,1 0 15,-1 0-15,0 0 16,0 0-16,1 0 0,-1-28 15,28 28 1,-27 0-16,-29-29 0,28 29 16,0 0-1,29 0-15,-29 0 16,0-28 0,1 28-16,-1 0 15,0 0-15,0 0 16,1 0-1,-1 0-15,0 0 16,1 0-16,-1 0 0,0 0 16,0 0-1,1 0-15,-1 0 16,0 0-16,0 0 16,29 0-16,-29 0 15,0-28 1,1 28-16,-1 0 0,0 0 15,1-28 1,27 28-16,1 0 16,-29 0-1,0 0 1,0 0-16,1 0 16,-1 0-16,0 0 15,1 0 1,-1 0-1,0 0 1,0 0-16,1 0 16,-1 0-1,0 0-15,0 0 16,1 0 0,-1-29-16,0 29 15,0 0 1,1-28-16,-1 28 15,0 0-15,1 0 16,-1 0 0,0-28-1,0 28 1,1 0 0,-1 0-1,0 0 1,0 0-1,1 0-15,-1 0 32,-56 0 140,-1 0-172,1 0 15</inkml:trace>
  <inkml:trace contextRef="#ctx0" brushRef="#br0" timeOffset="7101.0125">14700 9101 0,'0'-28'219,"0"-1"-203,0 1-16,28 28 15,-28-28 1,29 28 0,-29-29-16,28 29 0,0 0 31,-28-28-31,28 28 15,1-28-15,-29 0 0,28 28 16,0-29 0,-28 1-1,28 28-15,1-28 16,-1 0 15,0 28-31,1-29 16,-1 29-1,-28-56 1,56 56 0,-27-28-1,-1 28 1,0 0 0,-28-29-16,28 29 15,1 0-15,-1 0 16,-28-28-16,28 0 15,1 28-15,-1 0 16,28-28-16,1-1 16,-1 29-1,-27-28-15,-1 28 0,28 0 16,-56-28-16,57 28 16,-29 0-16,-28-29 15,57 29-15,-57-28 0,28 28 16,0 0-16,1 0 15,-1 0-15,28 0 16,-27 0 0,-1 0-16,0 0 15,1 0 1,-1 0 0,0 0-1,0 0-15,1 0 16,-1 0-1,0 0 1,0 0 0,57 0-1,-57 0 1,1 0 0,-29 28-16,0 1 31,0-1-16,28 0 1,-28 1-16,0-1 16,0 0-1,0 0-15,0 1 16,0-1-16,0 28 16,0-27-1,-28-1-15,28 0 16,-29-28-16,29 28 0,0 1 15,-28-29-15,28 28 16,0 0-16,-56 0 16,27 1-1,29-1-15,0 0 16,-28-28 0,28 29-16,-28-1 15,28 0 1,0 0-1,-28-28-15,28 29 16,-29-1 0,29 0-1,-28-28 1,28 28 15,0 1-15,-28-29 15,28 28-15,0 0-16,-28-28 15,28 28-15,0 1 32,0-1-32,-29-28 15,29 57-15,-28-29 16,0 0-1,28 0-15,0 1 16,-57-29-16,57 56 0,0-28 16,-28 1-1,0-1-15,28 0 16,-29-28-16,1 0 0,28 28 16,0 1-16,-28-1 15,0 28 1,28-27-1,-29-1-15,1-28 16,0 0-16,28 28 16,-29-28-1,1 29-15,0-1 32,0-28-32,-1 0 15,-27 0 1,28 0-16,-1 0 15,1 0 1,0 0-16,0 0 16,-1 0-1,29-28-15,-28 28 16,0 0 0,-1-29-16,1 29 15,0-28 1,28 0-1,-57 28-15,57-57 16,-56 1 0,56 27-16,-28 29 15,-1-28-15,1 0 16,0 28 0,28-28-1,-29-1-15,29 1 16,-28 28-1,0-28 1,28 0-16,-28-1 16,28 1-1,-29 28 1,29-28-16,0-29 16,-28 57-16,28-28 15,0 0 1,-28-1-16,-29 29 15,57-28 1,0 0 0,0 0-1,0-1-15,0 1 16,-28 28 0,28-28-16,0 0 0,0-1 31,-28 1-31,28 0 15,0 0 1,0-1 0,0 1-1,0 0-15,0-1 16,0 1-16,28 0 16,-28 0-1,0-1-15,0 1 31,0 0-15,0 0 0,57 28-16,-29 0 15,-28-57 1,28 57 0,-28-28-1,28 28 1,1-28-1,-29 56 48</inkml:trace>
  <inkml:trace contextRef="#ctx0" brushRef="#br0" timeOffset="15753.1445">16311 9949 0,'-28'0'187,"28"-29"-187,0 1 16,0 0-1,0-29-15,0 29 16,0 0-16,-28 28 16,28-28-16,0-1 15,-28 1-15,28 0 16,0 0-1,0-1 1,0 1 0,0 0-16,0 0 0,0-1 15,0 1-15,-29 28 16,29-28-16,0-1 16,0 1-1,-28 0-15,28 0 16,0-1-1,0 1 1,-28 28 0,28-28-1,0 0-15,0-1 16,0-27 0,0 28-1,0-1-15,0 1 0,0 0 16,0-1-1,0 1 1,0 0-16,0 0 16,0-1-1,0 1 1,0 0 15,0 0-15,28-1-1,0 1 1,-28 0 0,29 0-1,-1 28-15,-28-29 32,28 29-17,0 0-15,-28-28 16,29 28-1,-1 0 17,0 0-17,0 0 17,1 0-17,-1-28 1,0 28-1,1 0 1,-1-28 15,0 28-31,0 0 16,1 0 0,-1 0-1,0 0-15,0 0 0,1-29 16,-1 29-1,29 0-15,-57-28 16,28 28-16,0 0 0,0 0 16,1-28-1,-1 28-15,0 0 16,0 0-16,29 0 16,-29 0-16,0 0 15,1 0 1,-1 0-16,0 0 15,1 0 1,-1 0 0,0 0-16,0 0 15,1 0 1,-1 0 0,-28 28-16,28-28 15,-28 28-15,28-28 16,-28 29-1,29-1 1,-29 0 0,0 0-16,0 1 15,0-1-15,0 0 16,0 0-16,0 1 16,0-1-16,0 0 15,0 0 1,-29 1-16,29 27 15,-28-56-15,28 28 16,0 1-16,0-1 16,-28-28-16,28 28 15,0 1-15,-28-29 16,28 56 0,0-28-16,-29 1 31,29-1-31,0 0 15,-28-28-15,28 28 32,-28-28-32,28 29 31,-28-29-15,28 28-16,-29-28 15,29 28-15,-28 0 16,0-28-1,-1 29 1,29-1-16,-28-28 16,-28 28-16,27 1 15,1-1 1,0-28-16,28 28 16,-28 0-16,-1 1 15,1-29 1,0 0-1,28 28-15,-28-28 0,-1 0 16,29 28 0,-28-28-16,0 0 15,-1 0 1,-27 28 0,28-28-1,28 29 1,-29-29-16,1 28 15,0-28-15,0 0 16,-1 0 0,1 28-16,0-28 15,-1 0-15,1 0 16,0 28-16,0-28 16,-1 0-16,1 0 15,0 0 1,0 0-16,-1 0 15,1 0 1,0 0-16,28-28 16,-28 28-1,-1 0-15,1-28 32,0 28-17,-1 0-15,29-28 16,-28-1 15,0 29-31,0-28 16,28 0-1,-29 28 1,29-28-16,-28-1 16,28 1-1,0 0 1,0 0-1,0-1-15,0 1 47,28 0-31,1 28 0,-1 0-16,0 0 15,0 0-15</inkml:trace>
  <inkml:trace contextRef="#ctx0" brushRef="#br0" timeOffset="26550.5804">17555 9807 0,'29'0'234,"55"0"-218,-27 0-16,28-28 16,-57 28-16,57 0 0,28 0 15,-57 0-15,57 0 16,-56 0-16,0 0 16,27 28-16,1-28 0,-28 0 15,27 0-15,-27 0 16,0 0-16,-1 0 0,29 0 15,-29 0-15,29 0 16,0 0-16,-28 0 16,27 0-16,-27 0 15,-1 0-15,29 0 0,28-28 16,-56 28-16,28 0 16,0 0-16,-29 0 15,1 0-15,27 0 0,-55-28 16,27 28-16,-27 0 15,-1 0-15,0 0 16,0 0-16,1 0 31,-1 0-15,0 0 31</inkml:trace>
  <inkml:trace contextRef="#ctx0" brushRef="#br0" timeOffset="31020.7203">20608 9779 0,'-28'0'266,"0"0"-235,28-28-15,-28 28-16,28-28 31,0-1-16,-29 29 1,29-28 0,-28 0 15,28 0-15,0-1 30,-28 29-46,28-28 32,0 0 15,0 0-32,0-1 1,0 1-1,0-29 1,0 29 0,0 0-1,0 0 17,28-1-32,-28 1 15,0 0 16,0 0-31,0-1 16,0 1 0,0 0-1,0 0-15,0-1 16,0-27 0,0 27-1,0 1 1,0 0-16,0 0 15,0-1-15,0 1 16,0 0 0,0 0-16,0-1 15,0 1-15,0 0 16,28 28-16,-28-57 16,0 29-16,0 0 0,0 0 15,0-1 1,29 29-16,-29-28 15,0 0-15,28 28 0,-28-29 16,0 1 0,28 28-16,-28-28 15,28 28-15,-28-28 16,29 28-16,-29-29 16,28 29-1,0 0 1,0 0-1,1 0 1,-1 0-16,0 0 16,1 0-1,-1 0 1,0 0-16,0 0 16,1 0-1,-1 0 1,0 0-16,0 29 15,1-29-15,-29 28 16,28-28 0,0 0-16,0 0 15,1 28-15,-1-28 16,0 0 0,1 0-16,-1 28 15,28-28-15,-27 0 0,84 29 16,-57-29-16,-27 0 15,27 0-15,1 0 16,-29 28-16,0-28 0,0 0 16,29 0-16,-29 0 15,29 28-15,-29-28 16,0 29-16,1-1 16,27-28-16,-56 56 15,28-56 1,1 29-16,-1-29 15,-28 28 1,0 0-16,0 0 31,0 1-31,0-1 0,0 0 16,0 0-16,0 1 16,0-1-1,0 0-15,0 0 16,0 1-16,0-1 15,0 0-15,0 1 16,0-1-16,0 0 16,0 0-1,0 1-15,-28-1 16,-1 0 0,29 0-16,0 1 15,0-1 1,-28 0-16,0 0 15,0 29 1,28-29 0,0 1-16,-29-29 15,29 28-15,-28 0 16,28 0-16,-57 1 16,29-29-1,28 28-15,-28 0 16,28 0-16,-28-28 15,28 29-15,-29-29 16,29 28-16,-28-28 16,0 28-16,0-28 31,-1 28-31,1 1 16,0-29-1,0 0 1,28 28-16,-29-28 15,1 0-15,0 0 16,-1 0-16,1 0 16,0 0-1,0 0-15,-1 0 16,1 0 0,0 0-16,0 0 15,-1 0-15,1 0 16,0 0-1,-1 0-15,1-28 16,-28 28-16,56-29 16,-29 29-16,1 0 15,0-28 1,0 28-16,-1 0 0,29-28 16,-28 28-1,0 0-15,0 0 16,28-28-1,-29 28-15,1-29 16,0 1 0,-1 28-16,29-28 31,-28 28-31,0 0 16,28-28-16,-28 28 15,-1 0 1,1-29-1,0 1 17,0 28-17,28-28 1,-29 28 0,1 0-16,28-28 15,-28 28-15,28-29 16,-29 29-1,1 0 1,28-56 0,-28 56-1,-29 0 1,57 28 31</inkml:trace>
  <inkml:trace contextRef="#ctx0" brushRef="#br0" timeOffset="35905.1211">13626 11362 0,'0'-28'203,"0"-1"-187,0 1 0,0 0-1,0 0 1,0-1-1,0 1-15,0-28 16,0-1 0,0 29-16,0-29 15,0-28-15,0 57 0,0-28 16,0 27 0,0 1-16,0 0 15,0 0-15,0-1 16,0 1-1,0 0 1,0 0 0,28 28-1,-28-29-15,0-27 16,28 56-16,-28-29 16,0 1-16,29 28 15,-29-28-15,28 0 16,-28-1-16,28 1 15,0 0 1,1 28-16,-29-28 16,28-1-1,0 1-15,1 28 32,-1 0-17,0 0-15,29 0 16,-29 0-1,0 0 1,0 0-16,1-28 0,-1 28 16,28 0-16,-27-28 15,27 28-15,1-29 16,-1 1-16,29 0 0,-28 28 16,-1-28-16,-27 28 15,27-29-15,-28 29 16,1-28-16,-1 28 0,0-28 15,0 28 1,1 0 0,27 0-1,-28 0 1,1 0 15,-1 0-31,0 0 16,1 0 15,-1 0-31,0 0 16,0 0-1,1 0 1,-1 0 0,0 0-16,29 0 31,-29 0 0,0 0-15,1 0-16,-29 28 15,28-28-15,0 0 32,-28 57-32,28-57 0,-28 28 15,29-28 1,-1 28-1,0 0 1,0 1 0,1-29-1,-29 28 1,0 0-16,28-28 16,-28 28-1,28 1 1,0-1-1,-28 0 1,0 0 0,0 1-1,0-1 1,0 0 0,57-28-16,-57 57 15,0-29-15,28-28 16,-28 28-1,0 1-15,0-1 16,0 28 0,0-27-1,0-1-15,29 0 16,-29 0 0,0 1-1,0-1 1,0 0-16,0 0 15,0 1 1,0-1-16,0 0 16,0 1-1,0-1 1,0 0 0,0 0-16,0 1 31,0-1-31,0 0 15,0 0-15,0 1 16,0-1 0,0 0-16,0 0 15,-29 1-15,29-1 16,0 0 0,-56 0-1,56 1-15,0-1 16,0 0-16,0 1 31,-29-1-15,29 0-16,-28-28 15,28 28 1,0 29 0,-28-57-1,28 28 16,-28-28-15,28 28 0,-29-28-16,1 0 31,0 0-15,0 0-1,28 29-15,-29-29 16,1 0-1,0 0 1,0 0 0,-1 0-16,1 0 0,-29 0 15,29 0 1,0 0-16,0 0 16,-1-29-1,1 29 1,0-28-1,0 28-15,-1 0 16,29-56-16,-28 27 16,0 29-1,28-28 1,-29 0 0,-27 28-1,56-28-15,-28 28 16,-1 0-1,1 0-15,0 0 16,0 0-16,-29 0 16,29 0-1,-29-29 1,1 29-16,-29 0 16,57 0-16,-29 0 15,29 0-15,-29 0 16,29 0-16,0 0 15,-1 0-15,1-28 0,0 28 16,0 0 0,-1 0-16,-27 0 15,28 0 1,-1 0 0,1 0-16,0 0 15,0 0 1,-1 0-16,1 0 15,0 0 1,-1 0 0,1 0-16,0 0 0,0 0 15,-1 28 1,1-28 0,0 0-1,0 0 1,28-28-1,-29 28 32,29-28-47,0-1 16,0 1 0,0 0-1,0 0 1,0-1 15,0 1-31,0 0 0,0 0 31,0-1-15,0 1 0,0 0-1,0 0 1,0-1 15,0 1 0,29 28 32,-29 28-48</inkml:trace>
  <inkml:trace contextRef="#ctx0" brushRef="#br0" timeOffset="40012.6006">16707 11503 0,'-28'0'234,"0"0"-218,-1 0 0,1 0-16,0 0 15,0 0-15,28-28 16,-57 28-16,0 0 15,29-28-15,-28 28 0,-57-29 16,84 29-16,1-28 16,0 28-16,0-28 15,-1 28-15,1 0 16,0 0-16,-1-28 0,1-1 16,28 1-1,-28 28 1,0 0-16,28-28 15,-57 28 1,29-28 0,0 28-1,28-29 1,0 1 0,-29 28-16,29-28 0,0 0 15,-28 28 1,28-29-1,0 1-15,0 0 32,-28 28-17,28-28-15,0-1 16,0 1 0,0 0-16,0-1 15,0 1-15,0 0 16,0 0-16,0-1 15,0 1 1,0 0-16,0 0 16,0-1-16,28 1 0,0 0 15,-28 0 1,29-1 0,-29 1-16,0 0 0,28 28 15,-28-29-15,56 1 16,-56 0-16,0 0 15,0-1-15,29 1 0,-1-28 16,-28 27 0,28 29-16,-28-28 15,0 0-15,28 28 32,-28-28-32,29 28 15,-29-29-15,0 1 16,28 28-16,0 0 15,-28-28 1,0 0-16,29 28 16,27 0-16,-56-29 0,57 1 15,56 0-15,-57-29 16,29-28-16,-57 85 16,57-56-16,-28 28 0,-29-1 15,28 1-15,1 0 16,0 0-16,-29 28 15,0 0-15,-28-29 16,28 29 0,1 0-1,-1 0 1,-28 29 0,0-1-1,0 0-15,0 0 16,0 1-16,0-1 15,0 28 1,28-27-16,-28-1 16,0 0-16,0 0 0,0 1 15,28-1 1,-28 0 0,0 1-16,29-1 0,-29 0 15,0 0 1,0 1-1,0-1-15,28 0 0,-28 0 16,0 1 0,0-1-16,28-28 15,-28 28-15,0 0 16,0 1 0,0-1-1,0 0-15,28 0 16,-28 1-1,0-1 1,0 0 0,29 1-16,-29 27 31,0-28-31,0 1 16,0-1-1,0 0 1,0 0-1,0 1 1,0-1 15,0 0-31,0 0 32,0 1-32,0-1 15,0 0 1,0 1 15,28-29-15,-28 28-1,28 28 1,29-56 46,-57 29-62,28-1 16,0-28-16,1 0 16,-1 0-1,0 28-15,0-28 0,1 28 16,-1-28 0,-28 29-1,28-29-15,29 0 16,-29 0 15,0 28 0,-28 0 1,0 0 14,-28 1-14,28-1-17,-56-28 17,27 0-17,29 28-15,0 0 31,-28-28-15,0 0-16,-1 0 16,1 29 15,0-29-15,0 0-1,-1 28 1,1-28-16,0 0 15,0 0 1,-1 0 0,1 0-16,0 0 15,28-28-15,-29 28 16,1 0-16,0-29 31,0 1-15,-1 28-1,29-28 1,0 0 15,0-1 1</inkml:trace>
  <inkml:trace contextRef="#ctx0" brushRef="#br0" timeOffset="42245.0558">18008 11447 0,'56'0'281,"-56"-29"-281,28 29 0,1 0 15,-1 0-15,28 0 16,-27 0 0,-1 0-16,0-28 15,29 28-15,-29 0 16,0 0-16,29 0 16,-1 0-1,-27 0-15,-1 0 0,28 0 16,-27 0-16,56 0 15,-29 0-15,1 0 16,-1 0-16,-28 0 0,29-28 16,-29 28-16,1 0 15,-1 0-15,28 0 16,-27-28-16,-1 28 16,0 0-16,29 0 15,-29 0 1,28 0-16,-27 0 15,-1 0 1,0 0 0,1 0-16,-1 0 15,0 0 17,0 0-17,1 0 32,-1 0-16,0 28-15,0-28 31,1 0 0,-29 28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Warm-up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905164" y="1886000"/>
            <a:ext cx="82388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Good morning, everyone.</a:t>
            </a:r>
          </a:p>
          <a:p>
            <a:r>
              <a:rPr lang="en-US" sz="3200" dirty="0"/>
              <a:t>How are you today?</a:t>
            </a:r>
          </a:p>
          <a:p>
            <a:r>
              <a:rPr lang="en-US" sz="3200" dirty="0"/>
              <a:t>Welcome to our English class.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96643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 smtClean="0"/>
              <a:t>Vocabulary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8509533"/>
              </p:ext>
            </p:extLst>
          </p:nvPr>
        </p:nvGraphicFramePr>
        <p:xfrm>
          <a:off x="1704105" y="1671782"/>
          <a:ext cx="8229600" cy="2286000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4114800"/>
                <a:gridCol w="4114800"/>
              </a:tblGrid>
              <a:tr h="368083">
                <a:tc>
                  <a:txBody>
                    <a:bodyPr/>
                    <a:lstStyle/>
                    <a:p>
                      <a:r>
                        <a:rPr lang="en-US" sz="2400" b="1" dirty="0"/>
                        <a:t>Word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Bangla Meaning</a:t>
                      </a:r>
                    </a:p>
                  </a:txBody>
                  <a:tcPr anchor="ctr"/>
                </a:tc>
              </a:tr>
              <a:tr h="368083">
                <a:tc>
                  <a:txBody>
                    <a:bodyPr/>
                    <a:lstStyle/>
                    <a:p>
                      <a:r>
                        <a:rPr lang="en-US" sz="2400"/>
                        <a:t>bean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sz="2400"/>
                        <a:t>শিম</a:t>
                      </a:r>
                    </a:p>
                  </a:txBody>
                  <a:tcPr anchor="ctr"/>
                </a:tc>
              </a:tr>
              <a:tr h="368083">
                <a:tc>
                  <a:txBody>
                    <a:bodyPr/>
                    <a:lstStyle/>
                    <a:p>
                      <a:r>
                        <a:rPr lang="en-US" sz="2400"/>
                        <a:t>sleep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sz="2400"/>
                        <a:t>ঘুমানো</a:t>
                      </a:r>
                    </a:p>
                  </a:txBody>
                  <a:tcPr anchor="ctr"/>
                </a:tc>
              </a:tr>
              <a:tr h="36808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Sheep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sz="2400"/>
                        <a:t>ভেড়া</a:t>
                      </a:r>
                    </a:p>
                  </a:txBody>
                  <a:tcPr anchor="ctr"/>
                </a:tc>
              </a:tr>
              <a:tr h="368083">
                <a:tc>
                  <a:txBody>
                    <a:bodyPr/>
                    <a:lstStyle/>
                    <a:p>
                      <a:r>
                        <a:rPr lang="en-US" sz="2400"/>
                        <a:t>feed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as-IN" sz="2400" dirty="0"/>
                        <a:t>খাবার দেওয়া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4158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672253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/>
              <a:t>Activity </a:t>
            </a:r>
            <a:r>
              <a:rPr lang="en-US" dirty="0" smtClean="0"/>
              <a:t>E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283"/>
          <a:stretch/>
        </p:blipFill>
        <p:spPr>
          <a:xfrm>
            <a:off x="1477818" y="1267966"/>
            <a:ext cx="9264073" cy="38639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661032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 smtClean="0"/>
              <a:t>Activity</a:t>
            </a:r>
            <a:r>
              <a:rPr lang="en-US" dirty="0" smtClean="0"/>
              <a:t> F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0" t="30403" r="100" b="45891"/>
          <a:stretch/>
        </p:blipFill>
        <p:spPr>
          <a:xfrm>
            <a:off x="1320238" y="1212550"/>
            <a:ext cx="9569433" cy="3183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8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729961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 smtClean="0"/>
              <a:t>Activity</a:t>
            </a:r>
            <a:r>
              <a:rPr lang="en-US" dirty="0" smtClean="0"/>
              <a:t> G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" t="30492" r="-204" b="35477"/>
          <a:stretch/>
        </p:blipFill>
        <p:spPr>
          <a:xfrm>
            <a:off x="2150218" y="400000"/>
            <a:ext cx="9506074" cy="468923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017521" y="1554078"/>
            <a:ext cx="69762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→ </a:t>
            </a:r>
            <a:r>
              <a:rPr lang="en-US" sz="1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en-US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1600" dirty="0"/>
          </a:p>
        </p:txBody>
      </p:sp>
      <p:sp>
        <p:nvSpPr>
          <p:cNvPr id="8" name="Rectangle 7"/>
          <p:cNvSpPr/>
          <p:nvPr/>
        </p:nvSpPr>
        <p:spPr>
          <a:xfrm>
            <a:off x="5003669" y="2122111"/>
            <a:ext cx="69762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→ </a:t>
            </a:r>
            <a:r>
              <a:rPr lang="en-US" sz="1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en-US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1600" dirty="0"/>
          </a:p>
        </p:txBody>
      </p:sp>
      <p:sp>
        <p:nvSpPr>
          <p:cNvPr id="9" name="Rectangle 8"/>
          <p:cNvSpPr/>
          <p:nvPr/>
        </p:nvSpPr>
        <p:spPr>
          <a:xfrm>
            <a:off x="4906689" y="2690142"/>
            <a:ext cx="69762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→ </a:t>
            </a:r>
            <a:r>
              <a:rPr lang="en-US" sz="1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en-US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1600" dirty="0"/>
          </a:p>
        </p:txBody>
      </p:sp>
      <p:sp>
        <p:nvSpPr>
          <p:cNvPr id="10" name="Rectangle 9"/>
          <p:cNvSpPr/>
          <p:nvPr/>
        </p:nvSpPr>
        <p:spPr>
          <a:xfrm>
            <a:off x="8023961" y="1540217"/>
            <a:ext cx="69762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→ </a:t>
            </a:r>
            <a:r>
              <a:rPr lang="en-US" sz="1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en-US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1600" dirty="0"/>
          </a:p>
        </p:txBody>
      </p:sp>
      <p:sp>
        <p:nvSpPr>
          <p:cNvPr id="11" name="Rectangle 10"/>
          <p:cNvSpPr/>
          <p:nvPr/>
        </p:nvSpPr>
        <p:spPr>
          <a:xfrm>
            <a:off x="8010108" y="2117494"/>
            <a:ext cx="69762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→ </a:t>
            </a:r>
            <a:r>
              <a:rPr lang="en-US" sz="16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en-US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1600" dirty="0"/>
          </a:p>
        </p:txBody>
      </p:sp>
      <p:sp>
        <p:nvSpPr>
          <p:cNvPr id="12" name="Rectangle 11"/>
          <p:cNvSpPr/>
          <p:nvPr/>
        </p:nvSpPr>
        <p:spPr>
          <a:xfrm>
            <a:off x="8005488" y="2676293"/>
            <a:ext cx="69762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→ </a:t>
            </a:r>
            <a:r>
              <a:rPr lang="en-US" sz="1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US" sz="1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2014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729961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 smtClean="0"/>
              <a:t>Activity</a:t>
            </a:r>
            <a:r>
              <a:rPr lang="en-US" dirty="0" smtClean="0"/>
              <a:t> G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806"/>
          <a:stretch/>
        </p:blipFill>
        <p:spPr>
          <a:xfrm>
            <a:off x="1773285" y="1209950"/>
            <a:ext cx="9482374" cy="455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880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661032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 smtClean="0"/>
              <a:t>Activity</a:t>
            </a:r>
            <a:r>
              <a:rPr lang="en-US" dirty="0" smtClean="0"/>
              <a:t> F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" t="68088" r="198" b="298"/>
          <a:stretch/>
        </p:blipFill>
        <p:spPr>
          <a:xfrm>
            <a:off x="1320239" y="1212550"/>
            <a:ext cx="9504780" cy="424614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Ink 6"/>
              <p14:cNvContentPartPr/>
              <p14:nvPr/>
            </p14:nvContentPartPr>
            <p14:xfrm>
              <a:off x="4192920" y="2991240"/>
              <a:ext cx="3776040" cy="1242000"/>
            </p14:xfrm>
          </p:contentPart>
        </mc:Choice>
        <mc:Fallback xmlns="">
          <p:pic>
            <p:nvPicPr>
              <p:cNvPr id="7" name="Ink 6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83560" y="2981880"/>
                <a:ext cx="3794760" cy="1260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65776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Pair Work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Practice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713968"/>
            <a:ext cx="35052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🎲 Fun Classroom Activity</a:t>
            </a:r>
            <a:endParaRPr lang="en-US" sz="2000"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8000" y="1141994"/>
            <a:ext cx="6096000" cy="171739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Students raise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✋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One hand for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/ɪ/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🙌</a:t>
            </a: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Two hands for 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ː/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en-US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50327" y="2769626"/>
            <a:ext cx="4516581" cy="985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6"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Students: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6"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🙌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048000" y="2831978"/>
            <a:ext cx="1579418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sleep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927928" y="3884914"/>
            <a:ext cx="2475345" cy="985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Teacher: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331852" y="3943778"/>
            <a:ext cx="4350329" cy="985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6"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Students: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6"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latin typeface="Segoe UI Symbol" panose="020B0502040204020203" pitchFamily="34" charset="0"/>
                <a:ea typeface="Times New Roman" panose="02020603050405020304" pitchFamily="18" charset="0"/>
                <a:cs typeface="Segoe UI Symbol" panose="020B0502040204020203" pitchFamily="34" charset="0"/>
              </a:rPr>
              <a:t>✋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2930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Quiz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Cover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2363" y="1188719"/>
            <a:ext cx="11979563" cy="5120641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923637" y="1572548"/>
            <a:ext cx="678872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Class:</a:t>
            </a:r>
            <a:r>
              <a:rPr lang="en-US" sz="2800" dirty="0"/>
              <a:t> </a:t>
            </a:r>
            <a:r>
              <a:rPr lang="en-US" sz="2800" dirty="0" smtClean="0"/>
              <a:t>3</a:t>
            </a:r>
          </a:p>
          <a:p>
            <a:r>
              <a:rPr lang="en-US" sz="2800" b="1" dirty="0"/>
              <a:t>Subject:</a:t>
            </a:r>
            <a:r>
              <a:rPr lang="en-US" sz="2800" dirty="0"/>
              <a:t> </a:t>
            </a:r>
            <a:r>
              <a:rPr lang="en-US" sz="2800" dirty="0" smtClean="0"/>
              <a:t>English</a:t>
            </a:r>
          </a:p>
          <a:p>
            <a:r>
              <a:rPr lang="en-US" sz="2800" b="1" dirty="0"/>
              <a:t>Unit:</a:t>
            </a:r>
            <a:r>
              <a:rPr lang="en-US" sz="2800" dirty="0"/>
              <a:t> 4 – Let's Play with Sounds and </a:t>
            </a:r>
            <a:r>
              <a:rPr lang="en-US" sz="2800" dirty="0" smtClean="0"/>
              <a:t>Numbers</a:t>
            </a:r>
          </a:p>
          <a:p>
            <a:r>
              <a:rPr lang="en-US" sz="2800" b="1" dirty="0"/>
              <a:t>Lesson:</a:t>
            </a:r>
            <a:r>
              <a:rPr lang="en-US" sz="2800" dirty="0"/>
              <a:t> </a:t>
            </a:r>
            <a:r>
              <a:rPr lang="en-US" sz="2800" dirty="0" smtClean="0"/>
              <a:t>2</a:t>
            </a:r>
          </a:p>
          <a:p>
            <a:r>
              <a:rPr lang="en-US" sz="2800" b="1" dirty="0"/>
              <a:t>Pages:</a:t>
            </a:r>
            <a:r>
              <a:rPr lang="en-US" sz="2800" dirty="0"/>
              <a:t> </a:t>
            </a:r>
            <a:r>
              <a:rPr lang="en-US" sz="2800" dirty="0" smtClean="0"/>
              <a:t>52–53</a:t>
            </a:r>
          </a:p>
          <a:p>
            <a:r>
              <a:rPr lang="en-US" sz="2800" b="1" dirty="0"/>
              <a:t>Topic:</a:t>
            </a:r>
            <a:r>
              <a:rPr lang="en-US" sz="2800" dirty="0"/>
              <a:t> Say the Middle Sounds </a:t>
            </a:r>
            <a:r>
              <a:rPr lang="en-US" sz="2800" b="1" dirty="0"/>
              <a:t>/ɪ/</a:t>
            </a:r>
            <a:r>
              <a:rPr lang="en-US" sz="2800" dirty="0"/>
              <a:t> and </a:t>
            </a:r>
            <a:r>
              <a:rPr lang="en-US" sz="2800" b="1" dirty="0"/>
              <a:t>/</a:t>
            </a:r>
            <a:r>
              <a:rPr lang="en-US" sz="2800" b="1" dirty="0" err="1"/>
              <a:t>i</a:t>
            </a:r>
            <a:r>
              <a:rPr lang="en-US" sz="2800" b="1" dirty="0"/>
              <a:t>ː/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Assessment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Homework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422400" y="1491356"/>
            <a:ext cx="6096000" cy="2214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  <a:tabLst>
                <a:tab pos="628650" algn="l"/>
              </a:tabLs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Read all the words on 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Pages 52–53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  <a:tabLst>
                <a:tab pos="628650" algn="l"/>
              </a:tabLs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Write four words with 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/ɪ/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  <a:tabLst>
                <a:tab pos="628650" algn="l"/>
              </a:tabLs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Write four words with 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ː/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Practise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reading the word pairs aloud. </a:t>
            </a:r>
            <a:endParaRPr lang="en-US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dirty="0"/>
              <a:t>Thank You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16565" y="2177937"/>
            <a:ext cx="275405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000" b="1">
                <a:solidFill>
                  <a:srgbClr val="1976D2"/>
                </a:solidFill>
              </a:defRPr>
            </a:pPr>
            <a:r>
              <a:rPr sz="4400" dirty="0"/>
              <a:t>Thank You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80314" y="3170855"/>
            <a:ext cx="564041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000" b="1">
                <a:solidFill>
                  <a:srgbClr val="1976D2"/>
                </a:solidFill>
              </a:defRPr>
            </a:pPr>
            <a:r>
              <a:rPr lang="en-US" sz="4400" dirty="0" smtClean="0"/>
              <a:t>wish you  all the best.</a:t>
            </a:r>
            <a:endParaRPr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3138751" y="3785070"/>
            <a:ext cx="564041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000" b="1">
                <a:solidFill>
                  <a:srgbClr val="1976D2"/>
                </a:solidFill>
              </a:defRPr>
            </a:pPr>
            <a:r>
              <a:rPr lang="en-US" sz="4400" smtClean="0"/>
              <a:t>Happy learning.</a:t>
            </a:r>
            <a:endParaRPr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Cover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384" y="68580"/>
            <a:ext cx="4892040" cy="67208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381" y="66964"/>
            <a:ext cx="477774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789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Learning Outcomes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r>
              <a:t>Add your lesson content here...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729670" y="1739039"/>
            <a:ext cx="1073542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By the end of the lesson, students will be able to: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err="1"/>
              <a:t>Recognise</a:t>
            </a:r>
            <a:r>
              <a:rPr lang="en-US" sz="2800" dirty="0"/>
              <a:t> the middle sounds </a:t>
            </a:r>
            <a:r>
              <a:rPr lang="en-US" sz="2800" b="1" dirty="0"/>
              <a:t>/ɪ/</a:t>
            </a:r>
            <a:r>
              <a:rPr lang="en-US" sz="2800" dirty="0"/>
              <a:t> and </a:t>
            </a:r>
            <a:r>
              <a:rPr lang="en-US" sz="2800" b="1" dirty="0"/>
              <a:t>/</a:t>
            </a:r>
            <a:r>
              <a:rPr lang="en-US" sz="2800" b="1" dirty="0" err="1"/>
              <a:t>i</a:t>
            </a:r>
            <a:r>
              <a:rPr lang="en-US" sz="2800" b="1" dirty="0"/>
              <a:t>ː/</a:t>
            </a:r>
            <a:r>
              <a:rPr lang="en-US" sz="2800" dirty="0"/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Pronounce familiar words correctly.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Distinguish between the short </a:t>
            </a:r>
            <a:r>
              <a:rPr lang="en-US" sz="2800" b="1" dirty="0"/>
              <a:t>/ɪ/</a:t>
            </a:r>
            <a:r>
              <a:rPr lang="en-US" sz="2800" dirty="0"/>
              <a:t> sound and the long </a:t>
            </a:r>
            <a:r>
              <a:rPr lang="en-US" sz="2800" b="1" dirty="0"/>
              <a:t>/</a:t>
            </a:r>
            <a:r>
              <a:rPr lang="en-US" sz="2800" b="1" dirty="0" err="1"/>
              <a:t>i</a:t>
            </a:r>
            <a:r>
              <a:rPr lang="en-US" sz="2800" b="1" dirty="0"/>
              <a:t>ː/</a:t>
            </a:r>
            <a:r>
              <a:rPr lang="en-US" sz="2800" dirty="0"/>
              <a:t> sound.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/>
              <a:t>Read and compare words with </a:t>
            </a:r>
            <a:r>
              <a:rPr lang="en-US" sz="2800" dirty="0" smtClean="0"/>
              <a:t>confidence.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7315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t>Revision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923634" y="1228439"/>
            <a:ext cx="7966222" cy="468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sounds did we learn in the previous class? </a:t>
            </a:r>
            <a:endParaRPr lang="en-US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96292" y="1681022"/>
            <a:ext cx="3784144" cy="1457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Expected answer:</a:t>
            </a: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/æ/ </a:t>
            </a: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	/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e/ </a:t>
            </a:r>
            <a:endParaRPr lang="en-US" sz="2400" b="1" dirty="0"/>
          </a:p>
        </p:txBody>
      </p:sp>
      <p:sp>
        <p:nvSpPr>
          <p:cNvPr id="8" name="Rectangle 7"/>
          <p:cNvSpPr/>
          <p:nvPr/>
        </p:nvSpPr>
        <p:spPr>
          <a:xfrm>
            <a:off x="1099120" y="3175657"/>
            <a:ext cx="2262906" cy="2478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Say with me:</a:t>
            </a:r>
            <a:endParaRPr lang="en-US" sz="2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 </a:t>
            </a:r>
            <a:endParaRPr lang="en-US" sz="2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cat </a:t>
            </a:r>
            <a:endParaRPr lang="en-US" sz="2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 </a:t>
            </a:r>
            <a:endParaRPr lang="en-US" sz="20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hen </a:t>
            </a:r>
            <a:endParaRPr lang="en-US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49815" y="4439100"/>
            <a:ext cx="5144652" cy="985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Excellent!</a:t>
            </a: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Today we shall learn two new sounds.</a:t>
            </a:r>
            <a:endParaRPr lang="en-US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71713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 smtClean="0"/>
              <a:t>Activity A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64403"/>
          <a:stretch/>
        </p:blipFill>
        <p:spPr>
          <a:xfrm>
            <a:off x="2908527" y="1380136"/>
            <a:ext cx="8396749" cy="4106261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965329" y="1683386"/>
            <a:ext cx="18360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What is this?</a:t>
            </a:r>
          </a:p>
        </p:txBody>
      </p:sp>
    </p:spTree>
    <p:extLst>
      <p:ext uri="{BB962C8B-B14F-4D97-AF65-F5344CB8AC3E}">
        <p14:creationId xmlns:p14="http://schemas.microsoft.com/office/powerpoint/2010/main" val="2836664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70110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 smtClean="0"/>
              <a:t>Activity B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89" b="44466"/>
          <a:stretch/>
        </p:blipFill>
        <p:spPr>
          <a:xfrm>
            <a:off x="2604203" y="1760564"/>
            <a:ext cx="8396749" cy="2554555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942109" y="1173020"/>
            <a:ext cx="2250237" cy="1590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Repeat </a:t>
            </a:r>
            <a:r>
              <a:rPr lang="en-US" sz="2400" dirty="0" smtClean="0"/>
              <a:t>with me:</a:t>
            </a:r>
            <a:endParaRPr lang="en-US" sz="2400" dirty="0"/>
          </a:p>
          <a:p>
            <a:r>
              <a:rPr lang="en-US" sz="2400" dirty="0"/>
              <a:t>pin </a:t>
            </a:r>
          </a:p>
          <a:p>
            <a:r>
              <a:rPr lang="en-US" sz="2400" dirty="0"/>
              <a:t>hill </a:t>
            </a:r>
          </a:p>
          <a:p>
            <a:r>
              <a:rPr lang="en-US" sz="2400" dirty="0"/>
              <a:t>pill </a:t>
            </a:r>
          </a:p>
        </p:txBody>
      </p:sp>
      <p:sp>
        <p:nvSpPr>
          <p:cNvPr id="6" name="Rectangle 5"/>
          <p:cNvSpPr/>
          <p:nvPr/>
        </p:nvSpPr>
        <p:spPr>
          <a:xfrm>
            <a:off x="858980" y="2764459"/>
            <a:ext cx="6068291" cy="28604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Teacher:</a:t>
            </a:r>
          </a:p>
          <a:p>
            <a:r>
              <a:rPr lang="en-US" b="1" dirty="0" err="1"/>
              <a:t>i</a:t>
            </a:r>
            <a:endParaRPr lang="en-US" b="1" dirty="0"/>
          </a:p>
          <a:p>
            <a:r>
              <a:rPr lang="en-US" b="1" dirty="0"/>
              <a:t>/ɪ/</a:t>
            </a:r>
          </a:p>
          <a:p>
            <a:r>
              <a:rPr lang="en-US" b="1" dirty="0"/>
              <a:t>Students:</a:t>
            </a:r>
          </a:p>
          <a:p>
            <a:r>
              <a:rPr lang="en-US" b="1" dirty="0" err="1"/>
              <a:t>i</a:t>
            </a:r>
            <a:endParaRPr lang="en-US" b="1" dirty="0"/>
          </a:p>
          <a:p>
            <a:r>
              <a:rPr lang="en-US" b="1" dirty="0"/>
              <a:t>/ɪ/</a:t>
            </a:r>
          </a:p>
          <a:p>
            <a:r>
              <a:rPr lang="en-US" b="1" dirty="0"/>
              <a:t>Teacher:</a:t>
            </a:r>
          </a:p>
          <a:p>
            <a:r>
              <a:rPr lang="en-US" b="1" dirty="0"/>
              <a:t>tin</a:t>
            </a:r>
          </a:p>
          <a:p>
            <a:r>
              <a:rPr lang="en-US" b="1" dirty="0"/>
              <a:t>Students:</a:t>
            </a:r>
          </a:p>
          <a:p>
            <a:r>
              <a:rPr lang="en-US" b="1" dirty="0"/>
              <a:t>tin</a:t>
            </a:r>
          </a:p>
        </p:txBody>
      </p:sp>
    </p:spTree>
    <p:extLst>
      <p:ext uri="{BB962C8B-B14F-4D97-AF65-F5344CB8AC3E}">
        <p14:creationId xmlns:p14="http://schemas.microsoft.com/office/powerpoint/2010/main" val="1312254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688283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 smtClean="0"/>
              <a:t>Activity C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328" b="31589"/>
          <a:stretch/>
        </p:blipFill>
        <p:spPr>
          <a:xfrm>
            <a:off x="627627" y="1982798"/>
            <a:ext cx="10806990" cy="194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242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4000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400" b="1">
                <a:solidFill>
                  <a:srgbClr val="FFFFFF"/>
                </a:solidFill>
              </a:defRPr>
            </a:pPr>
            <a:r>
              <a:t>English With Anisur Rahman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640080"/>
            <a:ext cx="1726755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1976D2"/>
                </a:solidFill>
              </a:defRPr>
            </a:pPr>
            <a:r>
              <a:rPr lang="en-US" dirty="0" smtClean="0"/>
              <a:t>Activity D</a:t>
            </a:r>
            <a:endParaRPr dirty="0"/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155680" cy="4572000"/>
          </a:xfrm>
          <a:prstGeom prst="roundRect">
            <a:avLst/>
          </a:prstGeom>
          <a:solidFill>
            <a:srgbClr val="FAFAF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sz="2200"/>
            </a:pPr>
            <a:endParaRPr dirty="0"/>
          </a:p>
        </p:txBody>
      </p:sp>
      <p:sp>
        <p:nvSpPr>
          <p:cNvPr id="5" name="TextBox 4"/>
          <p:cNvSpPr txBox="1"/>
          <p:nvPr/>
        </p:nvSpPr>
        <p:spPr>
          <a:xfrm>
            <a:off x="274320" y="6309360"/>
            <a:ext cx="114300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/>
            </a:pPr>
            <a:r>
              <a:t>📚 English With Anisur Rahman | Learn English with Bangla Explanation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5" t="69263" r="85" b="476"/>
          <a:stretch/>
        </p:blipFill>
        <p:spPr>
          <a:xfrm>
            <a:off x="805890" y="1268211"/>
            <a:ext cx="10806990" cy="4492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285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679</Words>
  <Application>Microsoft Office PowerPoint</Application>
  <PresentationFormat>Widescreen</PresentationFormat>
  <Paragraphs>149</Paragraphs>
  <Slides>22</Slides>
  <Notes>0</Notes>
  <HiddenSlides>6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Segoe UI Symbol</vt:lpstr>
      <vt:lpstr>Symbol</vt:lpstr>
      <vt:lpstr>Times New Roman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Anisur</cp:lastModifiedBy>
  <cp:revision>18</cp:revision>
  <dcterms:created xsi:type="dcterms:W3CDTF">2013-01-27T09:14:16Z</dcterms:created>
  <dcterms:modified xsi:type="dcterms:W3CDTF">2026-08-04T17:24:56Z</dcterms:modified>
  <cp:category/>
</cp:coreProperties>
</file>