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9" d="100"/>
          <a:sy n="69" d="100"/>
        </p:scale>
        <p:origin x="756" y="-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50304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1B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98480" y="548640"/>
            <a:ext cx="822960" cy="822960"/>
          </a:xfrm>
          <a:prstGeom prst="ellipse">
            <a:avLst/>
          </a:prstGeom>
          <a:solidFill>
            <a:srgbClr val="FF4D6D"/>
          </a:solidFill>
          <a:ln/>
        </p:spPr>
      </p:sp>
      <p:sp>
        <p:nvSpPr>
          <p:cNvPr id="3" name="Shape 1"/>
          <p:cNvSpPr/>
          <p:nvPr/>
        </p:nvSpPr>
        <p:spPr>
          <a:xfrm>
            <a:off x="11292840" y="1554480"/>
            <a:ext cx="320040" cy="320040"/>
          </a:xfrm>
          <a:prstGeom prst="ellipse">
            <a:avLst/>
          </a:prstGeom>
          <a:solidFill>
            <a:srgbClr val="FFC857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5669280"/>
            <a:ext cx="457200" cy="457200"/>
          </a:xfrm>
          <a:prstGeom prst="ellipse">
            <a:avLst/>
          </a:prstGeom>
          <a:solidFill>
            <a:srgbClr val="00B8A9"/>
          </a:solidFill>
          <a:ln/>
        </p:spPr>
      </p:sp>
      <p:sp>
        <p:nvSpPr>
          <p:cNvPr id="5" name="Shape 3"/>
          <p:cNvSpPr/>
          <p:nvPr/>
        </p:nvSpPr>
        <p:spPr>
          <a:xfrm>
            <a:off x="822960" y="5212080"/>
            <a:ext cx="201168" cy="201168"/>
          </a:xfrm>
          <a:prstGeom prst="ellipse">
            <a:avLst/>
          </a:prstGeom>
          <a:solidFill>
            <a:srgbClr val="FF4D6D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10515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FFC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ENGLISH FOR TODAY  ·  SSC ENGLISH FIRST PAPER  ·  NCTB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02920" y="1737360"/>
            <a:ext cx="100584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200" b="1" kern="0" spc="100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GRAFFITI</a:t>
            </a:r>
            <a:endParaRPr lang="en-US" sz="9200" dirty="0"/>
          </a:p>
        </p:txBody>
      </p:sp>
      <p:sp>
        <p:nvSpPr>
          <p:cNvPr id="8" name="Shape 6"/>
          <p:cNvSpPr/>
          <p:nvPr/>
        </p:nvSpPr>
        <p:spPr>
          <a:xfrm>
            <a:off x="566928" y="3337560"/>
            <a:ext cx="2926080" cy="73152"/>
          </a:xfrm>
          <a:prstGeom prst="rect">
            <a:avLst/>
          </a:prstGeom>
          <a:solidFill>
            <a:srgbClr val="FF4D6D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36118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D9D9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Lesson Plan on Reading, Reflection &amp; Voice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548640" y="443484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0B8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Class:  </a:t>
            </a: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(SSC)      </a:t>
            </a:r>
            <a:r>
              <a:rPr lang="en-US" sz="1400" b="1" dirty="0">
                <a:solidFill>
                  <a:srgbClr val="00B8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Subject:  </a:t>
            </a: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English First Paper      </a:t>
            </a:r>
            <a:r>
              <a:rPr lang="en-US" sz="1400" b="1" dirty="0">
                <a:solidFill>
                  <a:srgbClr val="00B8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Duration:  </a:t>
            </a: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 minutes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B1B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881360" y="5120640"/>
            <a:ext cx="640080" cy="640080"/>
          </a:xfrm>
          <a:prstGeom prst="ellipse">
            <a:avLst/>
          </a:prstGeom>
          <a:solidFill>
            <a:srgbClr val="00B8A9"/>
          </a:solidFill>
          <a:ln/>
        </p:spPr>
      </p:sp>
      <p:sp>
        <p:nvSpPr>
          <p:cNvPr id="3" name="Shape 1"/>
          <p:cNvSpPr/>
          <p:nvPr/>
        </p:nvSpPr>
        <p:spPr>
          <a:xfrm>
            <a:off x="457200" y="640080"/>
            <a:ext cx="365760" cy="365760"/>
          </a:xfrm>
          <a:prstGeom prst="ellipse">
            <a:avLst/>
          </a:prstGeom>
          <a:solidFill>
            <a:srgbClr val="FFC857"/>
          </a:solidFill>
          <a:ln/>
        </p:spPr>
      </p:sp>
      <p:sp>
        <p:nvSpPr>
          <p:cNvPr id="4" name="Text 2"/>
          <p:cNvSpPr/>
          <p:nvPr/>
        </p:nvSpPr>
        <p:spPr>
          <a:xfrm>
            <a:off x="548639" y="160020"/>
            <a:ext cx="7902633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kern="0" spc="200" dirty="0">
                <a:solidFill>
                  <a:srgbClr val="FFC857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HOMEWORK &amp; WRAP-UP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548639" y="476596"/>
            <a:ext cx="9144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Times New Roman" panose="02020603050405020304" pitchFamily="18" charset="0"/>
                <a:ea typeface="Bookman Old Style" pitchFamily="34" charset="-122"/>
                <a:cs typeface="Times New Roman" panose="02020603050405020304" pitchFamily="18" charset="0"/>
              </a:rPr>
              <a:t>Your turn on the wall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457199" y="2057400"/>
            <a:ext cx="5922125" cy="3840480"/>
          </a:xfrm>
          <a:prstGeom prst="rect">
            <a:avLst/>
          </a:prstGeom>
          <a:solidFill>
            <a:srgbClr val="27272B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369383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kern="0" spc="200" dirty="0">
                <a:solidFill>
                  <a:srgbClr val="FF4D6D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HOMEWORK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853440" y="1872302"/>
            <a:ext cx="614172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200" dirty="0">
                <a:solidFill>
                  <a:srgbClr val="E4E4E6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Write a 120 –150 word paragraph: “A Wall in My Community.” Describe a real or imagined piece of wall writing or art near your home, and explain what message it sends.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1005840" y="4266507"/>
            <a:ext cx="5486400" cy="0"/>
          </a:xfrm>
          <a:prstGeom prst="line">
            <a:avLst/>
          </a:prstGeom>
          <a:noFill/>
          <a:ln w="12700">
            <a:solidFill>
              <a:srgbClr val="3A3A3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05840" y="448056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kern="0" spc="200" dirty="0">
                <a:solidFill>
                  <a:srgbClr val="00B8A9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NEXT CLASS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868680" y="4846318"/>
            <a:ext cx="7471756" cy="162763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200" dirty="0">
                <a:solidFill>
                  <a:srgbClr val="C9C9CE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Grammar focus arising from the text (reported speech / complex sentences), using students' own homework paragraphs as source material.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7074131" y="1672243"/>
            <a:ext cx="4688378" cy="2926080"/>
          </a:xfrm>
          <a:prstGeom prst="rect">
            <a:avLst/>
          </a:prstGeom>
          <a:solidFill>
            <a:srgbClr val="FF4D6D"/>
          </a:solidFill>
          <a:ln/>
        </p:spPr>
      </p:sp>
      <p:sp>
        <p:nvSpPr>
          <p:cNvPr id="13" name="Text 11"/>
          <p:cNvSpPr/>
          <p:nvPr/>
        </p:nvSpPr>
        <p:spPr>
          <a:xfrm>
            <a:off x="7452360" y="1151312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E1E7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Teacher takeaway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7040881" y="1680282"/>
            <a:ext cx="533400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800" i="1" dirty="0">
                <a:solidFill>
                  <a:srgbClr val="FFFFFF"/>
                </a:solidFill>
                <a:latin typeface="Times New Roman" panose="02020603050405020304" pitchFamily="18" charset="0"/>
                <a:ea typeface="Bookman Old Style" pitchFamily="34" charset="-122"/>
                <a:cs typeface="Times New Roman" panose="02020603050405020304" pitchFamily="18" charset="0"/>
              </a:rPr>
              <a:t>Graffiti turns a wall into a voice. This lesson asks students to read history through it — and then decide, in their own words, what they think that voice is saying.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kern="0" spc="200" dirty="0">
                <a:solidFill>
                  <a:srgbClr val="FF4D6D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             LESSON OVERVIEW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B1B1E"/>
                </a:solidFill>
                <a:latin typeface="Times New Roman" panose="02020603050405020304" pitchFamily="18" charset="0"/>
                <a:ea typeface="Bookman Old Style" pitchFamily="34" charset="-122"/>
                <a:cs typeface="Times New Roman" panose="02020603050405020304" pitchFamily="18" charset="0"/>
              </a:rPr>
              <a:t>             Where this lesson sits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128016" cy="128016"/>
          </a:xfrm>
          <a:prstGeom prst="ellipse">
            <a:avLst/>
          </a:prstGeom>
          <a:solidFill>
            <a:srgbClr val="FF4D6D"/>
          </a:solidFill>
          <a:ln/>
        </p:spPr>
      </p:sp>
      <p:sp>
        <p:nvSpPr>
          <p:cNvPr id="5" name="Text 3"/>
          <p:cNvSpPr/>
          <p:nvPr/>
        </p:nvSpPr>
        <p:spPr>
          <a:xfrm>
            <a:off x="868680" y="1472184"/>
            <a:ext cx="2103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B1B1E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Text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1828800" y="1472184"/>
            <a:ext cx="1019556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6B6B70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       “</a:t>
            </a:r>
            <a:r>
              <a:rPr lang="en-US" sz="3200" dirty="0">
                <a:solidFill>
                  <a:srgbClr val="6B6B70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Graffiti</a:t>
            </a:r>
            <a:r>
              <a:rPr lang="en-US" sz="2800" dirty="0">
                <a:solidFill>
                  <a:srgbClr val="6B6B70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” —</a:t>
            </a:r>
            <a:r>
              <a:rPr lang="en-US" sz="2400" dirty="0">
                <a:solidFill>
                  <a:srgbClr val="6B6B70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seen comprehension passage, English For Today </a:t>
            </a:r>
            <a:r>
              <a:rPr lang="en-US" dirty="0">
                <a:solidFill>
                  <a:srgbClr val="6B6B70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(Classes 9–10)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548640" y="2651760"/>
            <a:ext cx="128016" cy="128016"/>
          </a:xfrm>
          <a:prstGeom prst="ellipse">
            <a:avLst/>
          </a:prstGeom>
          <a:solidFill>
            <a:srgbClr val="FFC857"/>
          </a:solidFill>
          <a:ln/>
        </p:spPr>
      </p:sp>
      <p:sp>
        <p:nvSpPr>
          <p:cNvPr id="8" name="Text 6"/>
          <p:cNvSpPr/>
          <p:nvPr/>
        </p:nvSpPr>
        <p:spPr>
          <a:xfrm>
            <a:off x="868680" y="2523744"/>
            <a:ext cx="2103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B1B1E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Focus skill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2867891" y="2523744"/>
            <a:ext cx="8699269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6B6B70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Reading comprehension, vocabulary building, and opinion writing/speaking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548640" y="3703320"/>
            <a:ext cx="128016" cy="128016"/>
          </a:xfrm>
          <a:prstGeom prst="ellipse">
            <a:avLst/>
          </a:prstGeom>
          <a:solidFill>
            <a:srgbClr val="00B8A9"/>
          </a:solidFill>
          <a:ln/>
        </p:spPr>
      </p:sp>
      <p:sp>
        <p:nvSpPr>
          <p:cNvPr id="11" name="Text 9"/>
          <p:cNvSpPr/>
          <p:nvPr/>
        </p:nvSpPr>
        <p:spPr>
          <a:xfrm>
            <a:off x="868680" y="3575304"/>
            <a:ext cx="2103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B1B1E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Theme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2660073" y="3575304"/>
            <a:ext cx="8907087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6B6B70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Graffiti as a voice of protest across Bangladesh's history, into the July 2024 uprising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548640" y="4754880"/>
            <a:ext cx="128016" cy="128016"/>
          </a:xfrm>
          <a:prstGeom prst="ellipse">
            <a:avLst/>
          </a:prstGeom>
          <a:solidFill>
            <a:srgbClr val="FF4D6D"/>
          </a:solidFill>
          <a:ln/>
        </p:spPr>
      </p:sp>
      <p:sp>
        <p:nvSpPr>
          <p:cNvPr id="14" name="Text 12"/>
          <p:cNvSpPr/>
          <p:nvPr/>
        </p:nvSpPr>
        <p:spPr>
          <a:xfrm>
            <a:off x="868680" y="4626864"/>
            <a:ext cx="2103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B1B1E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Prior knowledge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2805546" y="4626864"/>
            <a:ext cx="8503920" cy="8961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dirty="0">
                <a:solidFill>
                  <a:srgbClr val="6B6B70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Students recall walls, murals, or slogans they have seen in their own neighbourhoods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FF4D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THE END OF CLASS, STUDENTS WILL BE ABLE TO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B1B1E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Learning Objectives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502920" cy="502920"/>
          </a:xfrm>
          <a:prstGeom prst="ellipse">
            <a:avLst/>
          </a:prstGeom>
          <a:solidFill>
            <a:srgbClr val="FF4D6D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69164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B1B1E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01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234440" y="1673352"/>
            <a:ext cx="10241280" cy="765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B1B1E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Read and summarise  </a:t>
            </a:r>
            <a:r>
              <a:rPr lang="en-US" sz="2400" dirty="0">
                <a:solidFill>
                  <a:srgbClr val="6B6B70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the “Graffiti” passage, identifying its main ideas and key historical references</a:t>
            </a:r>
            <a:r>
              <a:rPr lang="en-US" sz="1450" dirty="0">
                <a:solidFill>
                  <a:srgbClr val="6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548640" y="2587752"/>
            <a:ext cx="502920" cy="502920"/>
          </a:xfrm>
          <a:prstGeom prst="ellipse">
            <a:avLst/>
          </a:prstGeom>
          <a:solidFill>
            <a:srgbClr val="FFC857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258775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B1B1E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02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234440" y="2569464"/>
            <a:ext cx="10241280" cy="765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i="1" dirty="0">
                <a:solidFill>
                  <a:srgbClr val="1B1B1E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Distinguish  </a:t>
            </a:r>
            <a:r>
              <a:rPr lang="en-US" sz="2800" i="1" dirty="0">
                <a:solidFill>
                  <a:srgbClr val="6B6B70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graffiti from wall art, explaining what makes each legal or illegal, planned or spontaneous</a:t>
            </a:r>
            <a:r>
              <a:rPr lang="en-US" sz="1450" dirty="0">
                <a:solidFill>
                  <a:srgbClr val="6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548640" y="3483864"/>
            <a:ext cx="502920" cy="502920"/>
          </a:xfrm>
          <a:prstGeom prst="ellipse">
            <a:avLst/>
          </a:prstGeom>
          <a:solidFill>
            <a:srgbClr val="00B8A9"/>
          </a:solidFill>
          <a:ln/>
        </p:spPr>
      </p:sp>
      <p:sp>
        <p:nvSpPr>
          <p:cNvPr id="11" name="Text 9"/>
          <p:cNvSpPr/>
          <p:nvPr/>
        </p:nvSpPr>
        <p:spPr>
          <a:xfrm>
            <a:off x="548640" y="3483864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B1B1E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03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234440" y="3465576"/>
            <a:ext cx="10241280" cy="765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B1B1E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Trace  </a:t>
            </a:r>
            <a:r>
              <a:rPr lang="en-US" sz="2800" dirty="0">
                <a:solidFill>
                  <a:srgbClr val="6B6B70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the role of graffiti as protest from the 1960s, through 1971, to the July 2024 uprising.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548640" y="4379976"/>
            <a:ext cx="502920" cy="502920"/>
          </a:xfrm>
          <a:prstGeom prst="ellipse">
            <a:avLst/>
          </a:prstGeom>
          <a:solidFill>
            <a:srgbClr val="FF4D6D"/>
          </a:solidFill>
          <a:ln/>
        </p:spPr>
      </p:sp>
      <p:sp>
        <p:nvSpPr>
          <p:cNvPr id="14" name="Text 12"/>
          <p:cNvSpPr/>
          <p:nvPr/>
        </p:nvSpPr>
        <p:spPr>
          <a:xfrm>
            <a:off x="548640" y="4379976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B1B1E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04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234440" y="4361688"/>
            <a:ext cx="10241280" cy="8961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B1B1E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Use new vocabulary  </a:t>
            </a:r>
            <a:r>
              <a:rPr lang="en-US" sz="2800" dirty="0">
                <a:solidFill>
                  <a:srgbClr val="6B6B70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— words like vandalism, resilience, oppression, liberation — in original sentences.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548640" y="5276088"/>
            <a:ext cx="502920" cy="502920"/>
          </a:xfrm>
          <a:prstGeom prst="ellipse">
            <a:avLst/>
          </a:prstGeom>
          <a:solidFill>
            <a:srgbClr val="FFC857"/>
          </a:solidFill>
          <a:ln/>
        </p:spPr>
      </p:sp>
      <p:sp>
        <p:nvSpPr>
          <p:cNvPr id="17" name="Text 15"/>
          <p:cNvSpPr/>
          <p:nvPr/>
        </p:nvSpPr>
        <p:spPr>
          <a:xfrm>
            <a:off x="548640" y="527608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B1B1E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05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234440" y="5257799"/>
            <a:ext cx="10241280" cy="8961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B1B1E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Justify an opinion  </a:t>
            </a:r>
            <a:r>
              <a:rPr lang="en-US" sz="2800" dirty="0">
                <a:solidFill>
                  <a:srgbClr val="6B6B70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on whether graffiti is art or vandalism, using evidence from the text and class discussion.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0B8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WARM-UP  ·  5 MINUTES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B1B1E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Think – Pair – Share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6035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1B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Prompt questions on the board: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 rot="2700000">
            <a:off x="548640" y="2203704"/>
            <a:ext cx="146304" cy="146304"/>
          </a:xfrm>
          <a:prstGeom prst="rect">
            <a:avLst/>
          </a:prstGeom>
          <a:solidFill>
            <a:srgbClr val="FF4D6D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2075687"/>
            <a:ext cx="5760720" cy="77724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400" dirty="0">
                <a:solidFill>
                  <a:srgbClr val="6B6B70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Have you ever seen writing or art on a wall in your area? What did it say or show?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hape 5"/>
          <p:cNvSpPr/>
          <p:nvPr/>
        </p:nvSpPr>
        <p:spPr>
          <a:xfrm rot="2700000">
            <a:off x="548640" y="2980944"/>
            <a:ext cx="146304" cy="146304"/>
          </a:xfrm>
          <a:prstGeom prst="rect">
            <a:avLst/>
          </a:prstGeom>
          <a:solidFill>
            <a:srgbClr val="FF4D6D"/>
          </a:solidFill>
          <a:ln/>
        </p:spPr>
      </p:sp>
      <p:sp>
        <p:nvSpPr>
          <p:cNvPr id="8" name="Text 6"/>
          <p:cNvSpPr/>
          <p:nvPr/>
        </p:nvSpPr>
        <p:spPr>
          <a:xfrm>
            <a:off x="914400" y="2852927"/>
            <a:ext cx="5760720" cy="94183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800" dirty="0">
                <a:solidFill>
                  <a:srgbClr val="6B6B70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Why might someone choose a wall, instead of paper, to share a message?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hape 7"/>
          <p:cNvSpPr/>
          <p:nvPr/>
        </p:nvSpPr>
        <p:spPr>
          <a:xfrm rot="2700000">
            <a:off x="548640" y="3758184"/>
            <a:ext cx="146304" cy="146304"/>
          </a:xfrm>
          <a:prstGeom prst="rect">
            <a:avLst/>
          </a:prstGeom>
          <a:solidFill>
            <a:srgbClr val="FF4D6D"/>
          </a:solidFill>
          <a:ln/>
        </p:spPr>
      </p:sp>
      <p:sp>
        <p:nvSpPr>
          <p:cNvPr id="10" name="Text 8"/>
          <p:cNvSpPr/>
          <p:nvPr/>
        </p:nvSpPr>
        <p:spPr>
          <a:xfrm>
            <a:off x="944880" y="3728160"/>
            <a:ext cx="5760720" cy="9875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800" dirty="0">
                <a:solidFill>
                  <a:srgbClr val="6B6B70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Do you think all wall writing should be allowed? Why or why not?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548640" y="4617720"/>
            <a:ext cx="5943600" cy="12150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i="1" dirty="0">
                <a:solidFill>
                  <a:srgbClr val="00B8A9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1 min think  →  2 min pair talk  →  2 min whole-class share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7040880" y="1177636"/>
            <a:ext cx="4572000" cy="4537364"/>
          </a:xfrm>
          <a:prstGeom prst="rect">
            <a:avLst/>
          </a:prstGeom>
          <a:solidFill>
            <a:srgbClr val="1B1B1E"/>
          </a:solidFill>
          <a:ln/>
        </p:spPr>
      </p:sp>
      <p:sp>
        <p:nvSpPr>
          <p:cNvPr id="13" name="Shape 11"/>
          <p:cNvSpPr/>
          <p:nvPr/>
        </p:nvSpPr>
        <p:spPr>
          <a:xfrm>
            <a:off x="7406640" y="2011680"/>
            <a:ext cx="457200" cy="457200"/>
          </a:xfrm>
          <a:prstGeom prst="ellipse">
            <a:avLst/>
          </a:prstGeom>
          <a:solidFill>
            <a:srgbClr val="FF4D6D"/>
          </a:solidFill>
          <a:ln/>
        </p:spPr>
      </p:sp>
      <p:sp>
        <p:nvSpPr>
          <p:cNvPr id="14" name="Shape 12"/>
          <p:cNvSpPr/>
          <p:nvPr/>
        </p:nvSpPr>
        <p:spPr>
          <a:xfrm>
            <a:off x="8001000" y="2148840"/>
            <a:ext cx="256032" cy="256032"/>
          </a:xfrm>
          <a:prstGeom prst="ellipse">
            <a:avLst/>
          </a:prstGeom>
          <a:solidFill>
            <a:srgbClr val="FFC857"/>
          </a:solidFill>
          <a:ln/>
        </p:spPr>
      </p:sp>
      <p:sp>
        <p:nvSpPr>
          <p:cNvPr id="15" name="Text 13"/>
          <p:cNvSpPr/>
          <p:nvPr/>
        </p:nvSpPr>
        <p:spPr>
          <a:xfrm>
            <a:off x="7315200" y="2743200"/>
            <a:ext cx="4023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i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“</a:t>
            </a:r>
            <a:r>
              <a:rPr lang="en-US" sz="2400" b="1" i="1" dirty="0">
                <a:solidFill>
                  <a:srgbClr val="FFFFFF"/>
                </a:solidFill>
                <a:latin typeface="Times New Roman" panose="02020603050405020304" pitchFamily="18" charset="0"/>
                <a:ea typeface="Bookman Old Style" pitchFamily="34" charset="-122"/>
                <a:cs typeface="Times New Roman" panose="02020603050405020304" pitchFamily="18" charset="0"/>
              </a:rPr>
              <a:t>Down with Ayub Khan</a:t>
            </a:r>
            <a:r>
              <a:rPr lang="en-US" sz="1700" b="1" i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.”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7315200" y="3246120"/>
            <a:ext cx="4023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9C9CE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A protest slogan chalked on walls by students in the 1960s.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7315200" y="3977640"/>
            <a:ext cx="3931920" cy="0"/>
          </a:xfrm>
          <a:prstGeom prst="line">
            <a:avLst/>
          </a:prstGeom>
          <a:noFill/>
          <a:ln w="12700">
            <a:solidFill>
              <a:srgbClr val="3A3A3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315200" y="4160520"/>
            <a:ext cx="393192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50" i="1" dirty="0">
                <a:solidFill>
                  <a:srgbClr val="00B8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Today's class asks: what makes a wall worth writing on?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5622" y="1600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FFC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PRE-TEACH  ·  6 MINUTES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3594977" y="297942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B1B1E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Key Vocabulary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749808" y="1901952"/>
            <a:ext cx="365760" cy="365760"/>
          </a:xfrm>
          <a:prstGeom prst="ellipse">
            <a:avLst/>
          </a:prstGeom>
          <a:solidFill>
            <a:srgbClr val="FF4D6D"/>
          </a:solidFill>
          <a:ln/>
        </p:spPr>
      </p:sp>
      <p:sp>
        <p:nvSpPr>
          <p:cNvPr id="6" name="Text 4"/>
          <p:cNvSpPr/>
          <p:nvPr/>
        </p:nvSpPr>
        <p:spPr>
          <a:xfrm>
            <a:off x="1005840" y="1156854"/>
            <a:ext cx="4526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B1B1E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Vandalism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1331837" y="1696350"/>
            <a:ext cx="4526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6B6B70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damaging property on purpose, without permission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6355080" y="1645920"/>
            <a:ext cx="5440680" cy="868680"/>
          </a:xfrm>
          <a:prstGeom prst="rect">
            <a:avLst/>
          </a:prstGeom>
          <a:solidFill>
            <a:srgbClr val="F6F6F4"/>
          </a:solidFill>
          <a:ln/>
        </p:spPr>
      </p:sp>
      <p:sp>
        <p:nvSpPr>
          <p:cNvPr id="9" name="Shape 7"/>
          <p:cNvSpPr/>
          <p:nvPr/>
        </p:nvSpPr>
        <p:spPr>
          <a:xfrm>
            <a:off x="6556248" y="1901952"/>
            <a:ext cx="365760" cy="365760"/>
          </a:xfrm>
          <a:prstGeom prst="ellipse">
            <a:avLst/>
          </a:prstGeom>
          <a:solidFill>
            <a:srgbClr val="00B8A9"/>
          </a:solidFill>
          <a:ln/>
        </p:spPr>
      </p:sp>
      <p:sp>
        <p:nvSpPr>
          <p:cNvPr id="10" name="Text 8"/>
          <p:cNvSpPr/>
          <p:nvPr/>
        </p:nvSpPr>
        <p:spPr>
          <a:xfrm>
            <a:off x="6922008" y="1289339"/>
            <a:ext cx="4526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B1B1E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Resilience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7132320" y="2066544"/>
            <a:ext cx="45262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6B6B70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the ability to keep going or recover after hardship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548640" y="2715768"/>
            <a:ext cx="5440680" cy="713232"/>
          </a:xfrm>
          <a:prstGeom prst="rect">
            <a:avLst/>
          </a:prstGeom>
          <a:solidFill>
            <a:srgbClr val="F6F6F4"/>
          </a:solidFill>
          <a:ln/>
        </p:spPr>
      </p:sp>
      <p:sp>
        <p:nvSpPr>
          <p:cNvPr id="13" name="Shape 11"/>
          <p:cNvSpPr/>
          <p:nvPr/>
        </p:nvSpPr>
        <p:spPr>
          <a:xfrm>
            <a:off x="749808" y="2971800"/>
            <a:ext cx="365760" cy="365760"/>
          </a:xfrm>
          <a:prstGeom prst="ellipse">
            <a:avLst/>
          </a:prstGeom>
          <a:solidFill>
            <a:srgbClr val="FFC857"/>
          </a:solidFill>
          <a:ln/>
        </p:spPr>
      </p:sp>
      <p:sp>
        <p:nvSpPr>
          <p:cNvPr id="14" name="Text 12"/>
          <p:cNvSpPr/>
          <p:nvPr/>
        </p:nvSpPr>
        <p:spPr>
          <a:xfrm>
            <a:off x="1325880" y="2616708"/>
            <a:ext cx="4526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B1B1E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Oppression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331837" y="2962656"/>
            <a:ext cx="5297563" cy="8321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6B6B70"/>
                </a:solidFill>
                <a:latin typeface="Times New Roman" panose="02020603050405020304" pitchFamily="18" charset="0"/>
                <a:ea typeface="Yu Gothic UI Semilight" panose="020B0400000000000000" pitchFamily="34" charset="-128"/>
                <a:cs typeface="Times New Roman" panose="02020603050405020304" pitchFamily="18" charset="0"/>
              </a:rPr>
              <a:t>unjust treatment or control of a group of people</a:t>
            </a:r>
            <a:endParaRPr lang="en-US" sz="2800" dirty="0">
              <a:latin typeface="Times New Roman" panose="02020603050405020304" pitchFamily="18" charset="0"/>
              <a:ea typeface="Yu Gothic UI Semilight" panose="020B0400000000000000" pitchFamily="34" charset="-128"/>
              <a:cs typeface="Times New Roman" panose="02020603050405020304" pitchFamily="18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6355080" y="2715768"/>
            <a:ext cx="5440680" cy="868680"/>
          </a:xfrm>
          <a:prstGeom prst="rect">
            <a:avLst/>
          </a:prstGeom>
          <a:solidFill>
            <a:srgbClr val="F6F6F4"/>
          </a:solidFill>
          <a:ln/>
        </p:spPr>
      </p:sp>
      <p:sp>
        <p:nvSpPr>
          <p:cNvPr id="17" name="Shape 15"/>
          <p:cNvSpPr/>
          <p:nvPr/>
        </p:nvSpPr>
        <p:spPr>
          <a:xfrm>
            <a:off x="6556248" y="2971800"/>
            <a:ext cx="365760" cy="365760"/>
          </a:xfrm>
          <a:prstGeom prst="ellipse">
            <a:avLst/>
          </a:prstGeom>
          <a:solidFill>
            <a:srgbClr val="FF4D6D"/>
          </a:solidFill>
          <a:ln/>
        </p:spPr>
      </p:sp>
      <p:sp>
        <p:nvSpPr>
          <p:cNvPr id="18" name="Text 16"/>
          <p:cNvSpPr/>
          <p:nvPr/>
        </p:nvSpPr>
        <p:spPr>
          <a:xfrm>
            <a:off x="7132320" y="2788920"/>
            <a:ext cx="4526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B1B1E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Liberation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7132320" y="3136392"/>
            <a:ext cx="45262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6B6B70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the act of gaining freedom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548640" y="3785616"/>
            <a:ext cx="5440680" cy="868680"/>
          </a:xfrm>
          <a:prstGeom prst="rect">
            <a:avLst/>
          </a:prstGeom>
          <a:solidFill>
            <a:srgbClr val="F6F6F4"/>
          </a:solidFill>
          <a:ln/>
        </p:spPr>
      </p:sp>
      <p:sp>
        <p:nvSpPr>
          <p:cNvPr id="21" name="Shape 19"/>
          <p:cNvSpPr/>
          <p:nvPr/>
        </p:nvSpPr>
        <p:spPr>
          <a:xfrm>
            <a:off x="749808" y="4041648"/>
            <a:ext cx="365760" cy="365760"/>
          </a:xfrm>
          <a:prstGeom prst="ellipse">
            <a:avLst/>
          </a:prstGeom>
          <a:solidFill>
            <a:srgbClr val="00B8A9"/>
          </a:solidFill>
          <a:ln/>
        </p:spPr>
      </p:sp>
      <p:sp>
        <p:nvSpPr>
          <p:cNvPr id="22" name="Text 20"/>
          <p:cNvSpPr/>
          <p:nvPr/>
        </p:nvSpPr>
        <p:spPr>
          <a:xfrm>
            <a:off x="1325880" y="3858768"/>
            <a:ext cx="4526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B1B1E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Inclusivity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1325880" y="4206240"/>
            <a:ext cx="5440680" cy="6492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dirty="0">
                <a:solidFill>
                  <a:srgbClr val="6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making sure everyone, including minorities, is included</a:t>
            </a:r>
            <a:endParaRPr lang="en-US" sz="3200" dirty="0"/>
          </a:p>
        </p:txBody>
      </p:sp>
      <p:sp>
        <p:nvSpPr>
          <p:cNvPr id="24" name="Shape 22"/>
          <p:cNvSpPr/>
          <p:nvPr/>
        </p:nvSpPr>
        <p:spPr>
          <a:xfrm>
            <a:off x="6355080" y="3785616"/>
            <a:ext cx="5440680" cy="868680"/>
          </a:xfrm>
          <a:prstGeom prst="rect">
            <a:avLst/>
          </a:prstGeom>
          <a:solidFill>
            <a:srgbClr val="F6F6F4"/>
          </a:solidFill>
          <a:ln/>
        </p:spPr>
      </p:sp>
      <p:sp>
        <p:nvSpPr>
          <p:cNvPr id="25" name="Shape 23"/>
          <p:cNvSpPr/>
          <p:nvPr/>
        </p:nvSpPr>
        <p:spPr>
          <a:xfrm>
            <a:off x="6556248" y="4041648"/>
            <a:ext cx="365760" cy="365760"/>
          </a:xfrm>
          <a:prstGeom prst="ellipse">
            <a:avLst/>
          </a:prstGeom>
          <a:solidFill>
            <a:srgbClr val="FFC857"/>
          </a:solidFill>
          <a:ln/>
        </p:spPr>
      </p:sp>
      <p:sp>
        <p:nvSpPr>
          <p:cNvPr id="26" name="Text 24"/>
          <p:cNvSpPr/>
          <p:nvPr/>
        </p:nvSpPr>
        <p:spPr>
          <a:xfrm>
            <a:off x="7132320" y="3858768"/>
            <a:ext cx="4526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B1B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Marginalised</a:t>
            </a:r>
            <a:endParaRPr lang="en-US" sz="2800" dirty="0"/>
          </a:p>
        </p:txBody>
      </p:sp>
      <p:sp>
        <p:nvSpPr>
          <p:cNvPr id="27" name="Text 25"/>
          <p:cNvSpPr/>
          <p:nvPr/>
        </p:nvSpPr>
        <p:spPr>
          <a:xfrm>
            <a:off x="7132320" y="4206240"/>
            <a:ext cx="45262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6B6B70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pushed to the edges of society, given little power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548640" y="4855464"/>
            <a:ext cx="5440680" cy="868680"/>
          </a:xfrm>
          <a:prstGeom prst="rect">
            <a:avLst/>
          </a:prstGeom>
          <a:solidFill>
            <a:srgbClr val="F6F6F4"/>
          </a:solidFill>
          <a:ln/>
        </p:spPr>
      </p:sp>
      <p:sp>
        <p:nvSpPr>
          <p:cNvPr id="29" name="Shape 27"/>
          <p:cNvSpPr/>
          <p:nvPr/>
        </p:nvSpPr>
        <p:spPr>
          <a:xfrm>
            <a:off x="749808" y="5111496"/>
            <a:ext cx="365760" cy="365760"/>
          </a:xfrm>
          <a:prstGeom prst="ellipse">
            <a:avLst/>
          </a:prstGeom>
          <a:solidFill>
            <a:srgbClr val="FF4D6D"/>
          </a:solidFill>
          <a:ln/>
        </p:spPr>
      </p:sp>
      <p:sp>
        <p:nvSpPr>
          <p:cNvPr id="30" name="Text 28"/>
          <p:cNvSpPr/>
          <p:nvPr/>
        </p:nvSpPr>
        <p:spPr>
          <a:xfrm>
            <a:off x="1325880" y="4928616"/>
            <a:ext cx="4526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B1B1E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Uprising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1440180" y="5477256"/>
            <a:ext cx="452628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6B6B70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a public revolt or rebellion against authority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Shape 30"/>
          <p:cNvSpPr/>
          <p:nvPr/>
        </p:nvSpPr>
        <p:spPr>
          <a:xfrm>
            <a:off x="6355080" y="4855464"/>
            <a:ext cx="5440680" cy="868680"/>
          </a:xfrm>
          <a:prstGeom prst="rect">
            <a:avLst/>
          </a:prstGeom>
          <a:solidFill>
            <a:srgbClr val="F6F6F4"/>
          </a:solidFill>
          <a:ln/>
        </p:spPr>
      </p:sp>
      <p:sp>
        <p:nvSpPr>
          <p:cNvPr id="33" name="Shape 31"/>
          <p:cNvSpPr/>
          <p:nvPr/>
        </p:nvSpPr>
        <p:spPr>
          <a:xfrm>
            <a:off x="6556248" y="5111496"/>
            <a:ext cx="365760" cy="365760"/>
          </a:xfrm>
          <a:prstGeom prst="ellipse">
            <a:avLst/>
          </a:prstGeom>
          <a:solidFill>
            <a:srgbClr val="00B8A9"/>
          </a:solidFill>
          <a:ln/>
        </p:spPr>
      </p:sp>
      <p:sp>
        <p:nvSpPr>
          <p:cNvPr id="34" name="Text 32"/>
          <p:cNvSpPr/>
          <p:nvPr/>
        </p:nvSpPr>
        <p:spPr>
          <a:xfrm>
            <a:off x="7132320" y="4928616"/>
            <a:ext cx="4526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B1B1E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Defiance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 33"/>
          <p:cNvSpPr/>
          <p:nvPr/>
        </p:nvSpPr>
        <p:spPr>
          <a:xfrm>
            <a:off x="7132320" y="5276088"/>
            <a:ext cx="45262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open, bold resistance to authority</a:t>
            </a:r>
            <a:endParaRPr lang="en-US" sz="1150" dirty="0"/>
          </a:p>
        </p:txBody>
      </p:sp>
      <p:sp>
        <p:nvSpPr>
          <p:cNvPr id="36" name="Text 34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FF4D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GUIDED READING  ·  10 MINUTES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1B1E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Graffiti through Bangladesh's history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298448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i="1" dirty="0">
                <a:solidFill>
                  <a:srgbClr val="6B6B70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Read the passage aloud in sections. Pause at each period below and ask: what was the message, and who was it for?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40080" y="3108960"/>
            <a:ext cx="10881360" cy="0"/>
          </a:xfrm>
          <a:prstGeom prst="line">
            <a:avLst/>
          </a:prstGeom>
          <a:noFill/>
          <a:ln w="25400">
            <a:solidFill>
              <a:srgbClr val="D8D8D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12064" y="2980944"/>
            <a:ext cx="256032" cy="256032"/>
          </a:xfrm>
          <a:prstGeom prst="ellipse">
            <a:avLst/>
          </a:prstGeom>
          <a:solidFill>
            <a:srgbClr val="00B8A9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-548640" y="233172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B1B1E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1960s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-777240" y="3383280"/>
            <a:ext cx="2834640" cy="12984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800" dirty="0">
                <a:solidFill>
                  <a:srgbClr val="6B6B70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Students wrote protest slogans against the government on walls, using the coded call “chika, chika” to warn each other when police were near</a:t>
            </a:r>
            <a:r>
              <a:rPr lang="en-US" sz="1150" dirty="0">
                <a:solidFill>
                  <a:srgbClr val="6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4139184" y="2980944"/>
            <a:ext cx="256032" cy="256032"/>
          </a:xfrm>
          <a:prstGeom prst="ellipse">
            <a:avLst/>
          </a:prstGeom>
          <a:solidFill>
            <a:srgbClr val="FF4D6D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078480" y="233172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B1B1E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1971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2849880" y="3383280"/>
            <a:ext cx="283464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800" dirty="0">
                <a:solidFill>
                  <a:srgbClr val="6B6B70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During the Liberation War, wall writing became a tool that helped carry the message of the freedom movement.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7766304" y="2980944"/>
            <a:ext cx="256032" cy="256032"/>
          </a:xfrm>
          <a:prstGeom prst="ellipse">
            <a:avLst/>
          </a:prstGeom>
          <a:solidFill>
            <a:srgbClr val="FFC857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705600" y="233172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B1B1E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July 2024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477000" y="3383280"/>
            <a:ext cx="283464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800" dirty="0">
                <a:solidFill>
                  <a:srgbClr val="6B6B70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Graffiti returned to the streets during the uprising, with slogans voicing anger and demanding justice.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11393424" y="2980944"/>
            <a:ext cx="256032" cy="256032"/>
          </a:xfrm>
          <a:prstGeom prst="ellipse">
            <a:avLst/>
          </a:prstGeom>
          <a:solidFill>
            <a:srgbClr val="00B8A9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0332720" y="233172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B1B1E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Its legacy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0104120" y="3383280"/>
            <a:ext cx="283464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800" dirty="0">
                <a:solidFill>
                  <a:srgbClr val="6B6B70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The wall art of the uprising also stressed inclusivity — recognising marginalised communities and calling for a shared liberation.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rgbClr val="00B8A9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ACTIVITY 1  ·  12 MINUTES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B1B1E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Paired Comprehension Check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1280160" y="2578608"/>
            <a:ext cx="5257800" cy="4114800"/>
          </a:xfrm>
          <a:prstGeom prst="rect">
            <a:avLst/>
          </a:prstGeom>
          <a:solidFill>
            <a:srgbClr val="F6F6F4"/>
          </a:solidFill>
          <a:ln/>
        </p:spPr>
      </p:sp>
      <p:sp>
        <p:nvSpPr>
          <p:cNvPr id="5" name="Text 3"/>
          <p:cNvSpPr/>
          <p:nvPr/>
        </p:nvSpPr>
        <p:spPr>
          <a:xfrm>
            <a:off x="868680" y="1783080"/>
            <a:ext cx="5303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4D6D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How it runs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868680" y="2286000"/>
            <a:ext cx="292608" cy="292608"/>
          </a:xfrm>
          <a:prstGeom prst="ellipse">
            <a:avLst/>
          </a:prstGeom>
          <a:solidFill>
            <a:srgbClr val="FF4D6D"/>
          </a:solidFill>
          <a:ln/>
        </p:spPr>
      </p:sp>
      <p:sp>
        <p:nvSpPr>
          <p:cNvPr id="7" name="Text 5"/>
          <p:cNvSpPr/>
          <p:nvPr/>
        </p:nvSpPr>
        <p:spPr>
          <a:xfrm>
            <a:off x="868680" y="2286000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472184" y="2231136"/>
            <a:ext cx="4745736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6B6B70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Students stay in pairs from the warm-up.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868680" y="2971800"/>
            <a:ext cx="292608" cy="292608"/>
          </a:xfrm>
          <a:prstGeom prst="ellipse">
            <a:avLst/>
          </a:prstGeom>
          <a:solidFill>
            <a:srgbClr val="FF4D6D"/>
          </a:solidFill>
          <a:ln/>
        </p:spPr>
      </p:sp>
      <p:sp>
        <p:nvSpPr>
          <p:cNvPr id="10" name="Text 8"/>
          <p:cNvSpPr/>
          <p:nvPr/>
        </p:nvSpPr>
        <p:spPr>
          <a:xfrm>
            <a:off x="868680" y="2971800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399032" y="3111177"/>
            <a:ext cx="4892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6B6B70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Each pair re-reads the passage and answers 4 questions on the worksheet.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868680" y="3657600"/>
            <a:ext cx="292608" cy="292608"/>
          </a:xfrm>
          <a:prstGeom prst="ellipse">
            <a:avLst/>
          </a:prstGeom>
          <a:solidFill>
            <a:srgbClr val="FF4D6D"/>
          </a:solidFill>
          <a:ln/>
        </p:spPr>
      </p:sp>
      <p:sp>
        <p:nvSpPr>
          <p:cNvPr id="13" name="Text 11"/>
          <p:cNvSpPr/>
          <p:nvPr/>
        </p:nvSpPr>
        <p:spPr>
          <a:xfrm>
            <a:off x="868680" y="3657600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417320" y="4196541"/>
            <a:ext cx="4892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6B6B70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Pairs swap answers with a neighbouring pair to check each other's work.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868680" y="4343400"/>
            <a:ext cx="292608" cy="292608"/>
          </a:xfrm>
          <a:prstGeom prst="ellipse">
            <a:avLst/>
          </a:prstGeom>
          <a:solidFill>
            <a:srgbClr val="FF4D6D"/>
          </a:solidFill>
          <a:ln/>
        </p:spPr>
      </p:sp>
      <p:sp>
        <p:nvSpPr>
          <p:cNvPr id="16" name="Text 14"/>
          <p:cNvSpPr/>
          <p:nvPr/>
        </p:nvSpPr>
        <p:spPr>
          <a:xfrm>
            <a:off x="868680" y="4343400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1325880" y="5294376"/>
            <a:ext cx="4892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6B6B70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Teacher cold-calls 2–3 pairs to share answers aloud.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6309360" y="1188720"/>
            <a:ext cx="5637415" cy="4851862"/>
          </a:xfrm>
          <a:prstGeom prst="rect">
            <a:avLst/>
          </a:prstGeom>
          <a:solidFill>
            <a:srgbClr val="1B1B1E"/>
          </a:solidFill>
          <a:ln/>
        </p:spPr>
      </p:sp>
      <p:sp>
        <p:nvSpPr>
          <p:cNvPr id="19" name="Text 17"/>
          <p:cNvSpPr/>
          <p:nvPr/>
        </p:nvSpPr>
        <p:spPr>
          <a:xfrm>
            <a:off x="6835140" y="1618488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C857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Worksheet questions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6995160" y="2286000"/>
            <a:ext cx="502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0B8A9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Q1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7468292" y="2148840"/>
            <a:ext cx="4357255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How did graffiti help protesters in the 1960s stay safe?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6995160" y="3081528"/>
            <a:ext cx="502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0B8A9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Q2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7452360" y="3035115"/>
            <a:ext cx="3977640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What role did graffiti play during the Liberation War?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6995160" y="3877056"/>
            <a:ext cx="502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0B8A9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Q3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7452360" y="3977916"/>
            <a:ext cx="3977640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How is graffiti different from wall art?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6995160" y="4672584"/>
            <a:ext cx="502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0B8A9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Q4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7452360" y="4778987"/>
            <a:ext cx="3977640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What message of inclusivity appeared in the graffiti of the July uprising?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FFC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ACTIVITY 2  ·  15 MINUTES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1B1E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Wall Debate: Art or Vandalism?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325880"/>
            <a:ext cx="10789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Split the class into two groups. Each side prepares a 90-second argument using evidence from the text, then rebuts the other side.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1965960"/>
            <a:ext cx="5349240" cy="3566160"/>
          </a:xfrm>
          <a:prstGeom prst="rect">
            <a:avLst/>
          </a:prstGeom>
          <a:solidFill>
            <a:srgbClr val="FF4D6D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198882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kern="0" spc="200" dirty="0">
                <a:solidFill>
                  <a:srgbClr val="FFE1E7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GROUP A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868680" y="2560320"/>
            <a:ext cx="4709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Times New Roman" panose="02020603050405020304" pitchFamily="18" charset="0"/>
                <a:ea typeface="Bookman Old Style" pitchFamily="34" charset="-122"/>
                <a:cs typeface="Times New Roman" panose="02020603050405020304" pitchFamily="18" charset="0"/>
              </a:rPr>
              <a:t>“Graffiti is art — and protest.”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868680" y="3246120"/>
            <a:ext cx="470916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800" dirty="0">
                <a:solidFill>
                  <a:srgbClr val="FFE9EE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Argue that graffiti gives a voice to people who are otherwise unheard, and that its urgency and risk are part of its power — as shown across 1960s, 1971, and 2024.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6263640" y="1965960"/>
            <a:ext cx="5349240" cy="3566160"/>
          </a:xfrm>
          <a:prstGeom prst="rect">
            <a:avLst/>
          </a:prstGeom>
          <a:solidFill>
            <a:srgbClr val="00B8A9"/>
          </a:solidFill>
          <a:ln/>
        </p:spPr>
      </p:sp>
      <p:sp>
        <p:nvSpPr>
          <p:cNvPr id="10" name="Text 8"/>
          <p:cNvSpPr/>
          <p:nvPr/>
        </p:nvSpPr>
        <p:spPr>
          <a:xfrm>
            <a:off x="6583680" y="1971779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kern="0" spc="200" dirty="0">
                <a:solidFill>
                  <a:srgbClr val="D6FFF8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GROUP B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560820" y="2286000"/>
            <a:ext cx="4754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Times New Roman" panose="02020603050405020304" pitchFamily="18" charset="0"/>
                <a:ea typeface="Bookman Old Style" pitchFamily="34" charset="-122"/>
                <a:cs typeface="Times New Roman" panose="02020603050405020304" pitchFamily="18" charset="0"/>
              </a:rPr>
              <a:t>“Graffiti damages property.”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6492240" y="2880360"/>
            <a:ext cx="4754880" cy="30576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800" dirty="0">
                <a:solidFill>
                  <a:srgbClr val="E4FFFA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Argue that writing on walls without permission is vandalism, and that legal, planned wall art — done with an owner's consent — is the fairer way to share a message.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90638"/>
            <a:ext cx="8374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kern="0" spc="200" dirty="0">
                <a:solidFill>
                  <a:srgbClr val="FF4D6D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CHECK FOR UNDERSTANDING  · 5 </a:t>
            </a:r>
            <a:r>
              <a:rPr lang="en-US" sz="2000" b="1" kern="0" spc="200" dirty="0">
                <a:solidFill>
                  <a:srgbClr val="FF4D6D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MINUTES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B1B1E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Exit Ticket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32588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i="1" dirty="0">
                <a:solidFill>
                  <a:srgbClr val="6B6B70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Students answer on a slip of paper before leaving class</a:t>
            </a:r>
            <a:r>
              <a:rPr lang="en-US" sz="1300" i="1" dirty="0">
                <a:solidFill>
                  <a:srgbClr val="6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54864" cy="932688"/>
          </a:xfrm>
          <a:prstGeom prst="rect">
            <a:avLst/>
          </a:prstGeom>
          <a:solidFill>
            <a:srgbClr val="FF4D6D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790838"/>
            <a:ext cx="369777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100" dirty="0">
                <a:solidFill>
                  <a:srgbClr val="FF4D6D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TRUE / FALSE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533400" y="2148840"/>
            <a:ext cx="7959436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800" dirty="0">
                <a:solidFill>
                  <a:srgbClr val="1B1B1E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Graffiti and wall art mean exactly the same thing.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7863840" y="1892808"/>
            <a:ext cx="37947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i="1" dirty="0">
                <a:solidFill>
                  <a:srgbClr val="6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</a:t>
            </a:r>
            <a:r>
              <a:rPr lang="en-US" sz="2400" i="1" dirty="0">
                <a:solidFill>
                  <a:srgbClr val="6B6B70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False — wall art is usually planned and permitted; graffiti is spontaneous and often unauthorised.)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548640" y="2935224"/>
            <a:ext cx="54864" cy="932688"/>
          </a:xfrm>
          <a:prstGeom prst="rect">
            <a:avLst/>
          </a:prstGeom>
          <a:solidFill>
            <a:srgbClr val="00B8A9"/>
          </a:solidFill>
          <a:ln/>
        </p:spPr>
      </p:sp>
      <p:sp>
        <p:nvSpPr>
          <p:cNvPr id="10" name="Text 8"/>
          <p:cNvSpPr/>
          <p:nvPr/>
        </p:nvSpPr>
        <p:spPr>
          <a:xfrm>
            <a:off x="740664" y="2751374"/>
            <a:ext cx="43910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kern="0" spc="100" dirty="0">
                <a:solidFill>
                  <a:srgbClr val="00B8A9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SHORT ANSWER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777240" y="3209544"/>
            <a:ext cx="694944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400" dirty="0">
                <a:solidFill>
                  <a:srgbClr val="1B1B1E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Name one decade or event mentioned in the text when graffiti was used as protest.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7863840" y="2953512"/>
            <a:ext cx="37947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i="1" dirty="0">
                <a:solidFill>
                  <a:srgbClr val="6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(1960s, 1971, or the July 2024 uprising.)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48640" y="3995928"/>
            <a:ext cx="54864" cy="932688"/>
          </a:xfrm>
          <a:prstGeom prst="rect">
            <a:avLst/>
          </a:prstGeom>
          <a:solidFill>
            <a:srgbClr val="FFC857"/>
          </a:solidFill>
          <a:ln/>
        </p:spPr>
      </p:sp>
      <p:sp>
        <p:nvSpPr>
          <p:cNvPr id="14" name="Text 12"/>
          <p:cNvSpPr/>
          <p:nvPr/>
        </p:nvSpPr>
        <p:spPr>
          <a:xfrm>
            <a:off x="777239" y="3995928"/>
            <a:ext cx="2908069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kern="0" spc="100" dirty="0">
                <a:solidFill>
                  <a:srgbClr val="FFC857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VOCABULARY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777240" y="4270248"/>
            <a:ext cx="694944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400" dirty="0">
                <a:solidFill>
                  <a:srgbClr val="1B1B1E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Use the word “resilience” in a sentence of your own.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7696200" y="3675888"/>
            <a:ext cx="449580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000" i="1" dirty="0">
                <a:solidFill>
                  <a:srgbClr val="6B6B70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(Any </a:t>
            </a:r>
            <a:r>
              <a:rPr lang="en-US" sz="2400" i="1" dirty="0">
                <a:solidFill>
                  <a:srgbClr val="6B6B70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grammatically correct sentence using the word correctly.)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548640" y="5056632"/>
            <a:ext cx="54864" cy="932688"/>
          </a:xfrm>
          <a:prstGeom prst="rect">
            <a:avLst/>
          </a:prstGeom>
          <a:solidFill>
            <a:srgbClr val="FF4D6D"/>
          </a:solidFill>
          <a:ln/>
        </p:spPr>
      </p:sp>
      <p:sp>
        <p:nvSpPr>
          <p:cNvPr id="18" name="Text 16"/>
          <p:cNvSpPr/>
          <p:nvPr/>
        </p:nvSpPr>
        <p:spPr>
          <a:xfrm>
            <a:off x="777240" y="4818611"/>
            <a:ext cx="3550921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kern="0" spc="100" dirty="0">
                <a:solidFill>
                  <a:srgbClr val="FF4D6D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REFLECTION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758952" y="5186034"/>
            <a:ext cx="694944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800" dirty="0">
                <a:solidFill>
                  <a:srgbClr val="1B1B1E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In one sentence, is graffiti art, protest, or vandalism — or can it be more than one?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7863840" y="5074920"/>
            <a:ext cx="43281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i="1" dirty="0">
                <a:solidFill>
                  <a:srgbClr val="6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</a:t>
            </a:r>
            <a:r>
              <a:rPr lang="en-US" sz="2400" i="1" dirty="0">
                <a:solidFill>
                  <a:srgbClr val="6B6B70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Open-ended; check that the opinion is backed by a reason.)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1024</Words>
  <Application>Microsoft Office PowerPoint</Application>
  <PresentationFormat>Widescreen</PresentationFormat>
  <Paragraphs>137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Bookman Old Style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Md Md Monzurul Hoque</cp:lastModifiedBy>
  <cp:revision>10</cp:revision>
  <dcterms:created xsi:type="dcterms:W3CDTF">2026-07-25T17:54:05Z</dcterms:created>
  <dcterms:modified xsi:type="dcterms:W3CDTF">2026-08-02T16:32:06Z</dcterms:modified>
</cp:coreProperties>
</file>