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0"/>
  </p:notesMasterIdLst>
  <p:sldIdLst>
    <p:sldId id="277" r:id="rId2"/>
    <p:sldId id="278" r:id="rId3"/>
    <p:sldId id="282" r:id="rId4"/>
    <p:sldId id="281" r:id="rId5"/>
    <p:sldId id="295" r:id="rId6"/>
    <p:sldId id="296" r:id="rId7"/>
    <p:sldId id="280" r:id="rId8"/>
    <p:sldId id="279" r:id="rId9"/>
    <p:sldId id="283" r:id="rId10"/>
    <p:sldId id="297" r:id="rId11"/>
    <p:sldId id="298" r:id="rId12"/>
    <p:sldId id="299" r:id="rId13"/>
    <p:sldId id="287" r:id="rId14"/>
    <p:sldId id="290" r:id="rId15"/>
    <p:sldId id="300" r:id="rId16"/>
    <p:sldId id="291" r:id="rId17"/>
    <p:sldId id="292" r:id="rId18"/>
    <p:sldId id="294" r:id="rId19"/>
  </p:sldIdLst>
  <p:sldSz cx="9144000" cy="5143500" type="screen16x9"/>
  <p:notesSz cx="5143500" cy="9144000"/>
  <p:embeddedFontLst>
    <p:embeddedFont>
      <p:font typeface="Kalpurush" panose="02000600000000000000" pitchFamily="2" charset="0"/>
      <p:regular r:id="rId21"/>
    </p:embeddedFont>
    <p:embeddedFont>
      <p:font typeface="Merriweather" panose="00000500000000000000" pitchFamily="2" charset="0"/>
      <p:regular r:id="rId22"/>
      <p:bold r:id="rId23"/>
      <p:boldItalic r:id="rId24"/>
    </p:embeddedFont>
    <p:embeddedFont>
      <p:font typeface="NikoshBAN" panose="02000000000000000000" pitchFamily="2" charset="0"/>
      <p:regular r:id="rId2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3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519D"/>
    <a:srgbClr val="2E75B6"/>
    <a:srgbClr val="1F6D85"/>
    <a:srgbClr val="F2CA91"/>
    <a:srgbClr val="2F528F"/>
    <a:srgbClr val="25829F"/>
    <a:srgbClr val="E9C9B0"/>
    <a:srgbClr val="A66641"/>
    <a:srgbClr val="F6F0E2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10"/>
  </p:normalViewPr>
  <p:slideViewPr>
    <p:cSldViewPr snapToGrid="0" snapToObjects="1">
      <p:cViewPr varScale="1">
        <p:scale>
          <a:sx n="87" d="100"/>
          <a:sy n="87" d="100"/>
        </p:scale>
        <p:origin x="9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1240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r>
              <a:rPr lang="en-US" err="1"/>
              <a:t>এই</a:t>
            </a:r>
            <a:r>
              <a:rPr lang="en-US"/>
              <a:t> </a:t>
            </a:r>
            <a:r>
              <a:rPr lang="en-US" err="1"/>
              <a:t>অংশে</a:t>
            </a:r>
            <a:r>
              <a:rPr lang="en-US"/>
              <a:t> </a:t>
            </a:r>
            <a:r>
              <a:rPr lang="en-US" err="1"/>
              <a:t>শিক্ষার্থীদের</a:t>
            </a:r>
            <a:r>
              <a:rPr lang="en-US"/>
              <a:t> </a:t>
            </a:r>
            <a:r>
              <a:rPr lang="en-US" err="1"/>
              <a:t>পূর্বজ্ঞান</a:t>
            </a:r>
            <a:r>
              <a:rPr lang="en-US"/>
              <a:t> </a:t>
            </a:r>
            <a:r>
              <a:rPr lang="en-US" err="1"/>
              <a:t>যাচাইয়ের</a:t>
            </a:r>
            <a:r>
              <a:rPr lang="en-US"/>
              <a:t> </a:t>
            </a:r>
            <a:r>
              <a:rPr lang="en-US" err="1"/>
              <a:t>মাধ্যমে</a:t>
            </a:r>
            <a:r>
              <a:rPr lang="en-US"/>
              <a:t> </a:t>
            </a:r>
            <a:r>
              <a:rPr lang="en-US" err="1"/>
              <a:t>বিভিন্ন</a:t>
            </a:r>
            <a:r>
              <a:rPr lang="en-US"/>
              <a:t> </a:t>
            </a:r>
            <a:r>
              <a:rPr lang="en-US" err="1"/>
              <a:t>প্রকারের</a:t>
            </a:r>
            <a:r>
              <a:rPr lang="en-US"/>
              <a:t> </a:t>
            </a:r>
            <a:r>
              <a:rPr lang="en-US" err="1"/>
              <a:t>সংখ্যা</a:t>
            </a:r>
            <a:r>
              <a:rPr lang="en-US"/>
              <a:t> </a:t>
            </a:r>
            <a:r>
              <a:rPr lang="en-US" err="1"/>
              <a:t>বের</a:t>
            </a:r>
            <a:r>
              <a:rPr lang="en-US"/>
              <a:t> </a:t>
            </a:r>
            <a:r>
              <a:rPr lang="en-US" err="1"/>
              <a:t>করে</a:t>
            </a:r>
            <a:r>
              <a:rPr lang="en-US"/>
              <a:t> </a:t>
            </a:r>
            <a:r>
              <a:rPr lang="en-US" err="1"/>
              <a:t>আনববো</a:t>
            </a:r>
            <a:r>
              <a:rPr lang="en-US"/>
              <a:t> । </a:t>
            </a:r>
          </a:p>
        </p:txBody>
      </p:sp>
    </p:spTree>
    <p:extLst>
      <p:ext uri="{BB962C8B-B14F-4D97-AF65-F5344CB8AC3E}">
        <p14:creationId xmlns:p14="http://schemas.microsoft.com/office/powerpoint/2010/main" val="18900244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6277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r>
              <a:rPr lang="en-US" err="1"/>
              <a:t>এই</a:t>
            </a:r>
            <a:r>
              <a:rPr lang="en-US"/>
              <a:t> </a:t>
            </a:r>
            <a:r>
              <a:rPr lang="en-US" err="1"/>
              <a:t>অংশে</a:t>
            </a:r>
            <a:r>
              <a:rPr lang="en-US"/>
              <a:t> </a:t>
            </a:r>
            <a:r>
              <a:rPr lang="en-US" err="1"/>
              <a:t>শিক্ষার্থীদের</a:t>
            </a:r>
            <a:r>
              <a:rPr lang="en-US"/>
              <a:t> </a:t>
            </a:r>
            <a:r>
              <a:rPr lang="en-US" err="1"/>
              <a:t>পূর্বজ্ঞান</a:t>
            </a:r>
            <a:r>
              <a:rPr lang="en-US"/>
              <a:t> </a:t>
            </a:r>
            <a:r>
              <a:rPr lang="en-US" err="1"/>
              <a:t>যাচাইয়ের</a:t>
            </a:r>
            <a:r>
              <a:rPr lang="en-US"/>
              <a:t> </a:t>
            </a:r>
            <a:r>
              <a:rPr lang="en-US" err="1"/>
              <a:t>মাধ্যমে</a:t>
            </a:r>
            <a:r>
              <a:rPr lang="en-US"/>
              <a:t> </a:t>
            </a:r>
            <a:r>
              <a:rPr lang="en-US" err="1"/>
              <a:t>বিভিন্ন</a:t>
            </a:r>
            <a:r>
              <a:rPr lang="en-US"/>
              <a:t> </a:t>
            </a:r>
            <a:r>
              <a:rPr lang="en-US" err="1"/>
              <a:t>প্রকারের</a:t>
            </a:r>
            <a:r>
              <a:rPr lang="en-US"/>
              <a:t> </a:t>
            </a:r>
            <a:r>
              <a:rPr lang="en-US" err="1"/>
              <a:t>সংখ্যা</a:t>
            </a:r>
            <a:r>
              <a:rPr lang="en-US"/>
              <a:t> </a:t>
            </a:r>
            <a:r>
              <a:rPr lang="en-US" err="1"/>
              <a:t>বের</a:t>
            </a:r>
            <a:r>
              <a:rPr lang="en-US"/>
              <a:t> </a:t>
            </a:r>
            <a:r>
              <a:rPr lang="en-US" err="1"/>
              <a:t>করে</a:t>
            </a:r>
            <a:r>
              <a:rPr lang="en-US"/>
              <a:t> </a:t>
            </a:r>
            <a:r>
              <a:rPr lang="en-US" err="1"/>
              <a:t>আনববো</a:t>
            </a:r>
            <a:r>
              <a:rPr lang="en-US"/>
              <a:t> । </a:t>
            </a:r>
          </a:p>
        </p:txBody>
      </p:sp>
    </p:spTree>
    <p:extLst>
      <p:ext uri="{BB962C8B-B14F-4D97-AF65-F5344CB8AC3E}">
        <p14:creationId xmlns:p14="http://schemas.microsoft.com/office/powerpoint/2010/main" val="9664008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r>
              <a:rPr lang="en-US" err="1"/>
              <a:t>এই</a:t>
            </a:r>
            <a:r>
              <a:rPr lang="en-US"/>
              <a:t> </a:t>
            </a:r>
            <a:r>
              <a:rPr lang="en-US" err="1"/>
              <a:t>অংশে</a:t>
            </a:r>
            <a:r>
              <a:rPr lang="en-US"/>
              <a:t> </a:t>
            </a:r>
            <a:r>
              <a:rPr lang="en-US" err="1"/>
              <a:t>শিক্ষার্থীদের</a:t>
            </a:r>
            <a:r>
              <a:rPr lang="en-US"/>
              <a:t> </a:t>
            </a:r>
            <a:r>
              <a:rPr lang="en-US" err="1"/>
              <a:t>পূর্বজ্ঞান</a:t>
            </a:r>
            <a:r>
              <a:rPr lang="en-US"/>
              <a:t> </a:t>
            </a:r>
            <a:r>
              <a:rPr lang="en-US" err="1"/>
              <a:t>যাচাইয়ের</a:t>
            </a:r>
            <a:r>
              <a:rPr lang="en-US"/>
              <a:t> </a:t>
            </a:r>
            <a:r>
              <a:rPr lang="en-US" err="1"/>
              <a:t>মাধ্যমে</a:t>
            </a:r>
            <a:r>
              <a:rPr lang="en-US"/>
              <a:t> </a:t>
            </a:r>
            <a:r>
              <a:rPr lang="en-US" err="1"/>
              <a:t>বিভিন্ন</a:t>
            </a:r>
            <a:r>
              <a:rPr lang="en-US"/>
              <a:t> </a:t>
            </a:r>
            <a:r>
              <a:rPr lang="en-US" err="1"/>
              <a:t>প্রকারের</a:t>
            </a:r>
            <a:r>
              <a:rPr lang="en-US"/>
              <a:t> </a:t>
            </a:r>
            <a:r>
              <a:rPr lang="en-US" err="1"/>
              <a:t>সংখ্যা</a:t>
            </a:r>
            <a:r>
              <a:rPr lang="en-US"/>
              <a:t> </a:t>
            </a:r>
            <a:r>
              <a:rPr lang="en-US" err="1"/>
              <a:t>বের</a:t>
            </a:r>
            <a:r>
              <a:rPr lang="en-US"/>
              <a:t> </a:t>
            </a:r>
            <a:r>
              <a:rPr lang="en-US" err="1"/>
              <a:t>করে</a:t>
            </a:r>
            <a:r>
              <a:rPr lang="en-US"/>
              <a:t> </a:t>
            </a:r>
            <a:r>
              <a:rPr lang="en-US" err="1"/>
              <a:t>আনববো</a:t>
            </a:r>
            <a:r>
              <a:rPr lang="en-US"/>
              <a:t> । </a:t>
            </a:r>
          </a:p>
        </p:txBody>
      </p:sp>
    </p:spTree>
    <p:extLst>
      <p:ext uri="{BB962C8B-B14F-4D97-AF65-F5344CB8AC3E}">
        <p14:creationId xmlns:p14="http://schemas.microsoft.com/office/powerpoint/2010/main" val="33902670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3702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06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3185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0973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r>
              <a:rPr lang="bn-BD"/>
              <a:t>দলীয় কাজে কার্ড সটিং পদ্ধতি ব্যবহার করে ছকটি পূরণ করতে বলবো।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1033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452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9151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9151A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1A905-5443-4023-9D54-0CA12E708696}" type="datetimeFigureOut">
              <a:rPr lang="en-US" smtClean="0"/>
              <a:t>25-Jul-26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F1755-F88B-4F87-BCD9-7182B47C74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964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B52951-C6F3-4A2C-B460-D7D5FD5DF01C}"/>
              </a:ext>
            </a:extLst>
          </p:cNvPr>
          <p:cNvSpPr/>
          <p:nvPr/>
        </p:nvSpPr>
        <p:spPr>
          <a:xfrm>
            <a:off x="5466523" y="340883"/>
            <a:ext cx="2037521" cy="4385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D19C14-26C9-4F52-BAF1-F64F1A1FA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059" y="-85060"/>
            <a:ext cx="9260958" cy="53269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354F9F-B35F-40EB-A8B0-F64FA2CAC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750" y="1362892"/>
            <a:ext cx="2432501" cy="241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77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2797B1E-D4E4-4A2D-AC7B-48934E4525A6}"/>
              </a:ext>
            </a:extLst>
          </p:cNvPr>
          <p:cNvSpPr/>
          <p:nvPr/>
        </p:nvSpPr>
        <p:spPr>
          <a:xfrm>
            <a:off x="556343" y="361512"/>
            <a:ext cx="8031314" cy="487017"/>
          </a:xfrm>
          <a:prstGeom prst="roundRect">
            <a:avLst>
              <a:gd name="adj" fmla="val 50000"/>
            </a:avLst>
          </a:prstGeom>
          <a:solidFill>
            <a:srgbClr val="2E75B6"/>
          </a:solidFill>
          <a:ln w="127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200" b="1" err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সূক্ষ্মকোণী</a:t>
            </a:r>
            <a:r>
              <a:rPr lang="en-US" sz="3200" b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3200" b="1" err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ত্রিভুজ</a:t>
            </a:r>
            <a:r>
              <a:rPr lang="en-US" sz="3200" b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800" b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(Acute Triangle)</a:t>
            </a:r>
            <a:endParaRPr lang="en-US" sz="2600" b="1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12" name="Text 1">
            <a:extLst>
              <a:ext uri="{FF2B5EF4-FFF2-40B4-BE49-F238E27FC236}">
                <a16:creationId xmlns:a16="http://schemas.microsoft.com/office/drawing/2014/main" id="{ADB8269C-26D9-44A0-B278-A476EC6B41F6}"/>
              </a:ext>
            </a:extLst>
          </p:cNvPr>
          <p:cNvSpPr/>
          <p:nvPr/>
        </p:nvSpPr>
        <p:spPr>
          <a:xfrm>
            <a:off x="4070707" y="1102465"/>
            <a:ext cx="4522829" cy="2671276"/>
          </a:xfrm>
          <a:prstGeom prst="rect">
            <a:avLst/>
          </a:prstGeom>
          <a:solidFill>
            <a:schemeClr val="bg1"/>
          </a:solidFill>
          <a:ln>
            <a:solidFill>
              <a:srgbClr val="25829F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endParaRPr lang="en-US" sz="2400" b="1">
              <a:solidFill>
                <a:schemeClr val="bg1"/>
              </a:solidFill>
            </a:endParaRPr>
          </a:p>
        </p:txBody>
      </p:sp>
      <p:sp>
        <p:nvSpPr>
          <p:cNvPr id="13" name="Text 3">
            <a:extLst>
              <a:ext uri="{FF2B5EF4-FFF2-40B4-BE49-F238E27FC236}">
                <a16:creationId xmlns:a16="http://schemas.microsoft.com/office/drawing/2014/main" id="{2149881F-F330-475F-82B7-697A49D34D3B}"/>
              </a:ext>
            </a:extLst>
          </p:cNvPr>
          <p:cNvSpPr/>
          <p:nvPr/>
        </p:nvSpPr>
        <p:spPr>
          <a:xfrm>
            <a:off x="4367895" y="2268075"/>
            <a:ext cx="4199709" cy="14894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যে ত্রিভুজের তিনটি কোণই ৯০°-এর কম, তাকে সূক্ষ্মকোণী ত্রিভুজ বলে।</a:t>
            </a:r>
            <a:endParaRPr lang="en-US" sz="2400" b="1"/>
          </a:p>
          <a:p>
            <a:pPr marL="0" indent="0" algn="l">
              <a:buNone/>
            </a:pPr>
            <a:r>
              <a:rPr lang="en-US" sz="2400" b="1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সব কোণ "তীক্ষ্ণ" বা "ধারালো" হওয়ায় এটিকে Acute বলা হয়।</a:t>
            </a:r>
            <a:endParaRPr lang="en-US" sz="2400" b="1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C58AE22-9900-4DD1-90B5-CC9112011A69}"/>
              </a:ext>
            </a:extLst>
          </p:cNvPr>
          <p:cNvGrpSpPr/>
          <p:nvPr/>
        </p:nvGrpSpPr>
        <p:grpSpPr>
          <a:xfrm>
            <a:off x="582650" y="1093511"/>
            <a:ext cx="3407277" cy="2934437"/>
            <a:chOff x="556343" y="1102464"/>
            <a:chExt cx="3407277" cy="293443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9FBCEF0-4F8D-4665-9857-317FF0D39B7F}"/>
                </a:ext>
              </a:extLst>
            </p:cNvPr>
            <p:cNvSpPr txBox="1"/>
            <p:nvPr/>
          </p:nvSpPr>
          <p:spPr>
            <a:xfrm>
              <a:off x="2026619" y="1220382"/>
              <a:ext cx="3261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/>
                <a:t>A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AFE0F5E-45CE-443E-8BF9-7D9156087C5B}"/>
                </a:ext>
              </a:extLst>
            </p:cNvPr>
            <p:cNvGrpSpPr/>
            <p:nvPr/>
          </p:nvGrpSpPr>
          <p:grpSpPr>
            <a:xfrm>
              <a:off x="556343" y="1102464"/>
              <a:ext cx="3407277" cy="2934437"/>
              <a:chOff x="556343" y="1102464"/>
              <a:chExt cx="3407277" cy="2934437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FBA4E767-03A4-4B84-8039-D90AE1377128}"/>
                  </a:ext>
                </a:extLst>
              </p:cNvPr>
              <p:cNvGrpSpPr/>
              <p:nvPr/>
            </p:nvGrpSpPr>
            <p:grpSpPr>
              <a:xfrm>
                <a:off x="556343" y="1102464"/>
                <a:ext cx="3407277" cy="2934437"/>
                <a:chOff x="810068" y="1205971"/>
                <a:chExt cx="3407277" cy="2934437"/>
              </a:xfrm>
            </p:grpSpPr>
            <p:sp>
              <p:nvSpPr>
                <p:cNvPr id="3" name="Isosceles Triangle 2">
                  <a:extLst>
                    <a:ext uri="{FF2B5EF4-FFF2-40B4-BE49-F238E27FC236}">
                      <a16:creationId xmlns:a16="http://schemas.microsoft.com/office/drawing/2014/main" id="{6E83F414-51BB-41A8-81D6-B935628CFB71}"/>
                    </a:ext>
                  </a:extLst>
                </p:cNvPr>
                <p:cNvSpPr/>
                <p:nvPr/>
              </p:nvSpPr>
              <p:spPr>
                <a:xfrm>
                  <a:off x="810068" y="1257300"/>
                  <a:ext cx="3238500" cy="2628900"/>
                </a:xfrm>
                <a:prstGeom prst="triangle">
                  <a:avLst/>
                </a:prstGeom>
                <a:noFill/>
                <a:ln w="762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" name="Arc 6">
                  <a:extLst>
                    <a:ext uri="{FF2B5EF4-FFF2-40B4-BE49-F238E27FC236}">
                      <a16:creationId xmlns:a16="http://schemas.microsoft.com/office/drawing/2014/main" id="{1F5BD41A-5ED3-4F2A-A349-904B454CE0A5}"/>
                    </a:ext>
                  </a:extLst>
                </p:cNvPr>
                <p:cNvSpPr/>
                <p:nvPr/>
              </p:nvSpPr>
              <p:spPr>
                <a:xfrm rot="7501818">
                  <a:off x="2168818" y="1132314"/>
                  <a:ext cx="414669" cy="561983"/>
                </a:xfrm>
                <a:prstGeom prst="arc">
                  <a:avLst/>
                </a:prstGeom>
                <a:ln w="38100">
                  <a:solidFill>
                    <a:srgbClr val="2F528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" name="Arc 8">
                  <a:extLst>
                    <a:ext uri="{FF2B5EF4-FFF2-40B4-BE49-F238E27FC236}">
                      <a16:creationId xmlns:a16="http://schemas.microsoft.com/office/drawing/2014/main" id="{D7FE8250-D322-4B31-8624-A3277C9C69CC}"/>
                    </a:ext>
                  </a:extLst>
                </p:cNvPr>
                <p:cNvSpPr/>
                <p:nvPr/>
              </p:nvSpPr>
              <p:spPr>
                <a:xfrm rot="203534">
                  <a:off x="826331" y="3578425"/>
                  <a:ext cx="414669" cy="561983"/>
                </a:xfrm>
                <a:prstGeom prst="arc">
                  <a:avLst/>
                </a:prstGeom>
                <a:ln w="38100">
                  <a:solidFill>
                    <a:srgbClr val="2F528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" name="Arc 9">
                  <a:extLst>
                    <a:ext uri="{FF2B5EF4-FFF2-40B4-BE49-F238E27FC236}">
                      <a16:creationId xmlns:a16="http://schemas.microsoft.com/office/drawing/2014/main" id="{2F0601CF-05A2-4FCC-950F-DD6BFF65C859}"/>
                    </a:ext>
                  </a:extLst>
                </p:cNvPr>
                <p:cNvSpPr/>
                <p:nvPr/>
              </p:nvSpPr>
              <p:spPr>
                <a:xfrm rot="14746494">
                  <a:off x="3729019" y="3475897"/>
                  <a:ext cx="414669" cy="561983"/>
                </a:xfrm>
                <a:prstGeom prst="arc">
                  <a:avLst/>
                </a:prstGeom>
                <a:ln w="38100">
                  <a:solidFill>
                    <a:srgbClr val="2F528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A6F2B40-84C7-485E-88D1-12E5DE860AFD}"/>
                  </a:ext>
                </a:extLst>
              </p:cNvPr>
              <p:cNvSpPr txBox="1"/>
              <p:nvPr/>
            </p:nvSpPr>
            <p:spPr>
              <a:xfrm>
                <a:off x="652233" y="3454201"/>
                <a:ext cx="32615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/>
                  <a:t>B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311FBE1-6903-40B5-AD78-B9FE8345648B}"/>
                  </a:ext>
                </a:extLst>
              </p:cNvPr>
              <p:cNvSpPr txBox="1"/>
              <p:nvPr/>
            </p:nvSpPr>
            <p:spPr>
              <a:xfrm>
                <a:off x="3388368" y="3466519"/>
                <a:ext cx="32615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/>
                  <a:t>C</a:t>
                </a: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21DE863-4514-4E6B-953C-18A0504C3FC6}"/>
              </a:ext>
            </a:extLst>
          </p:cNvPr>
          <p:cNvGrpSpPr/>
          <p:nvPr/>
        </p:nvGrpSpPr>
        <p:grpSpPr>
          <a:xfrm>
            <a:off x="6033216" y="4049456"/>
            <a:ext cx="2560320" cy="548640"/>
            <a:chOff x="4351875" y="2930012"/>
            <a:chExt cx="2560320" cy="548640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2F62839E-A2BF-46FE-8A89-654447DF6041}"/>
                </a:ext>
              </a:extLst>
            </p:cNvPr>
            <p:cNvSpPr/>
            <p:nvPr/>
          </p:nvSpPr>
          <p:spPr>
            <a:xfrm>
              <a:off x="4351875" y="2930012"/>
              <a:ext cx="2560320" cy="548640"/>
            </a:xfrm>
            <a:prstGeom prst="roundRect">
              <a:avLst/>
            </a:prstGeom>
            <a:solidFill>
              <a:srgbClr val="2F528F"/>
            </a:solidFill>
            <a:ln>
              <a:solidFill>
                <a:srgbClr val="2F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8E716CD3-5F8D-439C-9C59-42F5691C2359}"/>
                </a:ext>
              </a:extLst>
            </p:cNvPr>
            <p:cNvSpPr/>
            <p:nvPr/>
          </p:nvSpPr>
          <p:spPr>
            <a:xfrm>
              <a:off x="4428203" y="2974892"/>
              <a:ext cx="2450592" cy="45720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04FD2BC-F601-4DBE-8DEE-54B4CA22CAC7}"/>
              </a:ext>
            </a:extLst>
          </p:cNvPr>
          <p:cNvGrpSpPr/>
          <p:nvPr/>
        </p:nvGrpSpPr>
        <p:grpSpPr>
          <a:xfrm>
            <a:off x="3291840" y="4059930"/>
            <a:ext cx="2560320" cy="548640"/>
            <a:chOff x="4351875" y="2930012"/>
            <a:chExt cx="2560320" cy="548640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1695452D-553D-4685-9105-928BB1E7A5DE}"/>
                </a:ext>
              </a:extLst>
            </p:cNvPr>
            <p:cNvSpPr/>
            <p:nvPr/>
          </p:nvSpPr>
          <p:spPr>
            <a:xfrm>
              <a:off x="4351875" y="2930012"/>
              <a:ext cx="2560320" cy="548640"/>
            </a:xfrm>
            <a:prstGeom prst="roundRect">
              <a:avLst/>
            </a:prstGeom>
            <a:solidFill>
              <a:srgbClr val="2F528F"/>
            </a:solidFill>
            <a:ln>
              <a:solidFill>
                <a:srgbClr val="2F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139F4ABE-308A-472E-AEA4-91795F5B0984}"/>
                </a:ext>
              </a:extLst>
            </p:cNvPr>
            <p:cNvSpPr/>
            <p:nvPr/>
          </p:nvSpPr>
          <p:spPr>
            <a:xfrm>
              <a:off x="4428203" y="2974892"/>
              <a:ext cx="2450592" cy="457200"/>
            </a:xfrm>
            <a:prstGeom prst="roundRect">
              <a:avLst/>
            </a:prstGeom>
            <a:solidFill>
              <a:srgbClr val="F2CA9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44EA921-82F1-4C08-8879-55A92FA007A0}"/>
              </a:ext>
            </a:extLst>
          </p:cNvPr>
          <p:cNvGrpSpPr/>
          <p:nvPr/>
        </p:nvGrpSpPr>
        <p:grpSpPr>
          <a:xfrm>
            <a:off x="564772" y="4059930"/>
            <a:ext cx="2560320" cy="548640"/>
            <a:chOff x="4351875" y="2930012"/>
            <a:chExt cx="2560320" cy="548640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A2056DDC-D539-4FD8-8315-AFFBEB5CB158}"/>
                </a:ext>
              </a:extLst>
            </p:cNvPr>
            <p:cNvSpPr/>
            <p:nvPr/>
          </p:nvSpPr>
          <p:spPr>
            <a:xfrm>
              <a:off x="4351875" y="2930012"/>
              <a:ext cx="2560320" cy="548640"/>
            </a:xfrm>
            <a:prstGeom prst="roundRect">
              <a:avLst/>
            </a:prstGeom>
            <a:solidFill>
              <a:srgbClr val="2F528F"/>
            </a:solidFill>
            <a:ln>
              <a:solidFill>
                <a:srgbClr val="2F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5EE31F26-43DD-4FC2-A2BC-03322DE92CB3}"/>
                </a:ext>
              </a:extLst>
            </p:cNvPr>
            <p:cNvSpPr/>
            <p:nvPr/>
          </p:nvSpPr>
          <p:spPr>
            <a:xfrm>
              <a:off x="4428203" y="2974892"/>
              <a:ext cx="2450592" cy="45720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Text 4">
            <a:extLst>
              <a:ext uri="{FF2B5EF4-FFF2-40B4-BE49-F238E27FC236}">
                <a16:creationId xmlns:a16="http://schemas.microsoft.com/office/drawing/2014/main" id="{21231C4E-823B-4A48-BC62-EF0ACC0F1EC0}"/>
              </a:ext>
            </a:extLst>
          </p:cNvPr>
          <p:cNvSpPr/>
          <p:nvPr/>
        </p:nvSpPr>
        <p:spPr>
          <a:xfrm>
            <a:off x="830975" y="4203300"/>
            <a:ext cx="1928366" cy="2409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∠A &lt; ৯০°</a:t>
            </a:r>
            <a:endParaRPr 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Text 5">
            <a:extLst>
              <a:ext uri="{FF2B5EF4-FFF2-40B4-BE49-F238E27FC236}">
                <a16:creationId xmlns:a16="http://schemas.microsoft.com/office/drawing/2014/main" id="{399C6EAB-84DE-4452-8CCE-16D6A23E83CC}"/>
              </a:ext>
            </a:extLst>
          </p:cNvPr>
          <p:cNvSpPr/>
          <p:nvPr/>
        </p:nvSpPr>
        <p:spPr>
          <a:xfrm>
            <a:off x="3512748" y="4203301"/>
            <a:ext cx="1928366" cy="2409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∠B &lt; ৯০°</a:t>
            </a:r>
            <a:endParaRPr 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Text 6">
            <a:extLst>
              <a:ext uri="{FF2B5EF4-FFF2-40B4-BE49-F238E27FC236}">
                <a16:creationId xmlns:a16="http://schemas.microsoft.com/office/drawing/2014/main" id="{5EA3D825-22CA-467A-97EE-26923255E674}"/>
              </a:ext>
            </a:extLst>
          </p:cNvPr>
          <p:cNvSpPr/>
          <p:nvPr/>
        </p:nvSpPr>
        <p:spPr>
          <a:xfrm>
            <a:off x="6249293" y="4202459"/>
            <a:ext cx="1928366" cy="2409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∠C &lt; ৯০°</a:t>
            </a:r>
            <a:endParaRPr 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Text 3">
            <a:extLst>
              <a:ext uri="{FF2B5EF4-FFF2-40B4-BE49-F238E27FC236}">
                <a16:creationId xmlns:a16="http://schemas.microsoft.com/office/drawing/2014/main" id="{AA4020CC-19B6-4D6B-BD3C-7936EFB8FBF8}"/>
              </a:ext>
            </a:extLst>
          </p:cNvPr>
          <p:cNvSpPr/>
          <p:nvPr/>
        </p:nvSpPr>
        <p:spPr>
          <a:xfrm>
            <a:off x="4341963" y="1176628"/>
            <a:ext cx="4199709" cy="8052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যে ত্রিভুজের প্রত্যেকটি কোণ সূক্ষ্মকোণ,</a:t>
            </a:r>
          </a:p>
          <a:p>
            <a:pPr marL="0" indent="0" algn="l">
              <a:buNone/>
            </a:pPr>
            <a:r>
              <a:rPr lang="en-US" sz="2400" b="1">
                <a:latin typeface="Merriweather" pitchFamily="34" charset="0"/>
              </a:rPr>
              <a:t>তা সূক্ষ্মকোণী ত্রিভূজ।   অথবা</a:t>
            </a:r>
            <a:endParaRPr lang="en-US" sz="2400" b="1"/>
          </a:p>
        </p:txBody>
      </p:sp>
    </p:spTree>
    <p:extLst>
      <p:ext uri="{BB962C8B-B14F-4D97-AF65-F5344CB8AC3E}">
        <p14:creationId xmlns:p14="http://schemas.microsoft.com/office/powerpoint/2010/main" val="4222188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2797B1E-D4E4-4A2D-AC7B-48934E4525A6}"/>
              </a:ext>
            </a:extLst>
          </p:cNvPr>
          <p:cNvSpPr/>
          <p:nvPr/>
        </p:nvSpPr>
        <p:spPr>
          <a:xfrm>
            <a:off x="556343" y="361512"/>
            <a:ext cx="8031314" cy="487017"/>
          </a:xfrm>
          <a:prstGeom prst="roundRect">
            <a:avLst>
              <a:gd name="adj" fmla="val 50000"/>
            </a:avLst>
          </a:prstGeom>
          <a:solidFill>
            <a:srgbClr val="2E75B6"/>
          </a:solidFill>
          <a:ln w="127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200" b="1">
                <a:solidFill>
                  <a:srgbClr val="F5F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সমকোণী ত্রিভুজ </a:t>
            </a:r>
            <a:r>
              <a:rPr lang="en-US" sz="280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(Right Triangle)</a:t>
            </a:r>
            <a:endParaRPr lang="en-US" sz="260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956104D-EB61-4599-AC3A-E5BE63656F03}"/>
              </a:ext>
            </a:extLst>
          </p:cNvPr>
          <p:cNvGrpSpPr/>
          <p:nvPr/>
        </p:nvGrpSpPr>
        <p:grpSpPr>
          <a:xfrm>
            <a:off x="6033216" y="4049456"/>
            <a:ext cx="2560320" cy="548640"/>
            <a:chOff x="4351875" y="2930012"/>
            <a:chExt cx="2560320" cy="548640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BFCBDA4F-DBDB-4CFF-95CD-5E8AD48F5EEE}"/>
                </a:ext>
              </a:extLst>
            </p:cNvPr>
            <p:cNvSpPr/>
            <p:nvPr/>
          </p:nvSpPr>
          <p:spPr>
            <a:xfrm>
              <a:off x="4351875" y="2930012"/>
              <a:ext cx="2560320" cy="548640"/>
            </a:xfrm>
            <a:prstGeom prst="roundRect">
              <a:avLst/>
            </a:prstGeom>
            <a:solidFill>
              <a:srgbClr val="2F528F"/>
            </a:solidFill>
            <a:ln>
              <a:solidFill>
                <a:srgbClr val="2F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E6E80712-8363-4E31-8286-587496741DE7}"/>
                </a:ext>
              </a:extLst>
            </p:cNvPr>
            <p:cNvSpPr/>
            <p:nvPr/>
          </p:nvSpPr>
          <p:spPr>
            <a:xfrm>
              <a:off x="4428203" y="2974892"/>
              <a:ext cx="2450592" cy="45720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01AC51F-CACF-444D-9D4B-E97213F2008D}"/>
              </a:ext>
            </a:extLst>
          </p:cNvPr>
          <p:cNvGrpSpPr/>
          <p:nvPr/>
        </p:nvGrpSpPr>
        <p:grpSpPr>
          <a:xfrm>
            <a:off x="3291840" y="4059930"/>
            <a:ext cx="2560320" cy="548640"/>
            <a:chOff x="4351875" y="2930012"/>
            <a:chExt cx="2560320" cy="548640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2C05C29A-F12E-49D1-99AE-807561576E32}"/>
                </a:ext>
              </a:extLst>
            </p:cNvPr>
            <p:cNvSpPr/>
            <p:nvPr/>
          </p:nvSpPr>
          <p:spPr>
            <a:xfrm>
              <a:off x="4351875" y="2930012"/>
              <a:ext cx="2560320" cy="548640"/>
            </a:xfrm>
            <a:prstGeom prst="roundRect">
              <a:avLst/>
            </a:prstGeom>
            <a:solidFill>
              <a:srgbClr val="2F528F"/>
            </a:solidFill>
            <a:ln>
              <a:solidFill>
                <a:srgbClr val="2F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44E217BF-83D7-4581-981E-113207F72451}"/>
                </a:ext>
              </a:extLst>
            </p:cNvPr>
            <p:cNvSpPr/>
            <p:nvPr/>
          </p:nvSpPr>
          <p:spPr>
            <a:xfrm>
              <a:off x="4428203" y="2974892"/>
              <a:ext cx="2450592" cy="457200"/>
            </a:xfrm>
            <a:prstGeom prst="roundRect">
              <a:avLst/>
            </a:prstGeom>
            <a:solidFill>
              <a:srgbClr val="F2CA9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9BA6529-4C7F-4587-8E80-BA021E663471}"/>
              </a:ext>
            </a:extLst>
          </p:cNvPr>
          <p:cNvGrpSpPr/>
          <p:nvPr/>
        </p:nvGrpSpPr>
        <p:grpSpPr>
          <a:xfrm>
            <a:off x="564772" y="4059930"/>
            <a:ext cx="2560320" cy="548640"/>
            <a:chOff x="4351875" y="2930012"/>
            <a:chExt cx="2560320" cy="548640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1E2F24D5-FDDA-4CE8-AE12-F2F6B4792466}"/>
                </a:ext>
              </a:extLst>
            </p:cNvPr>
            <p:cNvSpPr/>
            <p:nvPr/>
          </p:nvSpPr>
          <p:spPr>
            <a:xfrm>
              <a:off x="4351875" y="2930012"/>
              <a:ext cx="2560320" cy="548640"/>
            </a:xfrm>
            <a:prstGeom prst="roundRect">
              <a:avLst/>
            </a:prstGeom>
            <a:solidFill>
              <a:srgbClr val="2F528F"/>
            </a:solidFill>
            <a:ln>
              <a:solidFill>
                <a:srgbClr val="2F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E8CE87E8-9378-4D85-AAC2-DA49F3417E1A}"/>
                </a:ext>
              </a:extLst>
            </p:cNvPr>
            <p:cNvSpPr/>
            <p:nvPr/>
          </p:nvSpPr>
          <p:spPr>
            <a:xfrm>
              <a:off x="4428203" y="2974892"/>
              <a:ext cx="2450592" cy="45720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12" name="Text 1">
            <a:extLst>
              <a:ext uri="{FF2B5EF4-FFF2-40B4-BE49-F238E27FC236}">
                <a16:creationId xmlns:a16="http://schemas.microsoft.com/office/drawing/2014/main" id="{ADB8269C-26D9-44A0-B278-A476EC6B41F6}"/>
              </a:ext>
            </a:extLst>
          </p:cNvPr>
          <p:cNvSpPr/>
          <p:nvPr/>
        </p:nvSpPr>
        <p:spPr>
          <a:xfrm>
            <a:off x="4070707" y="1102465"/>
            <a:ext cx="4522829" cy="2671276"/>
          </a:xfrm>
          <a:prstGeom prst="rect">
            <a:avLst/>
          </a:prstGeom>
          <a:solidFill>
            <a:schemeClr val="bg1"/>
          </a:solidFill>
          <a:ln>
            <a:solidFill>
              <a:srgbClr val="25829F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endParaRPr lang="en-US" sz="2400" b="1">
              <a:solidFill>
                <a:schemeClr val="bg1"/>
              </a:solidFill>
            </a:endParaRPr>
          </a:p>
        </p:txBody>
      </p:sp>
      <p:sp>
        <p:nvSpPr>
          <p:cNvPr id="13" name="Text 3">
            <a:extLst>
              <a:ext uri="{FF2B5EF4-FFF2-40B4-BE49-F238E27FC236}">
                <a16:creationId xmlns:a16="http://schemas.microsoft.com/office/drawing/2014/main" id="{2149881F-F330-475F-82B7-697A49D34D3B}"/>
              </a:ext>
            </a:extLst>
          </p:cNvPr>
          <p:cNvSpPr/>
          <p:nvPr/>
        </p:nvSpPr>
        <p:spPr>
          <a:xfrm>
            <a:off x="4294340" y="2846088"/>
            <a:ext cx="4199709" cy="824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যে ত্রিভুজের একটি কোণ ৯০°-এর সমান, তাকে সমকোণী ত্রিভুজ বলে।</a:t>
            </a:r>
            <a:endParaRPr lang="en-US" sz="2400" b="1"/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D7FE8250-D322-4B31-8624-A3277C9C69CC}"/>
              </a:ext>
            </a:extLst>
          </p:cNvPr>
          <p:cNvSpPr/>
          <p:nvPr/>
        </p:nvSpPr>
        <p:spPr>
          <a:xfrm rot="203534">
            <a:off x="-3752669" y="3395010"/>
            <a:ext cx="414669" cy="561983"/>
          </a:xfrm>
          <a:prstGeom prst="arc">
            <a:avLst/>
          </a:prstGeom>
          <a:ln w="38100">
            <a:solidFill>
              <a:srgbClr val="2F52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 4">
            <a:extLst>
              <a:ext uri="{FF2B5EF4-FFF2-40B4-BE49-F238E27FC236}">
                <a16:creationId xmlns:a16="http://schemas.microsoft.com/office/drawing/2014/main" id="{1B783874-E0D9-428A-A65F-93B992DF0955}"/>
              </a:ext>
            </a:extLst>
          </p:cNvPr>
          <p:cNvSpPr/>
          <p:nvPr/>
        </p:nvSpPr>
        <p:spPr>
          <a:xfrm>
            <a:off x="830975" y="4203300"/>
            <a:ext cx="1928366" cy="2409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∠A &lt; ৯০°</a:t>
            </a:r>
            <a:endParaRPr 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 5">
            <a:extLst>
              <a:ext uri="{FF2B5EF4-FFF2-40B4-BE49-F238E27FC236}">
                <a16:creationId xmlns:a16="http://schemas.microsoft.com/office/drawing/2014/main" id="{76056A28-E733-4FBA-80C6-A2F29E6F3A49}"/>
              </a:ext>
            </a:extLst>
          </p:cNvPr>
          <p:cNvSpPr/>
          <p:nvPr/>
        </p:nvSpPr>
        <p:spPr>
          <a:xfrm>
            <a:off x="3512748" y="4203301"/>
            <a:ext cx="1928366" cy="2409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∠B = ৯০°</a:t>
            </a:r>
            <a:endParaRPr 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xt 6">
            <a:extLst>
              <a:ext uri="{FF2B5EF4-FFF2-40B4-BE49-F238E27FC236}">
                <a16:creationId xmlns:a16="http://schemas.microsoft.com/office/drawing/2014/main" id="{C717508C-2C6D-40B6-86FF-0BB9C948E753}"/>
              </a:ext>
            </a:extLst>
          </p:cNvPr>
          <p:cNvSpPr/>
          <p:nvPr/>
        </p:nvSpPr>
        <p:spPr>
          <a:xfrm>
            <a:off x="6249293" y="4202459"/>
            <a:ext cx="1928366" cy="2409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∠C &lt; ৯০°</a:t>
            </a:r>
            <a:endParaRPr 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1D26978-329D-45EE-B37A-82EC482FF599}"/>
              </a:ext>
            </a:extLst>
          </p:cNvPr>
          <p:cNvGrpSpPr/>
          <p:nvPr/>
        </p:nvGrpSpPr>
        <p:grpSpPr>
          <a:xfrm>
            <a:off x="383154" y="1102464"/>
            <a:ext cx="3420907" cy="2739356"/>
            <a:chOff x="383154" y="1102464"/>
            <a:chExt cx="3420907" cy="2739356"/>
          </a:xfrm>
        </p:grpSpPr>
        <p:sp>
          <p:nvSpPr>
            <p:cNvPr id="7" name="Arc 6">
              <a:extLst>
                <a:ext uri="{FF2B5EF4-FFF2-40B4-BE49-F238E27FC236}">
                  <a16:creationId xmlns:a16="http://schemas.microsoft.com/office/drawing/2014/main" id="{1F5BD41A-5ED3-4F2A-A349-904B454CE0A5}"/>
                </a:ext>
              </a:extLst>
            </p:cNvPr>
            <p:cNvSpPr/>
            <p:nvPr/>
          </p:nvSpPr>
          <p:spPr>
            <a:xfrm rot="5779974">
              <a:off x="456811" y="1090668"/>
              <a:ext cx="414669" cy="561983"/>
            </a:xfrm>
            <a:prstGeom prst="arc">
              <a:avLst/>
            </a:prstGeom>
            <a:ln w="38100">
              <a:solidFill>
                <a:srgbClr val="2F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3933870-AB06-475B-8A29-1BED0691A076}"/>
                </a:ext>
              </a:extLst>
            </p:cNvPr>
            <p:cNvGrpSpPr/>
            <p:nvPr/>
          </p:nvGrpSpPr>
          <p:grpSpPr>
            <a:xfrm>
              <a:off x="574187" y="1102464"/>
              <a:ext cx="3229874" cy="2739356"/>
              <a:chOff x="574187" y="1102464"/>
              <a:chExt cx="3229874" cy="2739356"/>
            </a:xfrm>
          </p:grpSpPr>
          <p:sp>
            <p:nvSpPr>
              <p:cNvPr id="10" name="Arc 9">
                <a:extLst>
                  <a:ext uri="{FF2B5EF4-FFF2-40B4-BE49-F238E27FC236}">
                    <a16:creationId xmlns:a16="http://schemas.microsoft.com/office/drawing/2014/main" id="{2F0601CF-05A2-4FCC-950F-DD6BFF65C859}"/>
                  </a:ext>
                </a:extLst>
              </p:cNvPr>
              <p:cNvSpPr/>
              <p:nvPr/>
            </p:nvSpPr>
            <p:spPr>
              <a:xfrm rot="14746494">
                <a:off x="3259080" y="3353494"/>
                <a:ext cx="414669" cy="561983"/>
              </a:xfrm>
              <a:prstGeom prst="arc">
                <a:avLst/>
              </a:prstGeom>
              <a:ln w="38100">
                <a:solidFill>
                  <a:srgbClr val="2F528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3B4911FC-2D20-49F4-B880-C96FE06EBDB7}"/>
                  </a:ext>
                </a:extLst>
              </p:cNvPr>
              <p:cNvGrpSpPr/>
              <p:nvPr/>
            </p:nvGrpSpPr>
            <p:grpSpPr>
              <a:xfrm>
                <a:off x="574187" y="1102464"/>
                <a:ext cx="3229874" cy="2719527"/>
                <a:chOff x="574187" y="1102464"/>
                <a:chExt cx="3229874" cy="2719527"/>
              </a:xfrm>
            </p:grpSpPr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A9FBCEF0-4F8D-4665-9857-317FF0D39B7F}"/>
                    </a:ext>
                  </a:extLst>
                </p:cNvPr>
                <p:cNvSpPr txBox="1"/>
                <p:nvPr/>
              </p:nvSpPr>
              <p:spPr>
                <a:xfrm>
                  <a:off x="574187" y="1193057"/>
                  <a:ext cx="32615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/>
                    <a:t>A</a:t>
                  </a: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AA6F2B40-84C7-485E-88D1-12E5DE860AFD}"/>
                    </a:ext>
                  </a:extLst>
                </p:cNvPr>
                <p:cNvSpPr txBox="1"/>
                <p:nvPr/>
              </p:nvSpPr>
              <p:spPr>
                <a:xfrm>
                  <a:off x="599301" y="3452659"/>
                  <a:ext cx="32615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/>
                    <a:t>B</a:t>
                  </a:r>
                </a:p>
              </p:txBody>
            </p:sp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0311FBE1-6903-40B5-AD78-B9FE8345648B}"/>
                    </a:ext>
                  </a:extLst>
                </p:cNvPr>
                <p:cNvSpPr txBox="1"/>
                <p:nvPr/>
              </p:nvSpPr>
              <p:spPr>
                <a:xfrm>
                  <a:off x="3249026" y="3449820"/>
                  <a:ext cx="326159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/>
                    <a:t>C</a:t>
                  </a:r>
                </a:p>
              </p:txBody>
            </p:sp>
            <p:sp>
              <p:nvSpPr>
                <p:cNvPr id="5" name="Right Triangle 4">
                  <a:extLst>
                    <a:ext uri="{FF2B5EF4-FFF2-40B4-BE49-F238E27FC236}">
                      <a16:creationId xmlns:a16="http://schemas.microsoft.com/office/drawing/2014/main" id="{D5B93E57-9C5D-4007-BAE0-D1959350E125}"/>
                    </a:ext>
                  </a:extLst>
                </p:cNvPr>
                <p:cNvSpPr/>
                <p:nvPr/>
              </p:nvSpPr>
              <p:spPr>
                <a:xfrm>
                  <a:off x="603188" y="1102464"/>
                  <a:ext cx="3200873" cy="2671277"/>
                </a:xfrm>
                <a:prstGeom prst="rtTriangle">
                  <a:avLst/>
                </a:prstGeom>
                <a:noFill/>
                <a:ln w="762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EE3730B9-BC4C-4261-B243-50914284269C}"/>
                    </a:ext>
                  </a:extLst>
                </p:cNvPr>
                <p:cNvSpPr/>
                <p:nvPr/>
              </p:nvSpPr>
              <p:spPr>
                <a:xfrm>
                  <a:off x="603188" y="3449820"/>
                  <a:ext cx="319374" cy="323921"/>
                </a:xfrm>
                <a:prstGeom prst="rect">
                  <a:avLst/>
                </a:prstGeom>
                <a:noFill/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37" name="Text 3">
            <a:extLst>
              <a:ext uri="{FF2B5EF4-FFF2-40B4-BE49-F238E27FC236}">
                <a16:creationId xmlns:a16="http://schemas.microsoft.com/office/drawing/2014/main" id="{FA16168C-10AF-452A-9186-742F7BCAA18E}"/>
              </a:ext>
            </a:extLst>
          </p:cNvPr>
          <p:cNvSpPr/>
          <p:nvPr/>
        </p:nvSpPr>
        <p:spPr>
          <a:xfrm>
            <a:off x="4329659" y="1492154"/>
            <a:ext cx="4199709" cy="8052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যে ত্রিভুজের একটি কোণ সমকোণ,</a:t>
            </a:r>
          </a:p>
          <a:p>
            <a:pPr marL="0" indent="0" algn="l">
              <a:buNone/>
            </a:pPr>
            <a:r>
              <a:rPr lang="en-US" sz="2400" b="1">
                <a:latin typeface="Merriweather" pitchFamily="34" charset="0"/>
              </a:rPr>
              <a:t>তা সমকোণী ত্রিভূজ।   অথবা</a:t>
            </a:r>
            <a:endParaRPr lang="en-US" sz="2400" b="1"/>
          </a:p>
        </p:txBody>
      </p:sp>
    </p:spTree>
    <p:extLst>
      <p:ext uri="{BB962C8B-B14F-4D97-AF65-F5344CB8AC3E}">
        <p14:creationId xmlns:p14="http://schemas.microsoft.com/office/powerpoint/2010/main" val="53270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E956104D-EB61-4599-AC3A-E5BE63656F03}"/>
              </a:ext>
            </a:extLst>
          </p:cNvPr>
          <p:cNvGrpSpPr/>
          <p:nvPr/>
        </p:nvGrpSpPr>
        <p:grpSpPr>
          <a:xfrm>
            <a:off x="6033216" y="4049456"/>
            <a:ext cx="2560320" cy="548640"/>
            <a:chOff x="4351875" y="2930012"/>
            <a:chExt cx="2560320" cy="548640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BFCBDA4F-DBDB-4CFF-95CD-5E8AD48F5EEE}"/>
                </a:ext>
              </a:extLst>
            </p:cNvPr>
            <p:cNvSpPr/>
            <p:nvPr/>
          </p:nvSpPr>
          <p:spPr>
            <a:xfrm>
              <a:off x="4351875" y="2930012"/>
              <a:ext cx="2560320" cy="548640"/>
            </a:xfrm>
            <a:prstGeom prst="roundRect">
              <a:avLst/>
            </a:prstGeom>
            <a:solidFill>
              <a:srgbClr val="2F528F"/>
            </a:solidFill>
            <a:ln>
              <a:solidFill>
                <a:srgbClr val="2F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E6E80712-8363-4E31-8286-587496741DE7}"/>
                </a:ext>
              </a:extLst>
            </p:cNvPr>
            <p:cNvSpPr/>
            <p:nvPr/>
          </p:nvSpPr>
          <p:spPr>
            <a:xfrm>
              <a:off x="4428203" y="2974892"/>
              <a:ext cx="2450592" cy="45720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01AC51F-CACF-444D-9D4B-E97213F2008D}"/>
              </a:ext>
            </a:extLst>
          </p:cNvPr>
          <p:cNvGrpSpPr/>
          <p:nvPr/>
        </p:nvGrpSpPr>
        <p:grpSpPr>
          <a:xfrm>
            <a:off x="3291840" y="4059930"/>
            <a:ext cx="2560320" cy="548640"/>
            <a:chOff x="4351875" y="2930012"/>
            <a:chExt cx="2560320" cy="548640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2C05C29A-F12E-49D1-99AE-807561576E32}"/>
                </a:ext>
              </a:extLst>
            </p:cNvPr>
            <p:cNvSpPr/>
            <p:nvPr/>
          </p:nvSpPr>
          <p:spPr>
            <a:xfrm>
              <a:off x="4351875" y="2930012"/>
              <a:ext cx="2560320" cy="548640"/>
            </a:xfrm>
            <a:prstGeom prst="roundRect">
              <a:avLst/>
            </a:prstGeom>
            <a:solidFill>
              <a:srgbClr val="2F528F"/>
            </a:solidFill>
            <a:ln>
              <a:solidFill>
                <a:srgbClr val="2F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44E217BF-83D7-4581-981E-113207F72451}"/>
                </a:ext>
              </a:extLst>
            </p:cNvPr>
            <p:cNvSpPr/>
            <p:nvPr/>
          </p:nvSpPr>
          <p:spPr>
            <a:xfrm>
              <a:off x="4428203" y="2974892"/>
              <a:ext cx="2450592" cy="457200"/>
            </a:xfrm>
            <a:prstGeom prst="roundRect">
              <a:avLst/>
            </a:prstGeom>
            <a:solidFill>
              <a:srgbClr val="F2CA9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9BA6529-4C7F-4587-8E80-BA021E663471}"/>
              </a:ext>
            </a:extLst>
          </p:cNvPr>
          <p:cNvGrpSpPr/>
          <p:nvPr/>
        </p:nvGrpSpPr>
        <p:grpSpPr>
          <a:xfrm>
            <a:off x="564772" y="4059930"/>
            <a:ext cx="2560320" cy="548640"/>
            <a:chOff x="4351875" y="2930012"/>
            <a:chExt cx="2560320" cy="548640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1E2F24D5-FDDA-4CE8-AE12-F2F6B4792466}"/>
                </a:ext>
              </a:extLst>
            </p:cNvPr>
            <p:cNvSpPr/>
            <p:nvPr/>
          </p:nvSpPr>
          <p:spPr>
            <a:xfrm>
              <a:off x="4351875" y="2930012"/>
              <a:ext cx="2560320" cy="548640"/>
            </a:xfrm>
            <a:prstGeom prst="roundRect">
              <a:avLst/>
            </a:prstGeom>
            <a:solidFill>
              <a:srgbClr val="2F528F"/>
            </a:solidFill>
            <a:ln>
              <a:solidFill>
                <a:srgbClr val="2F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E8CE87E8-9378-4D85-AAC2-DA49F3417E1A}"/>
                </a:ext>
              </a:extLst>
            </p:cNvPr>
            <p:cNvSpPr/>
            <p:nvPr/>
          </p:nvSpPr>
          <p:spPr>
            <a:xfrm>
              <a:off x="4428203" y="2974892"/>
              <a:ext cx="2450592" cy="45720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12" name="Text 1">
            <a:extLst>
              <a:ext uri="{FF2B5EF4-FFF2-40B4-BE49-F238E27FC236}">
                <a16:creationId xmlns:a16="http://schemas.microsoft.com/office/drawing/2014/main" id="{ADB8269C-26D9-44A0-B278-A476EC6B41F6}"/>
              </a:ext>
            </a:extLst>
          </p:cNvPr>
          <p:cNvSpPr/>
          <p:nvPr/>
        </p:nvSpPr>
        <p:spPr>
          <a:xfrm>
            <a:off x="4070707" y="1102465"/>
            <a:ext cx="4522829" cy="2671276"/>
          </a:xfrm>
          <a:prstGeom prst="rect">
            <a:avLst/>
          </a:prstGeom>
          <a:solidFill>
            <a:schemeClr val="bg1"/>
          </a:solidFill>
          <a:ln>
            <a:solidFill>
              <a:srgbClr val="25829F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endParaRPr lang="en-US" sz="2400" b="1">
              <a:solidFill>
                <a:schemeClr val="bg1"/>
              </a:solidFill>
            </a:endParaRPr>
          </a:p>
        </p:txBody>
      </p:sp>
      <p:sp>
        <p:nvSpPr>
          <p:cNvPr id="13" name="Text 3">
            <a:extLst>
              <a:ext uri="{FF2B5EF4-FFF2-40B4-BE49-F238E27FC236}">
                <a16:creationId xmlns:a16="http://schemas.microsoft.com/office/drawing/2014/main" id="{2149881F-F330-475F-82B7-697A49D34D3B}"/>
              </a:ext>
            </a:extLst>
          </p:cNvPr>
          <p:cNvSpPr/>
          <p:nvPr/>
        </p:nvSpPr>
        <p:spPr>
          <a:xfrm>
            <a:off x="4307608" y="2438103"/>
            <a:ext cx="4199709" cy="12035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>
                <a:ln w="0"/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যে ত্রিভুজের একটি কোণ ৯০°-এর চেয়ে বড় কিন্তু  ১৮০° °-এর চেয়ে ছোট তাকে স্থূলকোণী ত্রিভুজ বলে।</a:t>
            </a:r>
            <a:endParaRPr lang="en-US" sz="2400" b="1">
              <a:ln w="0"/>
            </a:endParaRP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D7FE8250-D322-4B31-8624-A3277C9C69CC}"/>
              </a:ext>
            </a:extLst>
          </p:cNvPr>
          <p:cNvSpPr/>
          <p:nvPr/>
        </p:nvSpPr>
        <p:spPr>
          <a:xfrm rot="203534">
            <a:off x="-3752669" y="3395010"/>
            <a:ext cx="414669" cy="561983"/>
          </a:xfrm>
          <a:prstGeom prst="arc">
            <a:avLst/>
          </a:prstGeom>
          <a:ln w="38100">
            <a:solidFill>
              <a:srgbClr val="2F52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 4">
            <a:extLst>
              <a:ext uri="{FF2B5EF4-FFF2-40B4-BE49-F238E27FC236}">
                <a16:creationId xmlns:a16="http://schemas.microsoft.com/office/drawing/2014/main" id="{1B783874-E0D9-428A-A65F-93B992DF0955}"/>
              </a:ext>
            </a:extLst>
          </p:cNvPr>
          <p:cNvSpPr/>
          <p:nvPr/>
        </p:nvSpPr>
        <p:spPr>
          <a:xfrm>
            <a:off x="830975" y="4203300"/>
            <a:ext cx="1928366" cy="2409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∠A &lt; ৯০°</a:t>
            </a:r>
            <a:endParaRPr 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 5">
            <a:extLst>
              <a:ext uri="{FF2B5EF4-FFF2-40B4-BE49-F238E27FC236}">
                <a16:creationId xmlns:a16="http://schemas.microsoft.com/office/drawing/2014/main" id="{76056A28-E733-4FBA-80C6-A2F29E6F3A49}"/>
              </a:ext>
            </a:extLst>
          </p:cNvPr>
          <p:cNvSpPr/>
          <p:nvPr/>
        </p:nvSpPr>
        <p:spPr>
          <a:xfrm>
            <a:off x="3512748" y="4203301"/>
            <a:ext cx="1928366" cy="2409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∠B &gt; ৯০°</a:t>
            </a:r>
            <a:endParaRPr 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xt 6">
            <a:extLst>
              <a:ext uri="{FF2B5EF4-FFF2-40B4-BE49-F238E27FC236}">
                <a16:creationId xmlns:a16="http://schemas.microsoft.com/office/drawing/2014/main" id="{C717508C-2C6D-40B6-86FF-0BB9C948E753}"/>
              </a:ext>
            </a:extLst>
          </p:cNvPr>
          <p:cNvSpPr/>
          <p:nvPr/>
        </p:nvSpPr>
        <p:spPr>
          <a:xfrm>
            <a:off x="6249293" y="4202459"/>
            <a:ext cx="1928366" cy="2409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∠C &lt; ৯০°</a:t>
            </a:r>
            <a:endParaRPr lang="en-US" sz="2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12CB204-2048-4345-A306-D80303E0EA3D}"/>
              </a:ext>
            </a:extLst>
          </p:cNvPr>
          <p:cNvGrpSpPr/>
          <p:nvPr/>
        </p:nvGrpSpPr>
        <p:grpSpPr>
          <a:xfrm>
            <a:off x="553339" y="1111554"/>
            <a:ext cx="3265503" cy="3098685"/>
            <a:chOff x="553339" y="1111554"/>
            <a:chExt cx="3265503" cy="3098685"/>
          </a:xfrm>
        </p:grpSpPr>
        <p:sp>
          <p:nvSpPr>
            <p:cNvPr id="38" name="Arc 37">
              <a:extLst>
                <a:ext uri="{FF2B5EF4-FFF2-40B4-BE49-F238E27FC236}">
                  <a16:creationId xmlns:a16="http://schemas.microsoft.com/office/drawing/2014/main" id="{602AC978-653C-467A-BD0C-3005F46E3FB7}"/>
                </a:ext>
              </a:extLst>
            </p:cNvPr>
            <p:cNvSpPr/>
            <p:nvPr/>
          </p:nvSpPr>
          <p:spPr>
            <a:xfrm rot="21382524">
              <a:off x="1066518" y="3401847"/>
              <a:ext cx="847828" cy="808392"/>
            </a:xfrm>
            <a:prstGeom prst="arc">
              <a:avLst/>
            </a:prstGeom>
            <a:ln w="38100">
              <a:solidFill>
                <a:srgbClr val="2F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BA844020-E209-4241-8499-A2DF7D8DE70A}"/>
                </a:ext>
              </a:extLst>
            </p:cNvPr>
            <p:cNvGrpSpPr/>
            <p:nvPr/>
          </p:nvGrpSpPr>
          <p:grpSpPr>
            <a:xfrm>
              <a:off x="553339" y="1111554"/>
              <a:ext cx="3265503" cy="2718875"/>
              <a:chOff x="553339" y="1111554"/>
              <a:chExt cx="3265503" cy="2718875"/>
            </a:xfrm>
          </p:grpSpPr>
          <p:sp>
            <p:nvSpPr>
              <p:cNvPr id="7" name="Arc 6">
                <a:extLst>
                  <a:ext uri="{FF2B5EF4-FFF2-40B4-BE49-F238E27FC236}">
                    <a16:creationId xmlns:a16="http://schemas.microsoft.com/office/drawing/2014/main" id="{1F5BD41A-5ED3-4F2A-A349-904B454CE0A5}"/>
                  </a:ext>
                </a:extLst>
              </p:cNvPr>
              <p:cNvSpPr/>
              <p:nvPr/>
            </p:nvSpPr>
            <p:spPr>
              <a:xfrm rot="5779974">
                <a:off x="626996" y="1250964"/>
                <a:ext cx="414669" cy="561983"/>
              </a:xfrm>
              <a:prstGeom prst="arc">
                <a:avLst/>
              </a:prstGeom>
              <a:ln w="38100">
                <a:solidFill>
                  <a:srgbClr val="2F528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Arc 9">
                <a:extLst>
                  <a:ext uri="{FF2B5EF4-FFF2-40B4-BE49-F238E27FC236}">
                    <a16:creationId xmlns:a16="http://schemas.microsoft.com/office/drawing/2014/main" id="{2F0601CF-05A2-4FCC-950F-DD6BFF65C859}"/>
                  </a:ext>
                </a:extLst>
              </p:cNvPr>
              <p:cNvSpPr/>
              <p:nvPr/>
            </p:nvSpPr>
            <p:spPr>
              <a:xfrm rot="14746494">
                <a:off x="3236312" y="3342103"/>
                <a:ext cx="414669" cy="561983"/>
              </a:xfrm>
              <a:prstGeom prst="arc">
                <a:avLst/>
              </a:prstGeom>
              <a:ln w="38100">
                <a:solidFill>
                  <a:srgbClr val="2F528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9FBCEF0-4F8D-4665-9857-317FF0D39B7F}"/>
                  </a:ext>
                </a:extLst>
              </p:cNvPr>
              <p:cNvSpPr txBox="1"/>
              <p:nvPr/>
            </p:nvSpPr>
            <p:spPr>
              <a:xfrm>
                <a:off x="770294" y="1368169"/>
                <a:ext cx="32615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/>
                  <a:t>A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A6F2B40-84C7-485E-88D1-12E5DE860AFD}"/>
                  </a:ext>
                </a:extLst>
              </p:cNvPr>
              <p:cNvSpPr txBox="1"/>
              <p:nvPr/>
            </p:nvSpPr>
            <p:spPr>
              <a:xfrm>
                <a:off x="1537303" y="3442267"/>
                <a:ext cx="32615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/>
                  <a:t>B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311FBE1-6903-40B5-AD78-B9FE8345648B}"/>
                  </a:ext>
                </a:extLst>
              </p:cNvPr>
              <p:cNvSpPr txBox="1"/>
              <p:nvPr/>
            </p:nvSpPr>
            <p:spPr>
              <a:xfrm>
                <a:off x="3205088" y="3432030"/>
                <a:ext cx="32615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/>
                  <a:t>C</a:t>
                </a:r>
              </a:p>
            </p:txBody>
          </p: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C0CAFBAE-25AD-4365-A986-D6E9A753C8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20455" y="3765044"/>
                <a:ext cx="2295144" cy="8697"/>
              </a:xfrm>
              <a:prstGeom prst="line">
                <a:avLst/>
              </a:prstGeom>
              <a:ln w="76200">
                <a:solidFill>
                  <a:srgbClr val="26519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8EA32096-E3DE-40A9-A33A-39429EC91E9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7187" y="1118591"/>
                <a:ext cx="938533" cy="2671277"/>
              </a:xfrm>
              <a:prstGeom prst="line">
                <a:avLst/>
              </a:prstGeom>
              <a:ln w="76200">
                <a:solidFill>
                  <a:srgbClr val="26519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AD4CEBCF-BD8B-4323-9BA5-BB02D2913E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7969" y="1111554"/>
                <a:ext cx="3200873" cy="2671277"/>
              </a:xfrm>
              <a:prstGeom prst="line">
                <a:avLst/>
              </a:prstGeom>
              <a:ln w="76200">
                <a:solidFill>
                  <a:srgbClr val="26519D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D769B0B2-4728-4397-A82E-30B011D6128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480656" y="1850062"/>
                <a:ext cx="102764" cy="1920240"/>
              </a:xfrm>
              <a:prstGeom prst="line">
                <a:avLst/>
              </a:prstGeom>
              <a:ln w="38100">
                <a:solidFill>
                  <a:srgbClr val="26519D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2797B1E-D4E4-4A2D-AC7B-48934E4525A6}"/>
              </a:ext>
            </a:extLst>
          </p:cNvPr>
          <p:cNvSpPr/>
          <p:nvPr/>
        </p:nvSpPr>
        <p:spPr>
          <a:xfrm>
            <a:off x="556343" y="361512"/>
            <a:ext cx="8031314" cy="487017"/>
          </a:xfrm>
          <a:prstGeom prst="roundRect">
            <a:avLst>
              <a:gd name="adj" fmla="val 50000"/>
            </a:avLst>
          </a:prstGeom>
          <a:solidFill>
            <a:srgbClr val="2E75B6"/>
          </a:solidFill>
          <a:ln w="127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200" b="1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স্থূলকোণী ত্রিভুজ </a:t>
            </a:r>
            <a:r>
              <a:rPr lang="en-US" sz="280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(Obtuse Triangle)</a:t>
            </a:r>
            <a:endParaRPr lang="en-US" sz="2500"/>
          </a:p>
        </p:txBody>
      </p:sp>
      <p:sp>
        <p:nvSpPr>
          <p:cNvPr id="37" name="Text 3">
            <a:extLst>
              <a:ext uri="{FF2B5EF4-FFF2-40B4-BE49-F238E27FC236}">
                <a16:creationId xmlns:a16="http://schemas.microsoft.com/office/drawing/2014/main" id="{3A41ECB1-D03A-42B0-937C-29B0BF10BC21}"/>
              </a:ext>
            </a:extLst>
          </p:cNvPr>
          <p:cNvSpPr/>
          <p:nvPr/>
        </p:nvSpPr>
        <p:spPr>
          <a:xfrm>
            <a:off x="4307608" y="1352924"/>
            <a:ext cx="4199709" cy="8052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2400" b="1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যে ত্রিভুজের একটি কোণ স্থূলকোণ,</a:t>
            </a:r>
          </a:p>
          <a:p>
            <a:pPr marL="0" indent="0" algn="l">
              <a:buNone/>
            </a:pPr>
            <a:r>
              <a:rPr lang="en-US" sz="2400" b="1">
                <a:latin typeface="Merriweather" pitchFamily="34" charset="0"/>
              </a:rPr>
              <a:t>তা স্থূলকোণী ত্রিভূজ।   অথবা</a:t>
            </a:r>
            <a:endParaRPr lang="en-US" sz="2400" b="1"/>
          </a:p>
        </p:txBody>
      </p:sp>
    </p:spTree>
    <p:extLst>
      <p:ext uri="{BB962C8B-B14F-4D97-AF65-F5344CB8AC3E}">
        <p14:creationId xmlns:p14="http://schemas.microsoft.com/office/powerpoint/2010/main" val="4049543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5CF2E70-0F73-4DBA-9AB7-3D0742C282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1269" y="1100598"/>
            <a:ext cx="2941768" cy="16046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84040C8-3834-4086-9256-AE400050811C}"/>
              </a:ext>
            </a:extLst>
          </p:cNvPr>
          <p:cNvSpPr/>
          <p:nvPr/>
        </p:nvSpPr>
        <p:spPr>
          <a:xfrm>
            <a:off x="556343" y="361512"/>
            <a:ext cx="8031314" cy="487017"/>
          </a:xfrm>
          <a:prstGeom prst="roundRect">
            <a:avLst>
              <a:gd name="adj" fmla="val 50000"/>
            </a:avLst>
          </a:prstGeom>
          <a:solidFill>
            <a:srgbClr val="2E75B6"/>
          </a:solidFill>
          <a:ln w="127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200" b="1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দলীয় কাজ </a:t>
            </a:r>
            <a:r>
              <a:rPr lang="en-US" sz="2800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(Group Work)</a:t>
            </a:r>
            <a:endParaRPr lang="en-US" sz="2500"/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D20FF168-427A-413B-885A-C957C5A425FC}"/>
              </a:ext>
            </a:extLst>
          </p:cNvPr>
          <p:cNvSpPr/>
          <p:nvPr/>
        </p:nvSpPr>
        <p:spPr>
          <a:xfrm>
            <a:off x="3737421" y="1437823"/>
            <a:ext cx="4850236" cy="930149"/>
          </a:xfrm>
          <a:prstGeom prst="rect">
            <a:avLst/>
          </a:prstGeom>
          <a:noFill/>
          <a:ln w="127000" cmpd="thinThick">
            <a:solidFill>
              <a:srgbClr val="26519D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sz="2400" b="1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 সমস্যা: একটি ত্রিভুজের দুটি কোণ হলো ৬০° ও </a:t>
            </a:r>
          </a:p>
          <a:p>
            <a:pPr marL="0" indent="0" algn="l">
              <a:buNone/>
            </a:pPr>
            <a:r>
              <a:rPr lang="en-US" sz="2400" b="1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 ৭০°। তৃতীয় কোণ কত?</a:t>
            </a:r>
            <a:endParaRPr lang="en-US" sz="2400" b="1"/>
          </a:p>
        </p:txBody>
      </p:sp>
      <p:sp>
        <p:nvSpPr>
          <p:cNvPr id="10" name="Text 1">
            <a:extLst>
              <a:ext uri="{FF2B5EF4-FFF2-40B4-BE49-F238E27FC236}">
                <a16:creationId xmlns:a16="http://schemas.microsoft.com/office/drawing/2014/main" id="{B90E1825-BF06-4069-9BBC-2129F4D41D1A}"/>
              </a:ext>
            </a:extLst>
          </p:cNvPr>
          <p:cNvSpPr/>
          <p:nvPr/>
        </p:nvSpPr>
        <p:spPr>
          <a:xfrm>
            <a:off x="535077" y="2705198"/>
            <a:ext cx="8049462" cy="2076790"/>
          </a:xfrm>
          <a:prstGeom prst="rect">
            <a:avLst/>
          </a:prstGeom>
          <a:solidFill>
            <a:schemeClr val="bg1"/>
          </a:solidFill>
          <a:ln>
            <a:solidFill>
              <a:srgbClr val="25829F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endParaRPr lang="en-US" sz="2400" b="1">
              <a:solidFill>
                <a:schemeClr val="bg1"/>
              </a:solidFill>
            </a:endParaRPr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3FD1A501-64CF-473F-8486-CFE0168EF22C}"/>
              </a:ext>
            </a:extLst>
          </p:cNvPr>
          <p:cNvSpPr/>
          <p:nvPr/>
        </p:nvSpPr>
        <p:spPr>
          <a:xfrm>
            <a:off x="638591" y="2726671"/>
            <a:ext cx="7814294" cy="19430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spcAft>
                <a:spcPts val="700"/>
              </a:spcAft>
              <a:buNone/>
            </a:pPr>
            <a:r>
              <a:rPr lang="en-US" sz="2400" b="1" u="sng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সমাধান পদ্ধতি — </a:t>
            </a:r>
            <a:r>
              <a:rPr lang="en-US" sz="2000" b="1" u="sng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Angle Sum Property:</a:t>
            </a:r>
            <a:endParaRPr lang="en-US" sz="2000" b="1" u="sng"/>
          </a:p>
          <a:p>
            <a:pPr marL="0" indent="0" algn="l">
              <a:spcAft>
                <a:spcPts val="700"/>
              </a:spcAft>
              <a:buNone/>
            </a:pPr>
            <a:r>
              <a:rPr lang="en-US" sz="2400" b="1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তৃতীয় কোণ = ১৮০° − (৬০° + ৭০°)</a:t>
            </a:r>
            <a:endParaRPr lang="en-US" sz="2400" b="1"/>
          </a:p>
          <a:p>
            <a:pPr marL="0" indent="0" algn="l">
              <a:spcAft>
                <a:spcPts val="700"/>
              </a:spcAft>
              <a:buNone/>
            </a:pPr>
            <a:r>
              <a:rPr lang="en-US" sz="2400" b="1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                = ১৮০° − ১৩০°</a:t>
            </a:r>
            <a:endParaRPr lang="en-US" sz="2400" b="1"/>
          </a:p>
          <a:p>
            <a:pPr marL="0" indent="0" algn="l">
              <a:buNone/>
            </a:pPr>
            <a:r>
              <a:rPr lang="en-US" sz="2400" b="1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                = ৫০°</a:t>
            </a:r>
            <a:endParaRPr lang="en-US" sz="2400" b="1"/>
          </a:p>
          <a:p>
            <a:pPr marL="0" indent="0" algn="l">
              <a:buNone/>
            </a:pPr>
            <a:r>
              <a:rPr lang="en-US" sz="2400" b="1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যেহেতু সব কোণ &lt; ৯০°, এটি একটি সূক্ষ্মকোণী ত্রিভুজ।</a:t>
            </a:r>
            <a:endParaRPr lang="en-US" sz="2400" b="1"/>
          </a:p>
        </p:txBody>
      </p:sp>
    </p:spTree>
    <p:extLst>
      <p:ext uri="{BB962C8B-B14F-4D97-AF65-F5344CB8AC3E}">
        <p14:creationId xmlns:p14="http://schemas.microsoft.com/office/powerpoint/2010/main" val="3183937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B52951-C6F3-4A2C-B460-D7D5FD5DF01C}"/>
              </a:ext>
            </a:extLst>
          </p:cNvPr>
          <p:cNvSpPr/>
          <p:nvPr/>
        </p:nvSpPr>
        <p:spPr>
          <a:xfrm>
            <a:off x="5466523" y="340883"/>
            <a:ext cx="2037521" cy="4385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4708F61-C1CA-48A2-B747-4D9BF515F88D}"/>
              </a:ext>
            </a:extLst>
          </p:cNvPr>
          <p:cNvSpPr/>
          <p:nvPr/>
        </p:nvSpPr>
        <p:spPr>
          <a:xfrm>
            <a:off x="510363" y="357797"/>
            <a:ext cx="4698341" cy="487017"/>
          </a:xfrm>
          <a:prstGeom prst="roundRect">
            <a:avLst>
              <a:gd name="adj" fmla="val 0"/>
            </a:avLst>
          </a:prstGeom>
          <a:solidFill>
            <a:srgbClr val="26519D"/>
          </a:solidFill>
          <a:ln w="190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/>
            <a:lightRig rig="glow" dir="t">
              <a:rot lat="0" lon="0" rev="4800000"/>
            </a:lightRig>
          </a:scene3d>
          <a:sp3d prstMaterial="matte">
            <a:bevelT w="127000" h="63500"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err="1">
                <a:solidFill>
                  <a:srgbClr val="F5F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চ্যালেঞ্জ</a:t>
            </a:r>
            <a:r>
              <a:rPr lang="en-US" sz="2800" b="1">
                <a:solidFill>
                  <a:srgbClr val="F5F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800" b="1" err="1">
                <a:solidFill>
                  <a:srgbClr val="F5F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টাইম</a:t>
            </a:r>
            <a:r>
              <a:rPr lang="en-US" sz="2800" b="1">
                <a:solidFill>
                  <a:srgbClr val="F5F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: </a:t>
            </a:r>
            <a:r>
              <a:rPr lang="en-US" sz="2800" b="1" err="1">
                <a:solidFill>
                  <a:srgbClr val="F5F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চলো</a:t>
            </a:r>
            <a:r>
              <a:rPr lang="en-US" sz="2800" b="1">
                <a:solidFill>
                  <a:srgbClr val="F5F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800" b="1" err="1">
                <a:solidFill>
                  <a:srgbClr val="F5F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যাচাই</a:t>
            </a:r>
            <a:r>
              <a:rPr lang="en-US" sz="2800" b="1">
                <a:solidFill>
                  <a:srgbClr val="F5F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800" b="1" err="1">
                <a:solidFill>
                  <a:srgbClr val="F5F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করি</a:t>
            </a:r>
            <a:r>
              <a:rPr lang="en-US" sz="2800" b="1">
                <a:solidFill>
                  <a:srgbClr val="F5F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! </a:t>
            </a:r>
            <a:r>
              <a:rPr lang="en-US" sz="28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🎯</a:t>
            </a:r>
            <a:endParaRPr lang="en-US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344E94F-6516-4AD2-89F6-6834104587EE}"/>
              </a:ext>
            </a:extLst>
          </p:cNvPr>
          <p:cNvGrpSpPr/>
          <p:nvPr/>
        </p:nvGrpSpPr>
        <p:grpSpPr>
          <a:xfrm>
            <a:off x="387982" y="3712661"/>
            <a:ext cx="4716548" cy="1005840"/>
            <a:chOff x="387982" y="3690671"/>
            <a:chExt cx="4716548" cy="1005840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089DB867-73D4-44CE-A050-CA1FE7EB07F7}"/>
                </a:ext>
              </a:extLst>
            </p:cNvPr>
            <p:cNvSpPr/>
            <p:nvPr/>
          </p:nvSpPr>
          <p:spPr>
            <a:xfrm>
              <a:off x="532530" y="3690671"/>
              <a:ext cx="4572000" cy="1005840"/>
            </a:xfrm>
            <a:prstGeom prst="rect">
              <a:avLst/>
            </a:prstGeom>
            <a:noFill/>
            <a:ln w="127000" cmpd="thinThick">
              <a:solidFill>
                <a:srgbClr val="2E75B6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1">
                <a:lnSpc>
                  <a:spcPct val="104000"/>
                </a:lnSpc>
              </a:pPr>
              <a:endPara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79AC8C5D-BC11-410B-A6A3-02DA5C262C45}"/>
                </a:ext>
              </a:extLst>
            </p:cNvPr>
            <p:cNvSpPr/>
            <p:nvPr/>
          </p:nvSpPr>
          <p:spPr>
            <a:xfrm>
              <a:off x="387982" y="4033571"/>
              <a:ext cx="320040" cy="320040"/>
            </a:xfrm>
            <a:prstGeom prst="ellipse">
              <a:avLst/>
            </a:prstGeom>
            <a:solidFill>
              <a:schemeClr val="bg1"/>
            </a:solidFill>
            <a:ln w="127000" cap="sq" cmpd="thinThick">
              <a:solidFill>
                <a:srgbClr val="2E75B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FEE534F-0512-4E3C-BE56-7F7DDE3CF622}"/>
              </a:ext>
            </a:extLst>
          </p:cNvPr>
          <p:cNvGrpSpPr/>
          <p:nvPr/>
        </p:nvGrpSpPr>
        <p:grpSpPr>
          <a:xfrm>
            <a:off x="387982" y="1262279"/>
            <a:ext cx="4732020" cy="1097280"/>
            <a:chOff x="387982" y="1177215"/>
            <a:chExt cx="4732020" cy="1097280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E7F80C72-88A0-453B-8C50-78C5A649CB36}"/>
                </a:ext>
              </a:extLst>
            </p:cNvPr>
            <p:cNvSpPr/>
            <p:nvPr/>
          </p:nvSpPr>
          <p:spPr>
            <a:xfrm>
              <a:off x="548002" y="1177215"/>
              <a:ext cx="4572000" cy="1097280"/>
            </a:xfrm>
            <a:prstGeom prst="rect">
              <a:avLst/>
            </a:prstGeom>
            <a:noFill/>
            <a:ln w="127000" cmpd="thinThick">
              <a:solidFill>
                <a:srgbClr val="2E75B6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1"/>
              <a:endPara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endParaRPr>
            </a:p>
            <a:p>
              <a:pPr>
                <a:lnSpc>
                  <a:spcPct val="104000"/>
                </a:lnSpc>
              </a:pPr>
              <a:endParaRPr lang="en-US" b="1">
                <a:solidFill>
                  <a:schemeClr val="tx1"/>
                </a:solidFill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D15B479-15C7-485A-BB6C-05EBED5AEFE0}"/>
                </a:ext>
              </a:extLst>
            </p:cNvPr>
            <p:cNvSpPr/>
            <p:nvPr/>
          </p:nvSpPr>
          <p:spPr>
            <a:xfrm>
              <a:off x="387982" y="1565835"/>
              <a:ext cx="320040" cy="320040"/>
            </a:xfrm>
            <a:prstGeom prst="ellipse">
              <a:avLst/>
            </a:prstGeom>
            <a:solidFill>
              <a:schemeClr val="bg1"/>
            </a:solidFill>
            <a:ln w="127000" cap="sq" cmpd="thinThick">
              <a:solidFill>
                <a:schemeClr val="accent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778FFC9-3389-4857-A12C-A27C07548D32}"/>
              </a:ext>
            </a:extLst>
          </p:cNvPr>
          <p:cNvGrpSpPr/>
          <p:nvPr/>
        </p:nvGrpSpPr>
        <p:grpSpPr>
          <a:xfrm>
            <a:off x="382788" y="2532305"/>
            <a:ext cx="4729086" cy="1005840"/>
            <a:chOff x="382788" y="2468507"/>
            <a:chExt cx="4729086" cy="1005840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DCA6ECE-B295-4FF7-A70C-B11A601FA2A0}"/>
                </a:ext>
              </a:extLst>
            </p:cNvPr>
            <p:cNvSpPr/>
            <p:nvPr/>
          </p:nvSpPr>
          <p:spPr>
            <a:xfrm>
              <a:off x="539874" y="2468507"/>
              <a:ext cx="4572000" cy="1005840"/>
            </a:xfrm>
            <a:prstGeom prst="rect">
              <a:avLst/>
            </a:prstGeom>
            <a:noFill/>
            <a:ln w="127000" cmpd="thinThick">
              <a:solidFill>
                <a:srgbClr val="2E75B6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1"/>
              <a:endParaRPr lang="en-US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B1058B8-936B-44B8-B25C-67693F6E2F5B}"/>
                </a:ext>
              </a:extLst>
            </p:cNvPr>
            <p:cNvSpPr/>
            <p:nvPr/>
          </p:nvSpPr>
          <p:spPr>
            <a:xfrm>
              <a:off x="382788" y="2807354"/>
              <a:ext cx="320040" cy="320040"/>
            </a:xfrm>
            <a:prstGeom prst="ellipse">
              <a:avLst/>
            </a:prstGeom>
            <a:solidFill>
              <a:schemeClr val="bg1"/>
            </a:solidFill>
            <a:ln w="127000" cap="sq" cmpd="thinThick">
              <a:solidFill>
                <a:srgbClr val="2E75B6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2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9D5789D-9135-4BCE-8EEA-87A14A2D84C3}"/>
              </a:ext>
            </a:extLst>
          </p:cNvPr>
          <p:cNvSpPr txBox="1"/>
          <p:nvPr/>
        </p:nvSpPr>
        <p:spPr>
          <a:xfrm>
            <a:off x="567410" y="1358874"/>
            <a:ext cx="4227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000" b="1" err="1">
                <a:solidFill>
                  <a:schemeClr val="tx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প্রশ্ন</a:t>
            </a:r>
            <a:r>
              <a:rPr lang="en-US" sz="2000" b="1">
                <a:solidFill>
                  <a:schemeClr val="tx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১: </a:t>
            </a:r>
            <a:r>
              <a:rPr lang="en-US" sz="2000" b="1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৪০°, ৬০°, ৮০°</a:t>
            </a:r>
            <a:endParaRPr lang="en-US" sz="2000" b="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D04A56-3DF8-4ABC-A660-FD8B0C42A2F7}"/>
              </a:ext>
            </a:extLst>
          </p:cNvPr>
          <p:cNvSpPr txBox="1"/>
          <p:nvPr/>
        </p:nvSpPr>
        <p:spPr>
          <a:xfrm>
            <a:off x="1001615" y="1704292"/>
            <a:ext cx="3783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✓ </a:t>
            </a:r>
            <a:r>
              <a:rPr lang="en-US" b="1" err="1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উত্তর</a:t>
            </a:r>
            <a:r>
              <a:rPr lang="en-US" b="1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: সবই ৯০°-এর কম </a:t>
            </a:r>
          </a:p>
          <a:p>
            <a:r>
              <a:rPr lang="en-US" b="1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→ সূক্ষ্মকোণী (Acute)</a:t>
            </a:r>
            <a:endParaRPr lang="en-US" b="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30407A-4FA4-456D-A528-A36E98C19ED5}"/>
              </a:ext>
            </a:extLst>
          </p:cNvPr>
          <p:cNvSpPr txBox="1"/>
          <p:nvPr/>
        </p:nvSpPr>
        <p:spPr>
          <a:xfrm>
            <a:off x="1001615" y="2920728"/>
            <a:ext cx="3570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✓ </a:t>
            </a:r>
            <a:r>
              <a:rPr lang="en-US" b="1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উত্তর</a:t>
            </a:r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: </a:t>
            </a:r>
            <a:r>
              <a:rPr lang="en-US" b="1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একটি কোণ = ৯০° </a:t>
            </a:r>
          </a:p>
          <a:p>
            <a:r>
              <a:rPr lang="en-US" b="1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→ সমকোণী </a:t>
            </a:r>
            <a:r>
              <a:rPr lang="en-US" sz="1400" b="1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(Right)</a:t>
            </a:r>
            <a:endParaRPr lang="en-US" b="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9855E1D-FF14-4C7C-860B-72C5AC5F621C}"/>
              </a:ext>
            </a:extLst>
          </p:cNvPr>
          <p:cNvSpPr txBox="1"/>
          <p:nvPr/>
        </p:nvSpPr>
        <p:spPr>
          <a:xfrm>
            <a:off x="1044147" y="2623426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err="1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প্রশ্ন</a:t>
            </a:r>
            <a:r>
              <a:rPr lang="en-US" sz="2000" b="1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২: ৩০°, ৯০°, ৬০°</a:t>
            </a:r>
            <a:endParaRPr lang="en-US" sz="2000" b="1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002B41-718A-4E00-AD53-AF141793D795}"/>
              </a:ext>
            </a:extLst>
          </p:cNvPr>
          <p:cNvSpPr txBox="1"/>
          <p:nvPr/>
        </p:nvSpPr>
        <p:spPr>
          <a:xfrm>
            <a:off x="524878" y="3735881"/>
            <a:ext cx="4429892" cy="41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04000"/>
              </a:lnSpc>
            </a:pPr>
            <a:r>
              <a:rPr lang="en-US" sz="2000" b="1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প্রশ্ন</a:t>
            </a:r>
            <a:r>
              <a:rPr lang="en-U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৩:  ৫০°, ১২০°, ১০°</a:t>
            </a:r>
            <a:endParaRPr lang="en-U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B99357-8C94-491B-8189-B26E10E0AF05}"/>
              </a:ext>
            </a:extLst>
          </p:cNvPr>
          <p:cNvSpPr txBox="1"/>
          <p:nvPr/>
        </p:nvSpPr>
        <p:spPr>
          <a:xfrm>
            <a:off x="1001615" y="4080922"/>
            <a:ext cx="4039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✓ </a:t>
            </a:r>
            <a:r>
              <a:rPr lang="en-US" b="1" err="1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উত্তর</a:t>
            </a:r>
            <a:r>
              <a:rPr lang="en-US" b="1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: একটি কোণ &gt; ৯০° </a:t>
            </a:r>
          </a:p>
          <a:p>
            <a:r>
              <a:rPr lang="en-US" b="1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→ স্থূলকোণী (Obtuse)</a:t>
            </a:r>
            <a:endParaRPr lang="en-US" b="1"/>
          </a:p>
        </p:txBody>
      </p:sp>
      <p:pic>
        <p:nvPicPr>
          <p:cNvPr id="21" name="Image 0" descr="preencoded.png">
            <a:extLst>
              <a:ext uri="{FF2B5EF4-FFF2-40B4-BE49-F238E27FC236}">
                <a16:creationId xmlns:a16="http://schemas.microsoft.com/office/drawing/2014/main" id="{5099A0C7-AF50-4095-9B13-EA4D1165AF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8284" y="555644"/>
            <a:ext cx="3292104" cy="4120325"/>
          </a:xfrm>
          <a:prstGeom prst="rect">
            <a:avLst/>
          </a:prstGeom>
        </p:spPr>
      </p:pic>
      <p:sp>
        <p:nvSpPr>
          <p:cNvPr id="22" name="Text 1">
            <a:extLst>
              <a:ext uri="{FF2B5EF4-FFF2-40B4-BE49-F238E27FC236}">
                <a16:creationId xmlns:a16="http://schemas.microsoft.com/office/drawing/2014/main" id="{19294657-AC6D-41AF-AE17-781EC22B1C2F}"/>
              </a:ext>
            </a:extLst>
          </p:cNvPr>
          <p:cNvSpPr/>
          <p:nvPr/>
        </p:nvSpPr>
        <p:spPr>
          <a:xfrm>
            <a:off x="503612" y="783457"/>
            <a:ext cx="4690872" cy="42499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/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b="1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নিচের কোণগুলো দেখে বলো — ত্রিভুজটি কোন প্রকারের?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17281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uiExpand="1" build="p"/>
      <p:bldP spid="10" grpId="0"/>
      <p:bldP spid="11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2C084B-0B75-4F60-9094-242141DD9D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987636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E956104D-EB61-4599-AC3A-E5BE63656F03}"/>
              </a:ext>
            </a:extLst>
          </p:cNvPr>
          <p:cNvGrpSpPr/>
          <p:nvPr/>
        </p:nvGrpSpPr>
        <p:grpSpPr>
          <a:xfrm>
            <a:off x="6001317" y="4049456"/>
            <a:ext cx="2743200" cy="548640"/>
            <a:chOff x="4351875" y="2930012"/>
            <a:chExt cx="2560320" cy="548640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BFCBDA4F-DBDB-4CFF-95CD-5E8AD48F5EEE}"/>
                </a:ext>
              </a:extLst>
            </p:cNvPr>
            <p:cNvSpPr/>
            <p:nvPr/>
          </p:nvSpPr>
          <p:spPr>
            <a:xfrm>
              <a:off x="4351875" y="2930012"/>
              <a:ext cx="2560320" cy="548640"/>
            </a:xfrm>
            <a:prstGeom prst="roundRect">
              <a:avLst/>
            </a:prstGeom>
            <a:solidFill>
              <a:srgbClr val="2F528F"/>
            </a:solidFill>
            <a:ln>
              <a:solidFill>
                <a:srgbClr val="2F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E6E80712-8363-4E31-8286-587496741DE7}"/>
                </a:ext>
              </a:extLst>
            </p:cNvPr>
            <p:cNvSpPr/>
            <p:nvPr/>
          </p:nvSpPr>
          <p:spPr>
            <a:xfrm>
              <a:off x="4428203" y="2974892"/>
              <a:ext cx="2450592" cy="45720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01AC51F-CACF-444D-9D4B-E97213F2008D}"/>
              </a:ext>
            </a:extLst>
          </p:cNvPr>
          <p:cNvGrpSpPr/>
          <p:nvPr/>
        </p:nvGrpSpPr>
        <p:grpSpPr>
          <a:xfrm>
            <a:off x="3174877" y="4059930"/>
            <a:ext cx="2743200" cy="548640"/>
            <a:chOff x="4351875" y="2930012"/>
            <a:chExt cx="2560320" cy="548640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2C05C29A-F12E-49D1-99AE-807561576E32}"/>
                </a:ext>
              </a:extLst>
            </p:cNvPr>
            <p:cNvSpPr/>
            <p:nvPr/>
          </p:nvSpPr>
          <p:spPr>
            <a:xfrm>
              <a:off x="4351875" y="2930012"/>
              <a:ext cx="2560320" cy="548640"/>
            </a:xfrm>
            <a:prstGeom prst="roundRect">
              <a:avLst/>
            </a:prstGeom>
            <a:solidFill>
              <a:srgbClr val="2F528F"/>
            </a:solidFill>
            <a:ln>
              <a:solidFill>
                <a:srgbClr val="2F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44E217BF-83D7-4581-981E-113207F72451}"/>
                </a:ext>
              </a:extLst>
            </p:cNvPr>
            <p:cNvSpPr/>
            <p:nvPr/>
          </p:nvSpPr>
          <p:spPr>
            <a:xfrm>
              <a:off x="4428203" y="2974892"/>
              <a:ext cx="2450592" cy="457200"/>
            </a:xfrm>
            <a:prstGeom prst="roundRect">
              <a:avLst/>
            </a:prstGeom>
            <a:solidFill>
              <a:srgbClr val="F2CA9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9BA6529-4C7F-4587-8E80-BA021E663471}"/>
              </a:ext>
            </a:extLst>
          </p:cNvPr>
          <p:cNvGrpSpPr/>
          <p:nvPr/>
        </p:nvGrpSpPr>
        <p:grpSpPr>
          <a:xfrm>
            <a:off x="362745" y="4059930"/>
            <a:ext cx="2743200" cy="548640"/>
            <a:chOff x="4351875" y="2930012"/>
            <a:chExt cx="2560320" cy="548640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1E2F24D5-FDDA-4CE8-AE12-F2F6B4792466}"/>
                </a:ext>
              </a:extLst>
            </p:cNvPr>
            <p:cNvSpPr/>
            <p:nvPr/>
          </p:nvSpPr>
          <p:spPr>
            <a:xfrm>
              <a:off x="4351875" y="2930012"/>
              <a:ext cx="2560320" cy="548640"/>
            </a:xfrm>
            <a:prstGeom prst="roundRect">
              <a:avLst/>
            </a:prstGeom>
            <a:solidFill>
              <a:srgbClr val="2F528F"/>
            </a:solidFill>
            <a:ln>
              <a:solidFill>
                <a:srgbClr val="2F52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E8CE87E8-9378-4D85-AAC2-DA49F3417E1A}"/>
                </a:ext>
              </a:extLst>
            </p:cNvPr>
            <p:cNvSpPr/>
            <p:nvPr/>
          </p:nvSpPr>
          <p:spPr>
            <a:xfrm>
              <a:off x="4428203" y="2974892"/>
              <a:ext cx="2450592" cy="45720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D7FE8250-D322-4B31-8624-A3277C9C69CC}"/>
              </a:ext>
            </a:extLst>
          </p:cNvPr>
          <p:cNvSpPr/>
          <p:nvPr/>
        </p:nvSpPr>
        <p:spPr>
          <a:xfrm rot="203534">
            <a:off x="-3752669" y="3395010"/>
            <a:ext cx="414669" cy="561983"/>
          </a:xfrm>
          <a:prstGeom prst="arc">
            <a:avLst/>
          </a:prstGeom>
          <a:ln w="38100">
            <a:solidFill>
              <a:srgbClr val="2F52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 3">
            <a:extLst>
              <a:ext uri="{FF2B5EF4-FFF2-40B4-BE49-F238E27FC236}">
                <a16:creationId xmlns:a16="http://schemas.microsoft.com/office/drawing/2014/main" id="{456BD757-4352-478C-A0DE-F87130F10661}"/>
              </a:ext>
            </a:extLst>
          </p:cNvPr>
          <p:cNvSpPr/>
          <p:nvPr/>
        </p:nvSpPr>
        <p:spPr>
          <a:xfrm>
            <a:off x="578579" y="4195267"/>
            <a:ext cx="1928366" cy="2409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600" b="1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সূক্ষ্মকোণী : </a:t>
            </a:r>
            <a:r>
              <a:rPr lang="en-US" b="1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তিনটি কোণই &lt; ৯০°</a:t>
            </a:r>
            <a:endParaRPr lang="en-US" b="1"/>
          </a:p>
        </p:txBody>
      </p:sp>
      <p:sp>
        <p:nvSpPr>
          <p:cNvPr id="39" name="Text 7">
            <a:extLst>
              <a:ext uri="{FF2B5EF4-FFF2-40B4-BE49-F238E27FC236}">
                <a16:creationId xmlns:a16="http://schemas.microsoft.com/office/drawing/2014/main" id="{3DEC030A-5E4F-4663-9B9E-8207FEF943BE}"/>
              </a:ext>
            </a:extLst>
          </p:cNvPr>
          <p:cNvSpPr/>
          <p:nvPr/>
        </p:nvSpPr>
        <p:spPr>
          <a:xfrm>
            <a:off x="3376266" y="4195266"/>
            <a:ext cx="1928366" cy="2409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b="1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সমকোণী : </a:t>
            </a:r>
            <a:r>
              <a:rPr lang="en-US" sz="2000" b="1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একটি কোণ = ৯০°</a:t>
            </a:r>
            <a:endParaRPr lang="en-US" sz="2000" b="1"/>
          </a:p>
        </p:txBody>
      </p:sp>
      <p:sp>
        <p:nvSpPr>
          <p:cNvPr id="43" name="Text 11">
            <a:extLst>
              <a:ext uri="{FF2B5EF4-FFF2-40B4-BE49-F238E27FC236}">
                <a16:creationId xmlns:a16="http://schemas.microsoft.com/office/drawing/2014/main" id="{12A3D234-8FA3-4448-845F-71493BC5A9DF}"/>
              </a:ext>
            </a:extLst>
          </p:cNvPr>
          <p:cNvSpPr/>
          <p:nvPr/>
        </p:nvSpPr>
        <p:spPr>
          <a:xfrm>
            <a:off x="6177493" y="4195265"/>
            <a:ext cx="1928366" cy="2409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b="1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স্থূলকোণী : </a:t>
            </a:r>
            <a:r>
              <a:rPr lang="en-US" sz="2000" b="1"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একটি কোণ &gt; ৯০°</a:t>
            </a:r>
            <a:endParaRPr lang="en-US" sz="2000" b="1"/>
          </a:p>
        </p:txBody>
      </p:sp>
    </p:spTree>
    <p:extLst>
      <p:ext uri="{BB962C8B-B14F-4D97-AF65-F5344CB8AC3E}">
        <p14:creationId xmlns:p14="http://schemas.microsoft.com/office/powerpoint/2010/main" val="3304370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B7B4915-C4A7-45F6-B209-86D452EAC2DB}"/>
              </a:ext>
            </a:extLst>
          </p:cNvPr>
          <p:cNvSpPr/>
          <p:nvPr/>
        </p:nvSpPr>
        <p:spPr>
          <a:xfrm flipH="1">
            <a:off x="3540642" y="397335"/>
            <a:ext cx="5167423" cy="523789"/>
          </a:xfrm>
          <a:custGeom>
            <a:avLst/>
            <a:gdLst>
              <a:gd name="connsiteX0" fmla="*/ 32737 w 6958429"/>
              <a:gd name="connsiteY0" fmla="*/ 0 h 523789"/>
              <a:gd name="connsiteX1" fmla="*/ 0 w 6958429"/>
              <a:gd name="connsiteY1" fmla="*/ 0 h 523789"/>
              <a:gd name="connsiteX2" fmla="*/ 0 w 6958429"/>
              <a:gd name="connsiteY2" fmla="*/ 523789 h 523789"/>
              <a:gd name="connsiteX3" fmla="*/ 32737 w 6958429"/>
              <a:gd name="connsiteY3" fmla="*/ 523789 h 523789"/>
              <a:gd name="connsiteX4" fmla="*/ 130947 w 6958429"/>
              <a:gd name="connsiteY4" fmla="*/ 0 h 523789"/>
              <a:gd name="connsiteX5" fmla="*/ 65474 w 6958429"/>
              <a:gd name="connsiteY5" fmla="*/ 0 h 523789"/>
              <a:gd name="connsiteX6" fmla="*/ 65474 w 6958429"/>
              <a:gd name="connsiteY6" fmla="*/ 523789 h 523789"/>
              <a:gd name="connsiteX7" fmla="*/ 130947 w 6958429"/>
              <a:gd name="connsiteY7" fmla="*/ 523789 h 523789"/>
              <a:gd name="connsiteX8" fmla="*/ 6794745 w 6958429"/>
              <a:gd name="connsiteY8" fmla="*/ 0 h 523789"/>
              <a:gd name="connsiteX9" fmla="*/ 4125433 w 6958429"/>
              <a:gd name="connsiteY9" fmla="*/ 0 h 523789"/>
              <a:gd name="connsiteX10" fmla="*/ 3922835 w 6958429"/>
              <a:gd name="connsiteY10" fmla="*/ 0 h 523789"/>
              <a:gd name="connsiteX11" fmla="*/ 163684 w 6958429"/>
              <a:gd name="connsiteY11" fmla="*/ 0 h 523789"/>
              <a:gd name="connsiteX12" fmla="*/ 163684 w 6958429"/>
              <a:gd name="connsiteY12" fmla="*/ 523789 h 523789"/>
              <a:gd name="connsiteX13" fmla="*/ 3922835 w 6958429"/>
              <a:gd name="connsiteY13" fmla="*/ 523789 h 523789"/>
              <a:gd name="connsiteX14" fmla="*/ 4125433 w 6958429"/>
              <a:gd name="connsiteY14" fmla="*/ 523789 h 523789"/>
              <a:gd name="connsiteX15" fmla="*/ 6794745 w 6958429"/>
              <a:gd name="connsiteY15" fmla="*/ 523789 h 523789"/>
              <a:gd name="connsiteX16" fmla="*/ 6892955 w 6958429"/>
              <a:gd name="connsiteY16" fmla="*/ 0 h 523789"/>
              <a:gd name="connsiteX17" fmla="*/ 6827482 w 6958429"/>
              <a:gd name="connsiteY17" fmla="*/ 0 h 523789"/>
              <a:gd name="connsiteX18" fmla="*/ 6827482 w 6958429"/>
              <a:gd name="connsiteY18" fmla="*/ 523789 h 523789"/>
              <a:gd name="connsiteX19" fmla="*/ 6892955 w 6958429"/>
              <a:gd name="connsiteY19" fmla="*/ 523789 h 523789"/>
              <a:gd name="connsiteX20" fmla="*/ 6958429 w 6958429"/>
              <a:gd name="connsiteY20" fmla="*/ 0 h 523789"/>
              <a:gd name="connsiteX21" fmla="*/ 6925692 w 6958429"/>
              <a:gd name="connsiteY21" fmla="*/ 0 h 523789"/>
              <a:gd name="connsiteX22" fmla="*/ 6925692 w 6958429"/>
              <a:gd name="connsiteY22" fmla="*/ 523789 h 523789"/>
              <a:gd name="connsiteX23" fmla="*/ 6958429 w 6958429"/>
              <a:gd name="connsiteY23" fmla="*/ 523789 h 523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958429" h="523789">
                <a:moveTo>
                  <a:pt x="32737" y="0"/>
                </a:moveTo>
                <a:lnTo>
                  <a:pt x="0" y="0"/>
                </a:lnTo>
                <a:lnTo>
                  <a:pt x="0" y="523789"/>
                </a:lnTo>
                <a:lnTo>
                  <a:pt x="32737" y="523789"/>
                </a:lnTo>
                <a:close/>
                <a:moveTo>
                  <a:pt x="130947" y="0"/>
                </a:moveTo>
                <a:lnTo>
                  <a:pt x="65474" y="0"/>
                </a:lnTo>
                <a:lnTo>
                  <a:pt x="65474" y="523789"/>
                </a:lnTo>
                <a:lnTo>
                  <a:pt x="130947" y="523789"/>
                </a:lnTo>
                <a:close/>
                <a:moveTo>
                  <a:pt x="6794745" y="0"/>
                </a:moveTo>
                <a:lnTo>
                  <a:pt x="4125433" y="0"/>
                </a:lnTo>
                <a:lnTo>
                  <a:pt x="3922835" y="0"/>
                </a:lnTo>
                <a:lnTo>
                  <a:pt x="163684" y="0"/>
                </a:lnTo>
                <a:lnTo>
                  <a:pt x="163684" y="523789"/>
                </a:lnTo>
                <a:lnTo>
                  <a:pt x="3922835" y="523789"/>
                </a:lnTo>
                <a:lnTo>
                  <a:pt x="4125433" y="523789"/>
                </a:lnTo>
                <a:lnTo>
                  <a:pt x="6794745" y="523789"/>
                </a:lnTo>
                <a:close/>
                <a:moveTo>
                  <a:pt x="6892955" y="0"/>
                </a:moveTo>
                <a:lnTo>
                  <a:pt x="6827482" y="0"/>
                </a:lnTo>
                <a:lnTo>
                  <a:pt x="6827482" y="523789"/>
                </a:lnTo>
                <a:lnTo>
                  <a:pt x="6892955" y="523789"/>
                </a:lnTo>
                <a:close/>
                <a:moveTo>
                  <a:pt x="6958429" y="0"/>
                </a:moveTo>
                <a:lnTo>
                  <a:pt x="6925692" y="0"/>
                </a:lnTo>
                <a:lnTo>
                  <a:pt x="6925692" y="523789"/>
                </a:lnTo>
                <a:lnTo>
                  <a:pt x="6958429" y="523789"/>
                </a:lnTo>
                <a:close/>
              </a:path>
            </a:pathLst>
          </a:custGeom>
          <a:solidFill>
            <a:srgbClr val="26519D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200" b="1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বাড়ির</a:t>
            </a:r>
            <a:r>
              <a:rPr lang="en-US" sz="3200" b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3200" b="1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কাজ</a:t>
            </a:r>
            <a:endParaRPr lang="en-US" sz="3200" b="1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5" name="Image 0" descr="preencoded.png">
            <a:extLst>
              <a:ext uri="{FF2B5EF4-FFF2-40B4-BE49-F238E27FC236}">
                <a16:creationId xmlns:a16="http://schemas.microsoft.com/office/drawing/2014/main" id="{23B06305-6D56-43A6-9418-639344CB1A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284" y="265814"/>
            <a:ext cx="3211032" cy="461453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11" name="Text 0">
            <a:extLst>
              <a:ext uri="{FF2B5EF4-FFF2-40B4-BE49-F238E27FC236}">
                <a16:creationId xmlns:a16="http://schemas.microsoft.com/office/drawing/2014/main" id="{89D486C7-FC5D-4A43-8539-8B39BADBD2C0}"/>
              </a:ext>
            </a:extLst>
          </p:cNvPr>
          <p:cNvSpPr/>
          <p:nvPr/>
        </p:nvSpPr>
        <p:spPr>
          <a:xfrm>
            <a:off x="3593806" y="1079217"/>
            <a:ext cx="5029200" cy="1844736"/>
          </a:xfrm>
          <a:prstGeom prst="rect">
            <a:avLst/>
          </a:prstGeom>
          <a:noFill/>
          <a:ln w="101600" cmpd="thinThick">
            <a:solidFill>
              <a:schemeClr val="accent1"/>
            </a:solidFill>
          </a:ln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2000" b="1"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bn-BD" sz="2000" b="1">
                <a:latin typeface="Kalpurush" panose="02000600000000000000" pitchFamily="2" charset="0"/>
                <a:cs typeface="Kalpurush" panose="02000600000000000000" pitchFamily="2" charset="0"/>
              </a:rPr>
              <a:t>"তোমার </a:t>
            </a:r>
            <a:r>
              <a:rPr lang="en-US" sz="2000" b="1">
                <a:latin typeface="Kalpurush" panose="02000600000000000000" pitchFamily="2" charset="0"/>
                <a:cs typeface="Kalpurush" panose="02000600000000000000" pitchFamily="2" charset="0"/>
              </a:rPr>
              <a:t>দৈনন্দিন </a:t>
            </a:r>
            <a:r>
              <a:rPr lang="bn-BD" sz="2000" b="1">
                <a:latin typeface="Kalpurush" panose="02000600000000000000" pitchFamily="2" charset="0"/>
                <a:cs typeface="Kalpurush" panose="02000600000000000000" pitchFamily="2" charset="0"/>
              </a:rPr>
              <a:t>জীবনে </a:t>
            </a:r>
            <a:r>
              <a:rPr lang="en-US" sz="2000" b="1">
                <a:latin typeface="Kalpurush" panose="02000600000000000000" pitchFamily="2" charset="0"/>
                <a:cs typeface="Kalpurush" panose="02000600000000000000" pitchFamily="2" charset="0"/>
              </a:rPr>
              <a:t>দেখতে পাও </a:t>
            </a:r>
            <a:r>
              <a:rPr lang="bn-BD" sz="2000" b="1">
                <a:latin typeface="Kalpurush" panose="02000600000000000000" pitchFamily="2" charset="0"/>
                <a:cs typeface="Kalpurush" panose="02000600000000000000" pitchFamily="2" charset="0"/>
              </a:rPr>
              <a:t>এমন</a:t>
            </a:r>
            <a:r>
              <a:rPr lang="en-US" sz="2000" b="1">
                <a:latin typeface="Kalpurush" panose="02000600000000000000" pitchFamily="2" charset="0"/>
                <a:cs typeface="Kalpurush" panose="02000600000000000000" pitchFamily="2" charset="0"/>
              </a:rPr>
              <a:t> 3</a:t>
            </a:r>
            <a:r>
              <a:rPr lang="bn-BD" sz="2000" b="1">
                <a:latin typeface="Kalpurush" panose="02000600000000000000" pitchFamily="2" charset="0"/>
                <a:cs typeface="Kalpurush" panose="02000600000000000000" pitchFamily="2" charset="0"/>
              </a:rPr>
              <a:t>টি </a:t>
            </a:r>
            <a:r>
              <a:rPr lang="en-US" sz="2000" b="1">
                <a:latin typeface="Kalpurush" panose="02000600000000000000" pitchFamily="2" charset="0"/>
                <a:cs typeface="Kalpurush" panose="02000600000000000000" pitchFamily="2" charset="0"/>
              </a:rPr>
              <a:t>করে</a:t>
            </a:r>
          </a:p>
          <a:p>
            <a:r>
              <a:rPr lang="en-US" sz="2000" b="1">
                <a:latin typeface="Kalpurush" panose="02000600000000000000" pitchFamily="2" charset="0"/>
                <a:cs typeface="Kalpurush" panose="02000600000000000000" pitchFamily="2" charset="0"/>
              </a:rPr>
              <a:t>  সূক্ষ্মকোণী, সমকোণী ও স্থুলকোণী ত্রিভূজাকৃতি বস্তুর </a:t>
            </a:r>
          </a:p>
          <a:p>
            <a:r>
              <a:rPr lang="en-US" sz="2000" b="1">
                <a:latin typeface="Kalpurush" panose="02000600000000000000" pitchFamily="2" charset="0"/>
                <a:cs typeface="Kalpurush" panose="02000600000000000000" pitchFamily="2" charset="0"/>
              </a:rPr>
              <a:t>  নাম লিখে আনবে।</a:t>
            </a:r>
            <a:endParaRPr lang="en-US" sz="2000" b="1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5899260-E192-4802-984D-FF0EDE9B9D73}"/>
              </a:ext>
            </a:extLst>
          </p:cNvPr>
          <p:cNvGrpSpPr/>
          <p:nvPr/>
        </p:nvGrpSpPr>
        <p:grpSpPr>
          <a:xfrm>
            <a:off x="3611834" y="3391787"/>
            <a:ext cx="5011172" cy="1265274"/>
            <a:chOff x="3611834" y="3818069"/>
            <a:chExt cx="5011172" cy="838991"/>
          </a:xfrm>
        </p:grpSpPr>
        <p:sp>
          <p:nvSpPr>
            <p:cNvPr id="13" name="Text 8">
              <a:extLst>
                <a:ext uri="{FF2B5EF4-FFF2-40B4-BE49-F238E27FC236}">
                  <a16:creationId xmlns:a16="http://schemas.microsoft.com/office/drawing/2014/main" id="{3A874C94-5966-4F46-BC3A-CD4BC161383F}"/>
                </a:ext>
              </a:extLst>
            </p:cNvPr>
            <p:cNvSpPr/>
            <p:nvPr/>
          </p:nvSpPr>
          <p:spPr>
            <a:xfrm>
              <a:off x="3611834" y="3818069"/>
              <a:ext cx="5011172" cy="838991"/>
            </a:xfrm>
            <a:prstGeom prst="rect">
              <a:avLst/>
            </a:prstGeom>
            <a:noFill/>
            <a:ln w="101600" cmpd="thinThick">
              <a:solidFill>
                <a:schemeClr val="accent1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indent="0" algn="ctr">
                <a:buNone/>
              </a:pPr>
              <a:r>
                <a:rPr lang="en-US" sz="2000" b="1" i="1">
                  <a:solidFill>
                    <a:srgbClr val="002060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"গণিত হলো প্রকৃতির ভাষা — যে এই ভাষা শিখবে, </a:t>
              </a:r>
            </a:p>
            <a:p>
              <a:pPr marL="0" indent="0" algn="ctr">
                <a:buNone/>
              </a:pPr>
              <a:r>
                <a:rPr lang="en-US" sz="2000" b="1" i="1" err="1">
                  <a:solidFill>
                    <a:srgbClr val="002060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সে</a:t>
              </a:r>
              <a:r>
                <a:rPr lang="en-US" sz="2000" b="1" i="1">
                  <a:solidFill>
                    <a:srgbClr val="002060"/>
                  </a:solidFill>
                  <a:latin typeface="Merriweather" pitchFamily="34" charset="0"/>
                  <a:ea typeface="Merriweather" pitchFamily="34" charset="-122"/>
                  <a:cs typeface="Merriweather" pitchFamily="34" charset="-120"/>
                </a:rPr>
                <a:t> মহাবিশ্বের রহস্য উন্মোচন করতে পারবে।"</a:t>
              </a:r>
              <a:endParaRPr lang="en-US" sz="2000" b="1">
                <a:solidFill>
                  <a:srgbClr val="002060"/>
                </a:solidFill>
              </a:endParaRPr>
            </a:p>
          </p:txBody>
        </p:sp>
        <p:sp>
          <p:nvSpPr>
            <p:cNvPr id="14" name="Shape 7">
              <a:extLst>
                <a:ext uri="{FF2B5EF4-FFF2-40B4-BE49-F238E27FC236}">
                  <a16:creationId xmlns:a16="http://schemas.microsoft.com/office/drawing/2014/main" id="{1589EA3C-1F4E-422D-BBD7-08024A8D60EC}"/>
                </a:ext>
              </a:extLst>
            </p:cNvPr>
            <p:cNvSpPr/>
            <p:nvPr/>
          </p:nvSpPr>
          <p:spPr>
            <a:xfrm>
              <a:off x="3714827" y="3912225"/>
              <a:ext cx="14288" cy="650677"/>
            </a:xfrm>
            <a:prstGeom prst="roundRect">
              <a:avLst>
                <a:gd name="adj" fmla="val 59998"/>
              </a:avLst>
            </a:prstGeom>
            <a:solidFill>
              <a:srgbClr val="609DFF"/>
            </a:solidFill>
            <a:ln w="63500" cmpd="thinThick">
              <a:solidFill>
                <a:srgbClr val="2E75B6"/>
              </a:solidFill>
              <a:prstDash val="solid"/>
            </a:ln>
          </p:spPr>
        </p:sp>
      </p:grpSp>
    </p:spTree>
    <p:extLst>
      <p:ext uri="{BB962C8B-B14F-4D97-AF65-F5344CB8AC3E}">
        <p14:creationId xmlns:p14="http://schemas.microsoft.com/office/powerpoint/2010/main" val="53674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B52951-C6F3-4A2C-B460-D7D5FD5DF01C}"/>
              </a:ext>
            </a:extLst>
          </p:cNvPr>
          <p:cNvSpPr/>
          <p:nvPr/>
        </p:nvSpPr>
        <p:spPr>
          <a:xfrm>
            <a:off x="5466523" y="340883"/>
            <a:ext cx="2037521" cy="4385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1BB778-2CC6-4801-8744-9D92F2D9534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795" y="1160168"/>
            <a:ext cx="1316498" cy="16466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A1D2A72-D966-4C32-8EB4-61AD7E25849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723" y="1117468"/>
            <a:ext cx="1346790" cy="16845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0F0AD4A-D1A2-4D37-85FE-329071C55EBF}"/>
              </a:ext>
            </a:extLst>
          </p:cNvPr>
          <p:cNvSpPr txBox="1"/>
          <p:nvPr/>
        </p:nvSpPr>
        <p:spPr>
          <a:xfrm>
            <a:off x="2882764" y="3031782"/>
            <a:ext cx="3825097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en-US" sz="1035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035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C331CF-6997-40FF-B7F8-1B167FCAB672}"/>
              </a:ext>
            </a:extLst>
          </p:cNvPr>
          <p:cNvSpPr txBox="1"/>
          <p:nvPr/>
        </p:nvSpPr>
        <p:spPr>
          <a:xfrm>
            <a:off x="2368908" y="695312"/>
            <a:ext cx="4432260" cy="2215661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pPr algn="ctr" defTabSz="685800"/>
            <a:r>
              <a:rPr lang="bn-BD" u="sng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endParaRPr lang="en-US" u="sng">
              <a:ln w="0"/>
              <a:solidFill>
                <a:srgbClr val="00206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12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B52951-C6F3-4A2C-B460-D7D5FD5DF01C}"/>
              </a:ext>
            </a:extLst>
          </p:cNvPr>
          <p:cNvSpPr/>
          <p:nvPr/>
        </p:nvSpPr>
        <p:spPr>
          <a:xfrm>
            <a:off x="5466523" y="340883"/>
            <a:ext cx="2037521" cy="4385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D19C14-26C9-4F52-BAF1-F64F1A1FA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059" y="-85060"/>
            <a:ext cx="9260958" cy="5326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13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 dir="in"/>
      </p:transition>
    </mc:Choice>
    <mc:Fallback xmlns="">
      <p:transition spd="slow">
        <p:split orient="vert" dir="in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B52951-C6F3-4A2C-B460-D7D5FD5DF01C}"/>
              </a:ext>
            </a:extLst>
          </p:cNvPr>
          <p:cNvSpPr/>
          <p:nvPr/>
        </p:nvSpPr>
        <p:spPr>
          <a:xfrm>
            <a:off x="5466523" y="340883"/>
            <a:ext cx="2037521" cy="4385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0CBC03-C118-4426-AF6E-53A1AE88D39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958" y="1757300"/>
            <a:ext cx="1316498" cy="16466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8847EA8-F62E-445F-972F-C0BA8E5F160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42" y="1719411"/>
            <a:ext cx="1346790" cy="16845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B433826-60F3-4D66-88CE-AD9F3713B1AC}"/>
              </a:ext>
            </a:extLst>
          </p:cNvPr>
          <p:cNvSpPr txBox="1"/>
          <p:nvPr/>
        </p:nvSpPr>
        <p:spPr>
          <a:xfrm>
            <a:off x="2882764" y="3265700"/>
            <a:ext cx="3825097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bn-BD" sz="1035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035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EF6C88-2E8C-4B69-A599-4BE4A7EE8602}"/>
              </a:ext>
            </a:extLst>
          </p:cNvPr>
          <p:cNvSpPr txBox="1"/>
          <p:nvPr/>
        </p:nvSpPr>
        <p:spPr>
          <a:xfrm>
            <a:off x="2368908" y="929230"/>
            <a:ext cx="4432260" cy="2215661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pPr algn="ctr" defTabSz="685800"/>
            <a:r>
              <a:rPr lang="bn-BD" u="sng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bn-BD" u="sng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u="sng">
                <a:ln w="0"/>
                <a:solidFill>
                  <a:srgbClr val="0066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bn-BD" u="sng">
                <a:ln w="0"/>
                <a:solidFill>
                  <a:schemeClr val="accent3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u="sng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endParaRPr lang="en-US" u="sng">
              <a:ln w="0"/>
              <a:solidFill>
                <a:srgbClr val="00206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1017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263938E-DD41-46B1-BF55-F131C1617F91}"/>
              </a:ext>
            </a:extLst>
          </p:cNvPr>
          <p:cNvGrpSpPr/>
          <p:nvPr/>
        </p:nvGrpSpPr>
        <p:grpSpPr>
          <a:xfrm>
            <a:off x="466378" y="1506400"/>
            <a:ext cx="3946134" cy="2076772"/>
            <a:chOff x="2650435" y="2093846"/>
            <a:chExt cx="7486904" cy="2335693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D7019B06-4F4F-4CD6-9BEB-84649A49F906}"/>
                </a:ext>
              </a:extLst>
            </p:cNvPr>
            <p:cNvSpPr/>
            <p:nvPr/>
          </p:nvSpPr>
          <p:spPr>
            <a:xfrm>
              <a:off x="2650435" y="2428461"/>
              <a:ext cx="7486904" cy="2001078"/>
            </a:xfrm>
            <a:prstGeom prst="roundRect">
              <a:avLst>
                <a:gd name="adj" fmla="val 15154"/>
              </a:avLst>
            </a:prstGeom>
            <a:solidFill>
              <a:schemeClr val="bg1"/>
            </a:solidFill>
            <a:ln w="120650" cmpd="thickThin">
              <a:solidFill>
                <a:srgbClr val="2F55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Plain">
                <a:avLst/>
              </a:prstTxWarp>
              <a:noAutofit/>
            </a:bodyPr>
            <a:lstStyle/>
            <a:p>
              <a:pPr algn="ctr"/>
              <a:endParaRPr lang="en-US" sz="1350" b="1">
                <a:solidFill>
                  <a:srgbClr val="2F5597"/>
                </a:solidFill>
                <a:latin typeface="Kalpurush" panose="02000600000000000000" pitchFamily="2" charset="0"/>
                <a:cs typeface="Kalpurush" panose="02000600000000000000" pitchFamily="2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en-US" b="1" err="1">
                  <a:solidFill>
                    <a:srgbClr val="0070C0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মোঃ</a:t>
              </a:r>
              <a:r>
                <a:rPr lang="en-US" b="1">
                  <a:solidFill>
                    <a:srgbClr val="0070C0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r>
                <a:rPr lang="en-US" b="1" err="1">
                  <a:solidFill>
                    <a:srgbClr val="0070C0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গোলাম</a:t>
              </a:r>
              <a:r>
                <a:rPr lang="en-US" b="1">
                  <a:solidFill>
                    <a:srgbClr val="0070C0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r>
                <a:rPr lang="en-US" b="1" err="1">
                  <a:solidFill>
                    <a:srgbClr val="0070C0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দোস্তগীর</a:t>
              </a:r>
              <a:r>
                <a:rPr lang="en-US" b="1">
                  <a:solidFill>
                    <a:srgbClr val="0070C0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(</a:t>
              </a:r>
              <a:r>
                <a:rPr lang="en-US" b="1" err="1">
                  <a:solidFill>
                    <a:srgbClr val="0070C0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বিপ্লব</a:t>
              </a:r>
              <a:r>
                <a:rPr lang="en-US" b="1">
                  <a:solidFill>
                    <a:srgbClr val="0070C0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)</a:t>
              </a:r>
            </a:p>
            <a:p>
              <a:pPr algn="ctr"/>
              <a:r>
                <a:rPr lang="en-US" sz="1350" b="1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সহকারী</a:t>
              </a:r>
              <a:r>
                <a:rPr lang="en-US" sz="1350" b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r>
                <a:rPr lang="en-US" sz="1350" b="1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শিক্ষক</a:t>
              </a:r>
              <a:r>
                <a:rPr lang="en-US" sz="1350" b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(</a:t>
              </a:r>
              <a:r>
                <a:rPr lang="en-US" sz="1350" b="1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গণিত</a:t>
              </a:r>
              <a:r>
                <a:rPr lang="en-US" sz="1350" b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)</a:t>
              </a:r>
            </a:p>
            <a:p>
              <a:pPr algn="ctr"/>
              <a:r>
                <a:rPr lang="en-US" sz="1350" b="1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চাপোড়</a:t>
              </a:r>
              <a:r>
                <a:rPr lang="en-US" sz="1350" b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r>
                <a:rPr lang="en-US" sz="1350" b="1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পার্ব্বতীপুর</a:t>
              </a:r>
              <a:r>
                <a:rPr lang="en-US" sz="1350" b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r>
                <a:rPr lang="en-US" sz="1350" b="1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আদর্শ</a:t>
              </a:r>
              <a:r>
                <a:rPr lang="en-US" sz="1350" b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r>
                <a:rPr lang="en-US" sz="1350" b="1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বালিকা</a:t>
              </a:r>
              <a:r>
                <a:rPr lang="en-US" sz="1350" b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r>
                <a:rPr lang="en-US" sz="1350" b="1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উচ্চ</a:t>
              </a:r>
              <a:r>
                <a:rPr lang="en-US" sz="1350" b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r>
                <a:rPr lang="en-US" sz="1350" b="1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বিদ্যালয়</a:t>
              </a:r>
              <a:endParaRPr lang="en-US" sz="1350" b="1">
                <a:solidFill>
                  <a:srgbClr val="2F5597"/>
                </a:solidFill>
                <a:latin typeface="Kalpurush" panose="02000600000000000000" pitchFamily="2" charset="0"/>
                <a:cs typeface="Kalpurush" panose="02000600000000000000" pitchFamily="2" charset="0"/>
              </a:endParaRPr>
            </a:p>
            <a:p>
              <a:pPr algn="ctr"/>
              <a:r>
                <a:rPr lang="en-US" sz="1350" b="1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রাণীশংকৈল</a:t>
              </a:r>
              <a:r>
                <a:rPr lang="en-US" sz="1350" b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, </a:t>
              </a:r>
              <a:r>
                <a:rPr lang="en-US" sz="1350" b="1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ঠাকুরগাও</a:t>
              </a:r>
              <a:r>
                <a:rPr lang="en-US" sz="1350" b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।</a:t>
              </a:r>
            </a:p>
            <a:p>
              <a:pPr algn="ctr"/>
              <a:r>
                <a:rPr lang="en-US" sz="1350" b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Mob: 01711252010</a:t>
              </a:r>
            </a:p>
          </p:txBody>
        </p:sp>
        <p:sp>
          <p:nvSpPr>
            <p:cNvPr id="2" name="Flowchart: Terminator 1">
              <a:extLst>
                <a:ext uri="{FF2B5EF4-FFF2-40B4-BE49-F238E27FC236}">
                  <a16:creationId xmlns:a16="http://schemas.microsoft.com/office/drawing/2014/main" id="{69C44C9C-FD6F-4819-B03C-3C7AC20FD8AE}"/>
                </a:ext>
              </a:extLst>
            </p:cNvPr>
            <p:cNvSpPr/>
            <p:nvPr/>
          </p:nvSpPr>
          <p:spPr>
            <a:xfrm>
              <a:off x="3716980" y="2093846"/>
              <a:ext cx="5182109" cy="702366"/>
            </a:xfrm>
            <a:prstGeom prst="flowChartTerminator">
              <a:avLst/>
            </a:prstGeom>
            <a:solidFill>
              <a:schemeClr val="bg1"/>
            </a:solidFill>
            <a:ln w="120650" cmpd="thickThin">
              <a:solidFill>
                <a:srgbClr val="2F55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noAutofit/>
            </a:bodyPr>
            <a:lstStyle/>
            <a:p>
              <a:pPr algn="ctr"/>
              <a:r>
                <a:rPr lang="en-US" sz="2800" b="1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শিক্ষক</a:t>
              </a:r>
              <a:r>
                <a:rPr lang="en-US" sz="2800" b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r>
                <a:rPr lang="en-US" sz="2800" b="1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পরিচিতি</a:t>
              </a:r>
              <a:r>
                <a:rPr lang="en-US" sz="2800" b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3673A67-A36D-42F1-B7F7-AFC13103AE7F}"/>
              </a:ext>
            </a:extLst>
          </p:cNvPr>
          <p:cNvGrpSpPr/>
          <p:nvPr/>
        </p:nvGrpSpPr>
        <p:grpSpPr>
          <a:xfrm>
            <a:off x="4669288" y="1506400"/>
            <a:ext cx="3946134" cy="2076772"/>
            <a:chOff x="2650435" y="2093846"/>
            <a:chExt cx="7486904" cy="2335693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F04222AB-795E-4CF3-85CB-3B682DC763A9}"/>
                </a:ext>
              </a:extLst>
            </p:cNvPr>
            <p:cNvSpPr/>
            <p:nvPr/>
          </p:nvSpPr>
          <p:spPr>
            <a:xfrm>
              <a:off x="2650435" y="2428461"/>
              <a:ext cx="7486904" cy="2001078"/>
            </a:xfrm>
            <a:prstGeom prst="roundRect">
              <a:avLst>
                <a:gd name="adj" fmla="val 15154"/>
              </a:avLst>
            </a:prstGeom>
            <a:solidFill>
              <a:schemeClr val="bg1"/>
            </a:solidFill>
            <a:ln w="120650" cmpd="thickThin">
              <a:solidFill>
                <a:srgbClr val="2F55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/>
              <a:endParaRPr lang="en-US" sz="2100" b="1">
                <a:solidFill>
                  <a:srgbClr val="2F5597"/>
                </a:solidFill>
                <a:latin typeface="Kalpurush" panose="02000600000000000000" pitchFamily="2" charset="0"/>
                <a:cs typeface="Kalpurush" panose="02000600000000000000" pitchFamily="2" charset="0"/>
              </a:endParaRPr>
            </a:p>
            <a:p>
              <a:pPr lvl="1"/>
              <a:r>
                <a:rPr lang="en-US" b="1" err="1">
                  <a:solidFill>
                    <a:srgbClr val="0070C0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শ্রেণি</a:t>
              </a:r>
              <a:r>
                <a:rPr lang="en-US" b="1">
                  <a:solidFill>
                    <a:srgbClr val="0070C0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 : ৬ষ্ঠ</a:t>
              </a:r>
            </a:p>
            <a:p>
              <a:pPr lvl="1"/>
              <a:r>
                <a:rPr lang="en-US" b="1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বিষয়</a:t>
              </a:r>
              <a:r>
                <a:rPr lang="en-US" b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 : </a:t>
              </a:r>
              <a:r>
                <a:rPr lang="en-US" b="1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গণিত</a:t>
              </a:r>
              <a:endParaRPr lang="en-US" b="1">
                <a:solidFill>
                  <a:srgbClr val="2F5597"/>
                </a:solidFill>
                <a:latin typeface="Kalpurush" panose="02000600000000000000" pitchFamily="2" charset="0"/>
                <a:cs typeface="Kalpurush" panose="02000600000000000000" pitchFamily="2" charset="0"/>
              </a:endParaRPr>
            </a:p>
            <a:p>
              <a:pPr lvl="1"/>
              <a:r>
                <a:rPr lang="en-US" b="1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অধ</a:t>
              </a:r>
              <a:r>
                <a:rPr lang="bn-BD" b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্</a:t>
              </a:r>
              <a:r>
                <a:rPr lang="en-US" b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য</a:t>
              </a:r>
              <a:r>
                <a:rPr lang="bn-BD" b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া</a:t>
              </a:r>
              <a:r>
                <a:rPr lang="en-US" b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য় : ৬ষ্ঠ </a:t>
              </a:r>
            </a:p>
            <a:p>
              <a:pPr lvl="1"/>
              <a:r>
                <a:rPr lang="en-US" b="1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সময়</a:t>
              </a:r>
              <a:r>
                <a:rPr lang="en-US" b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 : ৪৫ </a:t>
              </a:r>
              <a:r>
                <a:rPr lang="en-US" b="1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মিনিট</a:t>
              </a:r>
              <a:endParaRPr lang="en-US" b="1">
                <a:solidFill>
                  <a:srgbClr val="2F5597"/>
                </a:solidFill>
                <a:latin typeface="Kalpurush" panose="02000600000000000000" pitchFamily="2" charset="0"/>
                <a:cs typeface="Kalpurush" panose="02000600000000000000" pitchFamily="2" charset="0"/>
              </a:endParaRPr>
            </a:p>
          </p:txBody>
        </p:sp>
        <p:sp>
          <p:nvSpPr>
            <p:cNvPr id="9" name="Flowchart: Terminator 8">
              <a:extLst>
                <a:ext uri="{FF2B5EF4-FFF2-40B4-BE49-F238E27FC236}">
                  <a16:creationId xmlns:a16="http://schemas.microsoft.com/office/drawing/2014/main" id="{30F844CE-88AB-475D-8A39-70027599EBDA}"/>
                </a:ext>
              </a:extLst>
            </p:cNvPr>
            <p:cNvSpPr/>
            <p:nvPr/>
          </p:nvSpPr>
          <p:spPr>
            <a:xfrm>
              <a:off x="3716980" y="2093846"/>
              <a:ext cx="5182109" cy="702366"/>
            </a:xfrm>
            <a:prstGeom prst="flowChartTerminator">
              <a:avLst/>
            </a:prstGeom>
            <a:solidFill>
              <a:schemeClr val="bg1"/>
            </a:solidFill>
            <a:ln w="120650" cmpd="thickThin">
              <a:solidFill>
                <a:srgbClr val="2F55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noAutofit/>
            </a:bodyPr>
            <a:lstStyle/>
            <a:p>
              <a:pPr algn="ctr"/>
              <a:r>
                <a:rPr lang="bn-BD" sz="2800" b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প</a:t>
              </a:r>
              <a:r>
                <a:rPr lang="en-US" sz="2800" b="1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াঠ</a:t>
              </a:r>
              <a:r>
                <a:rPr lang="en-US" sz="2800" b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  <a:r>
                <a:rPr lang="en-US" sz="2800" b="1" err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পরিচিতি</a:t>
              </a:r>
              <a:r>
                <a:rPr lang="en-US" sz="2800" b="1">
                  <a:solidFill>
                    <a:srgbClr val="2F5597"/>
                  </a:solidFill>
                  <a:latin typeface="Kalpurush" panose="02000600000000000000" pitchFamily="2" charset="0"/>
                  <a:cs typeface="Kalpurush" panose="02000600000000000000" pitchFamily="2" charset="0"/>
                </a:rPr>
                <a:t> </a:t>
              </a:r>
            </a:p>
          </p:txBody>
        </p:sp>
      </p:grpSp>
      <p:sp>
        <p:nvSpPr>
          <p:cNvPr id="10" name="Flowchart: Terminator 9">
            <a:extLst>
              <a:ext uri="{FF2B5EF4-FFF2-40B4-BE49-F238E27FC236}">
                <a16:creationId xmlns:a16="http://schemas.microsoft.com/office/drawing/2014/main" id="{1198E34F-C084-46CF-942C-344529ACB485}"/>
              </a:ext>
            </a:extLst>
          </p:cNvPr>
          <p:cNvSpPr/>
          <p:nvPr/>
        </p:nvSpPr>
        <p:spPr>
          <a:xfrm>
            <a:off x="3186159" y="566927"/>
            <a:ext cx="2731342" cy="624506"/>
          </a:xfrm>
          <a:prstGeom prst="flowChartTerminator">
            <a:avLst/>
          </a:prstGeom>
          <a:solidFill>
            <a:schemeClr val="bg1"/>
          </a:solidFill>
          <a:ln w="120650" cmpd="thickThin"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noAutofit/>
          </a:bodyPr>
          <a:lstStyle/>
          <a:p>
            <a:pPr algn="ctr"/>
            <a:r>
              <a:rPr lang="en-US" sz="2800" b="1" err="1">
                <a:solidFill>
                  <a:srgbClr val="2F5597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পরিচিতি</a:t>
            </a:r>
            <a:r>
              <a:rPr lang="en-US" sz="2800" b="1">
                <a:solidFill>
                  <a:srgbClr val="2F5597"/>
                </a:solidFill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8085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30" name="Image 0" descr="preencoded.png">
            <a:extLst>
              <a:ext uri="{FF2B5EF4-FFF2-40B4-BE49-F238E27FC236}">
                <a16:creationId xmlns:a16="http://schemas.microsoft.com/office/drawing/2014/main" id="{720C1131-3146-430C-AEE4-54BF9D3A01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055" y="588917"/>
            <a:ext cx="4825121" cy="2649098"/>
          </a:xfrm>
          <a:prstGeom prst="rect">
            <a:avLst/>
          </a:prstGeom>
        </p:spPr>
      </p:pic>
      <p:sp>
        <p:nvSpPr>
          <p:cNvPr id="31" name="Text 0">
            <a:extLst>
              <a:ext uri="{FF2B5EF4-FFF2-40B4-BE49-F238E27FC236}">
                <a16:creationId xmlns:a16="http://schemas.microsoft.com/office/drawing/2014/main" id="{552FB73D-ADCE-4BF2-8896-C9D0B5F15CB8}"/>
              </a:ext>
            </a:extLst>
          </p:cNvPr>
          <p:cNvSpPr/>
          <p:nvPr/>
        </p:nvSpPr>
        <p:spPr>
          <a:xfrm>
            <a:off x="5560555" y="588917"/>
            <a:ext cx="3060388" cy="579695"/>
          </a:xfrm>
          <a:prstGeom prst="rect">
            <a:avLst/>
          </a:prstGeom>
          <a:solidFill>
            <a:srgbClr val="2E75B6"/>
          </a:solidFill>
          <a:ln/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ত্রিভুজ কী?</a:t>
            </a:r>
            <a:endParaRPr 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Text 1">
            <a:extLst>
              <a:ext uri="{FF2B5EF4-FFF2-40B4-BE49-F238E27FC236}">
                <a16:creationId xmlns:a16="http://schemas.microsoft.com/office/drawing/2014/main" id="{F70862F7-4B21-47D4-8FF5-2244652F2B47}"/>
              </a:ext>
            </a:extLst>
          </p:cNvPr>
          <p:cNvSpPr/>
          <p:nvPr/>
        </p:nvSpPr>
        <p:spPr>
          <a:xfrm>
            <a:off x="5560555" y="1466961"/>
            <a:ext cx="3060388" cy="1712705"/>
          </a:xfrm>
          <a:prstGeom prst="rect">
            <a:avLst/>
          </a:prstGeom>
          <a:solidFill>
            <a:srgbClr val="25829F"/>
          </a:solidFill>
          <a:ln/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2400" b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 ত্রিভুজ </a:t>
            </a:r>
            <a:r>
              <a:rPr lang="en-US" sz="2400" b="1" err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হলো</a:t>
            </a:r>
            <a:r>
              <a:rPr lang="en-US" sz="2400" b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400" b="1" err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তিনটি</a:t>
            </a:r>
            <a:r>
              <a:rPr lang="en-US" sz="2400" b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400" b="1" err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সরলরেখা</a:t>
            </a:r>
            <a:r>
              <a:rPr lang="en-US" sz="2400" b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 </a:t>
            </a:r>
          </a:p>
          <a:p>
            <a:pPr marL="0" indent="0">
              <a:buNone/>
            </a:pPr>
            <a:r>
              <a:rPr lang="en-US" sz="2400" b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 দ্বারা </a:t>
            </a:r>
            <a:r>
              <a:rPr lang="en-US" sz="2400" b="1" err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সীমাবদ্ধ</a:t>
            </a:r>
            <a:r>
              <a:rPr lang="en-US" sz="2400" b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400" b="1" err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একটি</a:t>
            </a:r>
            <a:r>
              <a:rPr lang="en-US" sz="2400" b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400" b="1" err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সমতল</a:t>
            </a:r>
            <a:r>
              <a:rPr lang="en-US" sz="2400" b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</a:p>
          <a:p>
            <a:pPr marL="0" indent="0">
              <a:buNone/>
            </a:pPr>
            <a:r>
              <a:rPr lang="en-US" sz="2400" b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 জ্যামিতিক </a:t>
            </a:r>
            <a:r>
              <a:rPr lang="en-US" sz="2400" b="1" err="1">
                <a:solidFill>
                  <a:schemeClr val="bg1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চিত্র</a:t>
            </a:r>
            <a:endParaRPr lang="en-US" sz="2400" b="1">
              <a:solidFill>
                <a:schemeClr val="bg1"/>
              </a:solidFill>
            </a:endParaRPr>
          </a:p>
        </p:txBody>
      </p:sp>
      <p:sp>
        <p:nvSpPr>
          <p:cNvPr id="34" name="Text 4">
            <a:extLst>
              <a:ext uri="{FF2B5EF4-FFF2-40B4-BE49-F238E27FC236}">
                <a16:creationId xmlns:a16="http://schemas.microsoft.com/office/drawing/2014/main" id="{6A02E635-321D-4F7B-B681-A3B451625FDD}"/>
              </a:ext>
            </a:extLst>
          </p:cNvPr>
          <p:cNvSpPr/>
          <p:nvPr/>
        </p:nvSpPr>
        <p:spPr>
          <a:xfrm>
            <a:off x="691530" y="4313634"/>
            <a:ext cx="3639592" cy="2352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endParaRPr lang="en-US" sz="2400"/>
          </a:p>
        </p:txBody>
      </p:sp>
      <p:sp>
        <p:nvSpPr>
          <p:cNvPr id="36" name="Text 0">
            <a:extLst>
              <a:ext uri="{FF2B5EF4-FFF2-40B4-BE49-F238E27FC236}">
                <a16:creationId xmlns:a16="http://schemas.microsoft.com/office/drawing/2014/main" id="{2E346FF1-8200-48C8-84FB-E446CA9D4FC0}"/>
              </a:ext>
            </a:extLst>
          </p:cNvPr>
          <p:cNvSpPr/>
          <p:nvPr/>
        </p:nvSpPr>
        <p:spPr>
          <a:xfrm>
            <a:off x="523056" y="3551049"/>
            <a:ext cx="3995743" cy="986557"/>
          </a:xfrm>
          <a:prstGeom prst="rect">
            <a:avLst/>
          </a:prstGeom>
          <a:solidFill>
            <a:srgbClr val="2E75B6"/>
          </a:solidFill>
          <a:ln/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endParaRPr 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rriweather" pitchFamily="34" charset="0"/>
              <a:ea typeface="Merriweather" pitchFamily="34" charset="-122"/>
              <a:cs typeface="Merriweather" pitchFamily="34" charset="-12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501650-6D7A-436F-8EB8-EB88C996FBEC}"/>
              </a:ext>
            </a:extLst>
          </p:cNvPr>
          <p:cNvSpPr txBox="1"/>
          <p:nvPr/>
        </p:nvSpPr>
        <p:spPr>
          <a:xfrm>
            <a:off x="654244" y="4042194"/>
            <a:ext cx="35395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একটি</a:t>
            </a:r>
            <a:r>
              <a:rPr lang="en-US" sz="24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400" b="1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ত্রিভুজে</a:t>
            </a:r>
            <a:r>
              <a:rPr lang="en-US" sz="24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400" b="1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তিনটি</a:t>
            </a:r>
            <a:r>
              <a:rPr lang="en-US" sz="24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400" b="1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বাহু</a:t>
            </a:r>
            <a:r>
              <a:rPr lang="en-US" sz="24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400" b="1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থাকে</a:t>
            </a:r>
            <a:r>
              <a:rPr lang="en-US" sz="24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।</a:t>
            </a:r>
            <a:endParaRPr lang="en-US" sz="2400" b="1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F158A8-83A9-4377-92C6-825CD1DAED05}"/>
              </a:ext>
            </a:extLst>
          </p:cNvPr>
          <p:cNvSpPr txBox="1"/>
          <p:nvPr/>
        </p:nvSpPr>
        <p:spPr>
          <a:xfrm>
            <a:off x="654245" y="3633463"/>
            <a:ext cx="3431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একটি</a:t>
            </a:r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4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ত্রিভুজের</a:t>
            </a:r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4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বাহু</a:t>
            </a:r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4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কতটি</a:t>
            </a:r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?</a:t>
            </a:r>
          </a:p>
        </p:txBody>
      </p:sp>
      <p:sp>
        <p:nvSpPr>
          <p:cNvPr id="38" name="Text 0">
            <a:extLst>
              <a:ext uri="{FF2B5EF4-FFF2-40B4-BE49-F238E27FC236}">
                <a16:creationId xmlns:a16="http://schemas.microsoft.com/office/drawing/2014/main" id="{2AEDAA0A-56F0-4374-A8FF-677DC613CD8A}"/>
              </a:ext>
            </a:extLst>
          </p:cNvPr>
          <p:cNvSpPr/>
          <p:nvPr/>
        </p:nvSpPr>
        <p:spPr>
          <a:xfrm>
            <a:off x="4626872" y="3562374"/>
            <a:ext cx="3995743" cy="986557"/>
          </a:xfrm>
          <a:prstGeom prst="rect">
            <a:avLst/>
          </a:prstGeom>
          <a:solidFill>
            <a:srgbClr val="2E75B6"/>
          </a:solidFill>
          <a:ln/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endParaRPr lang="en-US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rriweather" pitchFamily="34" charset="0"/>
              <a:ea typeface="Merriweather" pitchFamily="34" charset="-122"/>
              <a:cs typeface="Merriweather" pitchFamily="34" charset="-12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7AF04C1-8989-4617-9043-9C0DC8226DFB}"/>
              </a:ext>
            </a:extLst>
          </p:cNvPr>
          <p:cNvSpPr txBox="1"/>
          <p:nvPr/>
        </p:nvSpPr>
        <p:spPr>
          <a:xfrm>
            <a:off x="4758061" y="4053519"/>
            <a:ext cx="3727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একটি</a:t>
            </a:r>
            <a:r>
              <a:rPr lang="en-US" sz="24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400" b="1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ত্রিভুজে</a:t>
            </a:r>
            <a:r>
              <a:rPr lang="en-US" sz="24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400" b="1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তিনটি</a:t>
            </a:r>
            <a:r>
              <a:rPr lang="en-US" sz="24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400" b="1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কোণ</a:t>
            </a:r>
            <a:r>
              <a:rPr lang="en-US" sz="24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400" b="1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থাকে</a:t>
            </a:r>
            <a:r>
              <a:rPr lang="en-US" sz="24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।</a:t>
            </a:r>
            <a:endParaRPr lang="en-US" sz="2400" b="1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E83734B-E5C3-4E86-A32B-7B9ECF4F3628}"/>
              </a:ext>
            </a:extLst>
          </p:cNvPr>
          <p:cNvSpPr txBox="1"/>
          <p:nvPr/>
        </p:nvSpPr>
        <p:spPr>
          <a:xfrm>
            <a:off x="4758061" y="3644788"/>
            <a:ext cx="3431442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একটি</a:t>
            </a:r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4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ত্রিভুজের</a:t>
            </a:r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4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কোণ</a:t>
            </a:r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400" b="1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কতটি</a:t>
            </a:r>
            <a:r>
              <a:rPr 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4247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6" grpId="0" animBg="1"/>
      <p:bldP spid="3" grpId="0"/>
      <p:bldP spid="4" grpId="0"/>
      <p:bldP spid="38" grpId="0" animBg="1"/>
      <p:bldP spid="39" grpId="0"/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1" name="Text 0">
            <a:extLst>
              <a:ext uri="{FF2B5EF4-FFF2-40B4-BE49-F238E27FC236}">
                <a16:creationId xmlns:a16="http://schemas.microsoft.com/office/drawing/2014/main" id="{552FB73D-ADCE-4BF2-8896-C9D0B5F15CB8}"/>
              </a:ext>
            </a:extLst>
          </p:cNvPr>
          <p:cNvSpPr/>
          <p:nvPr/>
        </p:nvSpPr>
        <p:spPr>
          <a:xfrm>
            <a:off x="3962400" y="588917"/>
            <a:ext cx="4658543" cy="579695"/>
          </a:xfrm>
          <a:prstGeom prst="rect">
            <a:avLst/>
          </a:prstGeom>
          <a:solidFill>
            <a:srgbClr val="2E75B6"/>
          </a:solidFill>
          <a:ln/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none" lIns="0" tIns="0" rIns="0" bIns="0" rtlCol="0" anchor="ctr"/>
          <a:lstStyle/>
          <a:p>
            <a:pPr algn="ctr">
              <a:lnSpc>
                <a:spcPct val="104000"/>
              </a:lnSpc>
            </a:pPr>
            <a:r>
              <a:rPr lang="en-US" sz="2600" b="1" err="1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ত্রিভুজের</a:t>
            </a:r>
            <a:r>
              <a:rPr lang="en-US" sz="2600" b="1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600" b="1" err="1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তিনটি</a:t>
            </a:r>
            <a:r>
              <a:rPr lang="en-US" sz="2600" b="1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600" b="1" err="1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কোণের</a:t>
            </a:r>
            <a:r>
              <a:rPr lang="en-US" sz="2600" b="1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600" b="1" err="1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সমষ্টি</a:t>
            </a:r>
            <a:r>
              <a:rPr lang="en-US" sz="2600" b="1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600" b="1" err="1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কত</a:t>
            </a:r>
            <a:r>
              <a:rPr lang="en-US" sz="2600" b="1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2600" b="1" err="1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ডিগ্রী</a:t>
            </a:r>
            <a:r>
              <a:rPr lang="en-US" sz="2600" b="1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?</a:t>
            </a:r>
            <a:endParaRPr lang="en-US" sz="2600" b="1"/>
          </a:p>
        </p:txBody>
      </p:sp>
      <p:sp>
        <p:nvSpPr>
          <p:cNvPr id="32" name="Text 1">
            <a:extLst>
              <a:ext uri="{FF2B5EF4-FFF2-40B4-BE49-F238E27FC236}">
                <a16:creationId xmlns:a16="http://schemas.microsoft.com/office/drawing/2014/main" id="{F70862F7-4B21-47D4-8FF5-2244652F2B47}"/>
              </a:ext>
            </a:extLst>
          </p:cNvPr>
          <p:cNvSpPr/>
          <p:nvPr/>
        </p:nvSpPr>
        <p:spPr>
          <a:xfrm>
            <a:off x="3962400" y="1523352"/>
            <a:ext cx="4658542" cy="3025579"/>
          </a:xfrm>
          <a:prstGeom prst="rect">
            <a:avLst/>
          </a:prstGeom>
          <a:solidFill>
            <a:srgbClr val="25829F"/>
          </a:solidFill>
          <a:ln/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4000" b="1" err="1">
                <a:solidFill>
                  <a:srgbClr val="E2E6E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যেকোনো</a:t>
            </a:r>
            <a:r>
              <a:rPr lang="en-US" sz="4000" b="1">
                <a:solidFill>
                  <a:srgbClr val="E2E6E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4000" b="1" err="1">
                <a:solidFill>
                  <a:srgbClr val="E2E6E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ত্রিভুজের</a:t>
            </a:r>
            <a:r>
              <a:rPr lang="en-US" sz="4000" b="1">
                <a:solidFill>
                  <a:srgbClr val="E2E6E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</a:p>
          <a:p>
            <a:pPr algn="ctr"/>
            <a:r>
              <a:rPr lang="en-US" sz="4000" b="1" err="1">
                <a:solidFill>
                  <a:srgbClr val="E2E6E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তিনটি</a:t>
            </a:r>
            <a:r>
              <a:rPr lang="en-US" sz="4000" b="1">
                <a:solidFill>
                  <a:srgbClr val="E2E6E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4000" b="1" err="1">
                <a:solidFill>
                  <a:srgbClr val="E2E6E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কোণের</a:t>
            </a:r>
            <a:r>
              <a:rPr lang="en-US" sz="4000" b="1">
                <a:solidFill>
                  <a:srgbClr val="E2E6E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4000" b="1" err="1">
                <a:solidFill>
                  <a:srgbClr val="E2E6E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যোগফল</a:t>
            </a:r>
            <a:r>
              <a:rPr lang="en-US" sz="4000" b="1">
                <a:solidFill>
                  <a:srgbClr val="E2E6E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</a:p>
          <a:p>
            <a:pPr algn="ctr"/>
            <a:r>
              <a:rPr lang="en-US" sz="4000" b="1" err="1">
                <a:solidFill>
                  <a:srgbClr val="E2E6E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সর্বদা</a:t>
            </a:r>
            <a:r>
              <a:rPr lang="en-US" sz="4000" b="1">
                <a:solidFill>
                  <a:srgbClr val="E2E6E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১৮০° </a:t>
            </a:r>
            <a:r>
              <a:rPr lang="en-US" sz="4000" b="1" err="1">
                <a:solidFill>
                  <a:srgbClr val="E2E6E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হয়</a:t>
            </a:r>
            <a:r>
              <a:rPr lang="en-US" sz="4000" b="1">
                <a:solidFill>
                  <a:srgbClr val="E2E6E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।</a:t>
            </a:r>
            <a:endParaRPr lang="en-US" sz="4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2400" b="1">
              <a:solidFill>
                <a:schemeClr val="bg1"/>
              </a:solidFill>
            </a:endParaRPr>
          </a:p>
        </p:txBody>
      </p:sp>
      <p:sp>
        <p:nvSpPr>
          <p:cNvPr id="34" name="Text 4">
            <a:extLst>
              <a:ext uri="{FF2B5EF4-FFF2-40B4-BE49-F238E27FC236}">
                <a16:creationId xmlns:a16="http://schemas.microsoft.com/office/drawing/2014/main" id="{6A02E635-321D-4F7B-B681-A3B451625FDD}"/>
              </a:ext>
            </a:extLst>
          </p:cNvPr>
          <p:cNvSpPr/>
          <p:nvPr/>
        </p:nvSpPr>
        <p:spPr>
          <a:xfrm>
            <a:off x="691530" y="4313634"/>
            <a:ext cx="3639592" cy="2352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endParaRPr lang="en-US" sz="2400"/>
          </a:p>
        </p:txBody>
      </p:sp>
      <p:pic>
        <p:nvPicPr>
          <p:cNvPr id="13" name="Image 0" descr="preencoded.png">
            <a:extLst>
              <a:ext uri="{FF2B5EF4-FFF2-40B4-BE49-F238E27FC236}">
                <a16:creationId xmlns:a16="http://schemas.microsoft.com/office/drawing/2014/main" id="{9EFC1D09-A5C7-4324-8B75-07222E4F1E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323"/>
          <a:stretch/>
        </p:blipFill>
        <p:spPr>
          <a:xfrm>
            <a:off x="523057" y="588917"/>
            <a:ext cx="3189961" cy="3960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09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 0">
            <a:extLst>
              <a:ext uri="{FF2B5EF4-FFF2-40B4-BE49-F238E27FC236}">
                <a16:creationId xmlns:a16="http://schemas.microsoft.com/office/drawing/2014/main" id="{552FB73D-ADCE-4BF2-8896-C9D0B5F15CB8}"/>
              </a:ext>
            </a:extLst>
          </p:cNvPr>
          <p:cNvSpPr/>
          <p:nvPr/>
        </p:nvSpPr>
        <p:spPr>
          <a:xfrm>
            <a:off x="235527" y="381098"/>
            <a:ext cx="8595360" cy="579695"/>
          </a:xfrm>
          <a:prstGeom prst="rect">
            <a:avLst/>
          </a:prstGeom>
          <a:solidFill>
            <a:srgbClr val="2E75B6"/>
          </a:solidFill>
          <a:ln/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none" lIns="0" tIns="0" rIns="0" bIns="0" rtlCol="0" anchor="ctr"/>
          <a:lstStyle/>
          <a:p>
            <a:pPr algn="ctr">
              <a:lnSpc>
                <a:spcPct val="104000"/>
              </a:lnSpc>
            </a:pPr>
            <a:r>
              <a:rPr lang="en-US" sz="3600" b="1" err="1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নিচের</a:t>
            </a:r>
            <a:r>
              <a:rPr lang="en-US" sz="3600" b="1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3600" b="1" err="1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ত্রিভুজগুলোর</a:t>
            </a:r>
            <a:r>
              <a:rPr lang="en-US" sz="3600" b="1">
                <a:solidFill>
                  <a:srgbClr val="E2E6E9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3600" b="1" err="1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কোণগুলো</a:t>
            </a:r>
            <a:r>
              <a:rPr lang="en-US" sz="3600" b="1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3600" b="1" err="1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লক্ষ্য</a:t>
            </a:r>
            <a:r>
              <a:rPr lang="en-US" sz="3600" b="1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 </a:t>
            </a:r>
            <a:r>
              <a:rPr lang="en-US" sz="3600" b="1" err="1">
                <a:solidFill>
                  <a:srgbClr val="F5F0F0"/>
                </a:solidFill>
                <a:latin typeface="Merriweather" pitchFamily="34" charset="0"/>
                <a:ea typeface="Merriweather" pitchFamily="34" charset="-122"/>
                <a:cs typeface="Merriweather" pitchFamily="34" charset="-120"/>
              </a:rPr>
              <a:t>করি</a:t>
            </a:r>
            <a:endParaRPr lang="en-US" sz="3600" b="1"/>
          </a:p>
        </p:txBody>
      </p:sp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34" name="Text 4">
            <a:extLst>
              <a:ext uri="{FF2B5EF4-FFF2-40B4-BE49-F238E27FC236}">
                <a16:creationId xmlns:a16="http://schemas.microsoft.com/office/drawing/2014/main" id="{6A02E635-321D-4F7B-B681-A3B451625FDD}"/>
              </a:ext>
            </a:extLst>
          </p:cNvPr>
          <p:cNvSpPr/>
          <p:nvPr/>
        </p:nvSpPr>
        <p:spPr>
          <a:xfrm>
            <a:off x="691530" y="4313634"/>
            <a:ext cx="3639592" cy="2352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endParaRPr lang="en-US" sz="24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A16D2F-77A5-461F-B11C-731412C42C61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5527" y="1126107"/>
            <a:ext cx="8595360" cy="3636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485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6" name="Image 0">
            <a:extLst>
              <a:ext uri="{FF2B5EF4-FFF2-40B4-BE49-F238E27FC236}">
                <a16:creationId xmlns:a16="http://schemas.microsoft.com/office/drawing/2014/main" id="{F7718943-EF15-4C00-92C4-2306510146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74072" y="376554"/>
            <a:ext cx="8340437" cy="4386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25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17DC3AE-B41D-4E67-BB74-5AF843D270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77932"/>
            <a:ext cx="9143999" cy="498763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B52951-C6F3-4A2C-B460-D7D5FD5DF01C}"/>
              </a:ext>
            </a:extLst>
          </p:cNvPr>
          <p:cNvSpPr/>
          <p:nvPr/>
        </p:nvSpPr>
        <p:spPr>
          <a:xfrm>
            <a:off x="5466523" y="340883"/>
            <a:ext cx="2037521" cy="4385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FDE3F4C-D783-45C6-A819-56184ACEC6AC}"/>
              </a:ext>
            </a:extLst>
          </p:cNvPr>
          <p:cNvSpPr/>
          <p:nvPr/>
        </p:nvSpPr>
        <p:spPr>
          <a:xfrm>
            <a:off x="2268201" y="370897"/>
            <a:ext cx="4802451" cy="61272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err="1"/>
              <a:t>এই</a:t>
            </a:r>
            <a:r>
              <a:rPr lang="en-US" sz="2800" b="1"/>
              <a:t> </a:t>
            </a:r>
            <a:r>
              <a:rPr lang="en-US" sz="2800" b="1" err="1"/>
              <a:t>পাঠ</a:t>
            </a:r>
            <a:r>
              <a:rPr lang="en-US" sz="2800" b="1"/>
              <a:t> </a:t>
            </a:r>
            <a:r>
              <a:rPr lang="en-US" sz="2800" b="1" err="1"/>
              <a:t>শেষে</a:t>
            </a:r>
            <a:r>
              <a:rPr lang="en-US" sz="2800" b="1"/>
              <a:t> </a:t>
            </a:r>
            <a:r>
              <a:rPr lang="en-US" sz="2800" b="1" err="1"/>
              <a:t>তোমরা</a:t>
            </a:r>
            <a:r>
              <a:rPr lang="en-US" sz="2800" b="1"/>
              <a:t> -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4400F1A-653C-47EE-8B96-E0C6D9024057}"/>
              </a:ext>
            </a:extLst>
          </p:cNvPr>
          <p:cNvSpPr/>
          <p:nvPr/>
        </p:nvSpPr>
        <p:spPr>
          <a:xfrm>
            <a:off x="1703809" y="2054208"/>
            <a:ext cx="5736383" cy="503434"/>
          </a:xfrm>
          <a:prstGeom prst="roundRect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>
                <a:latin typeface="Kalpurush" panose="02000600000000000000" pitchFamily="2" charset="0"/>
                <a:cs typeface="Kalpurush" panose="02000600000000000000" pitchFamily="2" charset="0"/>
              </a:rPr>
              <a:t>কোণভেদে ত্রিভূজ ব্যাখ্যা করতে পারবে।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AFCC4AC-F554-4141-8BE8-D83E5DA6101B}"/>
              </a:ext>
            </a:extLst>
          </p:cNvPr>
          <p:cNvSpPr/>
          <p:nvPr/>
        </p:nvSpPr>
        <p:spPr>
          <a:xfrm>
            <a:off x="1703808" y="2692188"/>
            <a:ext cx="5736384" cy="503434"/>
          </a:xfrm>
          <a:prstGeom prst="roundRect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200" b="1">
                <a:latin typeface="Kalpurush" panose="02000600000000000000" pitchFamily="2" charset="0"/>
                <a:cs typeface="Kalpurush" panose="02000600000000000000" pitchFamily="2" charset="0"/>
              </a:rPr>
              <a:t>ত্রিভূজের কোণের পরিমাপ নির্ণয় করতে  </a:t>
            </a:r>
            <a:r>
              <a:rPr lang="en-US" sz="2200" b="1" err="1">
                <a:latin typeface="Kalpurush" panose="02000600000000000000" pitchFamily="2" charset="0"/>
                <a:cs typeface="Kalpurush" panose="02000600000000000000" pitchFamily="2" charset="0"/>
              </a:rPr>
              <a:t>পারবে</a:t>
            </a:r>
            <a:r>
              <a:rPr lang="en-US" sz="2200" b="1">
                <a:latin typeface="Kalpurush" panose="02000600000000000000" pitchFamily="2" charset="0"/>
                <a:cs typeface="Kalpurush" panose="02000600000000000000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104864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77" y="107577"/>
            <a:ext cx="8888506" cy="4908177"/>
          </a:xfrm>
          <a:prstGeom prst="rect">
            <a:avLst/>
          </a:prstGeom>
          <a:noFill/>
          <a:ln w="381000" cmpd="thickThin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2797B1E-D4E4-4A2D-AC7B-48934E4525A6}"/>
              </a:ext>
            </a:extLst>
          </p:cNvPr>
          <p:cNvSpPr/>
          <p:nvPr/>
        </p:nvSpPr>
        <p:spPr>
          <a:xfrm>
            <a:off x="1977887" y="361512"/>
            <a:ext cx="5188226" cy="487017"/>
          </a:xfrm>
          <a:prstGeom prst="roundRect">
            <a:avLst>
              <a:gd name="adj" fmla="val 50000"/>
            </a:avLst>
          </a:prstGeom>
          <a:solidFill>
            <a:srgbClr val="2E75B6"/>
          </a:solidFill>
          <a:ln w="12700"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err="1">
                <a:ln w="0"/>
                <a:solidFill>
                  <a:schemeClr val="bg1"/>
                </a:solidFill>
              </a:rPr>
              <a:t>থিংক</a:t>
            </a:r>
            <a:r>
              <a:rPr lang="en-US" sz="2800" b="1">
                <a:ln w="0"/>
                <a:solidFill>
                  <a:schemeClr val="bg1"/>
                </a:solidFill>
              </a:rPr>
              <a:t> - </a:t>
            </a:r>
            <a:r>
              <a:rPr lang="en-US" sz="2800" b="1" err="1">
                <a:ln w="0"/>
                <a:solidFill>
                  <a:schemeClr val="bg1"/>
                </a:solidFill>
              </a:rPr>
              <a:t>পেয়ার</a:t>
            </a:r>
            <a:r>
              <a:rPr lang="en-US" sz="2800" b="1">
                <a:ln w="0"/>
                <a:solidFill>
                  <a:schemeClr val="bg1"/>
                </a:solidFill>
              </a:rPr>
              <a:t> - </a:t>
            </a:r>
            <a:r>
              <a:rPr lang="en-US" sz="2800" b="1" err="1">
                <a:ln w="0"/>
                <a:solidFill>
                  <a:schemeClr val="bg1"/>
                </a:solidFill>
              </a:rPr>
              <a:t>শেয়ার</a:t>
            </a:r>
            <a:endParaRPr lang="en-US" sz="2800" b="1">
              <a:ln w="0"/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42B40D-BD51-43D1-95A6-463CEBD27B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343" y="1382176"/>
            <a:ext cx="5683205" cy="309993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0D6FEE8-EE14-4CEF-BCFE-4F4A83657230}"/>
              </a:ext>
            </a:extLst>
          </p:cNvPr>
          <p:cNvSpPr/>
          <p:nvPr/>
        </p:nvSpPr>
        <p:spPr>
          <a:xfrm>
            <a:off x="6464595" y="1382176"/>
            <a:ext cx="2123062" cy="3099930"/>
          </a:xfrm>
          <a:prstGeom prst="roundRect">
            <a:avLst/>
          </a:prstGeom>
          <a:solidFill>
            <a:srgbClr val="FFE07D"/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err="1">
                <a:solidFill>
                  <a:schemeClr val="tx1"/>
                </a:solidFill>
              </a:rPr>
              <a:t>পাশাপাশি</a:t>
            </a:r>
            <a:r>
              <a:rPr lang="en-US" sz="2800" b="1">
                <a:solidFill>
                  <a:schemeClr val="tx1"/>
                </a:solidFill>
              </a:rPr>
              <a:t> </a:t>
            </a:r>
            <a:r>
              <a:rPr lang="en-US" sz="2800" b="1" err="1">
                <a:solidFill>
                  <a:schemeClr val="tx1"/>
                </a:solidFill>
              </a:rPr>
              <a:t>দুইজন</a:t>
            </a:r>
            <a:r>
              <a:rPr lang="en-US" sz="2800" b="1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2800" b="1" err="1">
                <a:solidFill>
                  <a:schemeClr val="tx1"/>
                </a:solidFill>
              </a:rPr>
              <a:t>চিন্তা</a:t>
            </a:r>
            <a:r>
              <a:rPr lang="en-US" sz="2800" b="1">
                <a:solidFill>
                  <a:schemeClr val="tx1"/>
                </a:solidFill>
              </a:rPr>
              <a:t> </a:t>
            </a:r>
            <a:r>
              <a:rPr lang="en-US" sz="2800" b="1" err="1">
                <a:solidFill>
                  <a:schemeClr val="tx1"/>
                </a:solidFill>
              </a:rPr>
              <a:t>করে</a:t>
            </a:r>
            <a:r>
              <a:rPr lang="en-US" sz="2800" b="1">
                <a:solidFill>
                  <a:schemeClr val="tx1"/>
                </a:solidFill>
              </a:rPr>
              <a:t> </a:t>
            </a:r>
            <a:r>
              <a:rPr lang="en-US" sz="2800" b="1" err="1">
                <a:solidFill>
                  <a:schemeClr val="tx1"/>
                </a:solidFill>
              </a:rPr>
              <a:t>কোণভেদে</a:t>
            </a:r>
            <a:r>
              <a:rPr lang="en-US" sz="2800" b="1">
                <a:solidFill>
                  <a:schemeClr val="tx1"/>
                </a:solidFill>
              </a:rPr>
              <a:t> </a:t>
            </a:r>
            <a:r>
              <a:rPr lang="en-US" sz="2800" b="1" err="1">
                <a:solidFill>
                  <a:schemeClr val="tx1"/>
                </a:solidFill>
              </a:rPr>
              <a:t>ত্রিভূজের</a:t>
            </a:r>
            <a:r>
              <a:rPr lang="en-US" sz="2800" b="1">
                <a:solidFill>
                  <a:schemeClr val="tx1"/>
                </a:solidFill>
              </a:rPr>
              <a:t> </a:t>
            </a:r>
            <a:r>
              <a:rPr lang="en-US" sz="2800" b="1" err="1">
                <a:solidFill>
                  <a:schemeClr val="tx1"/>
                </a:solidFill>
              </a:rPr>
              <a:t>নামগুলো</a:t>
            </a:r>
            <a:r>
              <a:rPr lang="en-US" sz="2800" b="1">
                <a:solidFill>
                  <a:schemeClr val="tx1"/>
                </a:solidFill>
              </a:rPr>
              <a:t> </a:t>
            </a:r>
            <a:r>
              <a:rPr lang="en-US" sz="2800" b="1" err="1">
                <a:solidFill>
                  <a:schemeClr val="tx1"/>
                </a:solidFill>
              </a:rPr>
              <a:t>খাতায়</a:t>
            </a:r>
            <a:r>
              <a:rPr lang="en-US" sz="2800" b="1">
                <a:solidFill>
                  <a:schemeClr val="tx1"/>
                </a:solidFill>
              </a:rPr>
              <a:t> </a:t>
            </a:r>
            <a:r>
              <a:rPr lang="en-US" sz="2800" b="1" err="1">
                <a:solidFill>
                  <a:schemeClr val="tx1"/>
                </a:solidFill>
              </a:rPr>
              <a:t>লেখ</a:t>
            </a:r>
            <a:r>
              <a:rPr lang="en-US" sz="2800" b="1">
                <a:solidFill>
                  <a:schemeClr val="tx1"/>
                </a:solidFill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45559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1512</TotalTime>
  <Words>582</Words>
  <Application>Microsoft Office PowerPoint</Application>
  <PresentationFormat>On-screen Show (16:9)</PresentationFormat>
  <Paragraphs>103</Paragraphs>
  <Slides>18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NikoshBAN</vt:lpstr>
      <vt:lpstr>Merriweather</vt:lpstr>
      <vt:lpstr>Kalpurush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User</dc:creator>
  <cp:lastModifiedBy>Golam Dostagir Biplob</cp:lastModifiedBy>
  <cp:revision>180</cp:revision>
  <dcterms:created xsi:type="dcterms:W3CDTF">2026-06-24T17:29:27Z</dcterms:created>
  <dcterms:modified xsi:type="dcterms:W3CDTF">2026-07-25T06:50:41Z</dcterms:modified>
</cp:coreProperties>
</file>