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14.svg" ContentType="image/svg+xml"/>
  <Override PartName="/ppt/media/image16.svg" ContentType="image/svg+xml"/>
  <Override PartName="/ppt/media/image18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5143500"/>
  <p:notesSz cx="5143500" cy="9144000"/>
  <p:embeddedFontLst>
    <p:embeddedFont>
      <p:font typeface="Instrument Sans SemiBold" pitchFamily="34" charset="0"/>
      <p:bold r:id="rId17"/>
    </p:embeddedFont>
    <p:embeddedFont>
      <p:font typeface="Instrument Sans SemiBold" pitchFamily="34" charset="-122"/>
      <p:bold r:id="rId18"/>
    </p:embeddedFont>
    <p:embeddedFont>
      <p:font typeface="Instrument Sans SemiBold" pitchFamily="34" charset="-120"/>
      <p:bold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Instrument Sans Bold" pitchFamily="34" charset="0"/>
      <p:bold r:id="rId23"/>
    </p:embeddedFont>
    <p:embeddedFont>
      <p:font typeface="Instrument Sans Bold" pitchFamily="34" charset="-122"/>
      <p:bold r:id="rId24"/>
    </p:embeddedFont>
    <p:embeddedFont>
      <p:font typeface="Instrument Sans Bold" pitchFamily="34" charset="-120"/>
      <p:bold r:id="rId25"/>
    </p:embeddedFont>
    <p:embeddedFont>
      <p:font typeface="Calibri" panose="020F0502020204030204" charset="0"/>
      <p:regular r:id="rId26"/>
      <p:bold r:id="rId27"/>
      <p:italic r:id="rId28"/>
      <p:boldItalic r:id="rId29"/>
    </p:embeddedFont>
    <p:embeddedFont>
      <p:font typeface="Kalpurush" panose="02000600000000000000" charset="0"/>
      <p:regular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0" Type="http://schemas.openxmlformats.org/officeDocument/2006/relationships/font" Target="fonts/font14.fntdata"/><Relationship Id="rId3" Type="http://schemas.openxmlformats.org/officeDocument/2006/relationships/slide" Target="slides/slide1.xml"/><Relationship Id="rId29" Type="http://schemas.openxmlformats.org/officeDocument/2006/relationships/font" Target="fonts/font13.fntdata"/><Relationship Id="rId28" Type="http://schemas.openxmlformats.org/officeDocument/2006/relationships/font" Target="fonts/font12.fntdata"/><Relationship Id="rId27" Type="http://schemas.openxmlformats.org/officeDocument/2006/relationships/font" Target="fonts/font11.fntdata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4" Type="http://schemas.openxmlformats.org/officeDocument/2006/relationships/image" Target="../media/image2.png"/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18.svg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130549"/>
            <a:ext cx="4722763" cy="44298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রাসায়নিক বিক্রিয়া ও সমীকরণ</a:t>
            </a:r>
            <a:endParaRPr lang="en-US" sz="2750" b="1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67335" y="2786380"/>
            <a:ext cx="5179695" cy="161099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indent="0" algn="ctr" fontAlgn="auto">
              <a:lnSpc>
                <a:spcPct val="83000"/>
              </a:lnSpc>
              <a:buNone/>
            </a:pPr>
            <a:r>
              <a:rPr lang="en-US" sz="2800" dirty="0">
                <a:latin typeface="Kalpurush" panose="02000600000000000000" charset="0"/>
                <a:cs typeface="Kalpurush" panose="02000600000000000000" charset="0"/>
              </a:rPr>
              <a:t>শ্রেণি - ৮ম </a:t>
            </a:r>
            <a:endParaRPr lang="en-US" sz="2800" dirty="0">
              <a:latin typeface="Kalpurush" panose="02000600000000000000" charset="0"/>
              <a:cs typeface="Kalpurush" panose="02000600000000000000" charset="0"/>
            </a:endParaRPr>
          </a:p>
          <a:p>
            <a:pPr indent="0" algn="ctr" fontAlgn="auto">
              <a:lnSpc>
                <a:spcPct val="83000"/>
              </a:lnSpc>
              <a:buNone/>
            </a:pPr>
            <a:r>
              <a:rPr lang="en-US" sz="2800" dirty="0">
                <a:latin typeface="Kalpurush" panose="02000600000000000000" charset="0"/>
                <a:cs typeface="Kalpurush" panose="02000600000000000000" charset="0"/>
              </a:rPr>
              <a:t>বিষয়- বিজ্ঞান </a:t>
            </a:r>
            <a:endParaRPr lang="en-US" sz="2800" dirty="0">
              <a:latin typeface="Kalpurush" panose="02000600000000000000" charset="0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754" y="323265"/>
            <a:ext cx="4722763" cy="70872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দৈনন্দিন জীবনে রাসায়নিক বিক্রিয়ার গুরুত্ব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96119" y="1049640"/>
            <a:ext cx="4722763" cy="779562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জীবনে স্পন্দন: হজম প্রক্রিয়া ও সালোকসংশ্লেষণ — জীবাণু ও উদ্ভিদে অপরিহার্য।</a:t>
            </a:r>
            <a:endParaRPr lang="en-US" sz="16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প্রযুক্তি: ব্যাটারি, ফার্মাসি ও খাদ্যপ্রসেসিংতে নিয়ন্ত্রণকৃত বিক্রিয়া প্রয়োজন।</a:t>
            </a:r>
            <a:endParaRPr lang="en-US" sz="16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পরিবেশ: দূষণ-মুক্তকরণ ও পুনর্ব্যবহারে রাসায়নিক বিক্রিয়ার ভূমিকা বড়।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96119" y="3105001"/>
            <a:ext cx="4722763" cy="793775"/>
          </a:xfrm>
          <a:prstGeom prst="roundRect">
            <a:avLst>
              <a:gd name="adj" fmla="val 7501"/>
            </a:avLst>
          </a:prstGeom>
          <a:solidFill>
            <a:srgbClr val="E2E3E9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877" y="3305770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6816" y="3282181"/>
            <a:ext cx="4120307" cy="45362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 প্রতিদিন যে কিছুর সাথে দেখা করেন — রান্না, শ্বাস-প্রশ্বাস, জং ইত্যাদি — সবই রাসায়নিক বিক্রিয়ার উদাহরণ।</a:t>
            </a:r>
            <a:endParaRPr lang="en-US" dirty="0">
              <a:solidFill>
                <a:srgbClr val="000000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290632"/>
            <a:ext cx="4722763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8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রাসায়নিক বিক্রিয়া কী?</a:t>
            </a:r>
            <a:endParaRPr lang="en-US" sz="2800" dirty="0">
              <a:solidFill>
                <a:srgbClr val="505468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212725" y="645160"/>
            <a:ext cx="5382260" cy="368744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যখন এক বা একাধিক পদার্থ নতুন কোনো পদার্থে রূপান্তরিত হয়।</a:t>
            </a:r>
            <a:endParaRPr lang="en-US" sz="24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পরমাণু ও বন্ধনগুলোর পুনর্বিন্যাসের ফলে রাসায়নিক পরিবর্তন ঘটে।</a:t>
            </a:r>
            <a:endParaRPr lang="en-US" sz="2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প্রতিভাগ: বিক্রিয়ক </a:t>
            </a:r>
            <a:r>
              <a:rPr lang="en-US" sz="2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(Reactants) → </a:t>
            </a: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উৎপাদ</a:t>
            </a:r>
            <a:r>
              <a:rPr lang="en-US" sz="2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(Products)</a:t>
            </a:r>
            <a:endParaRPr lang="en-US" sz="2400" dirty="0">
              <a:solidFill>
                <a:srgbClr val="5B5F7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713086"/>
            <a:ext cx="3053135" cy="17173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99892" y="138752"/>
            <a:ext cx="4752677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বিক্রিয়া চেনার উপায় (প্রমাণ)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540760" y="789305"/>
            <a:ext cx="5335905" cy="351536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রঙের পরিবর্তন — নতুন পদার্থের সনাক্তকারী লক্ষণ।</a:t>
            </a:r>
            <a:endParaRPr lang="en-US" sz="24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গ্যাসে বুদবুদ বা শব্দ হওয়া — গ্যাস নির্গমন চলছে।</a:t>
            </a:r>
            <a:endParaRPr lang="en-US" sz="24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তাপমাত্রা পরিবর্তন — তাপ নির্গত বা শোষিত হচ্ছে।</a:t>
            </a:r>
            <a:endParaRPr lang="en-US" sz="24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নতুন কঠিন তলানি</a:t>
            </a:r>
            <a:r>
              <a:rPr lang="en-US" sz="2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(precipitate) </a:t>
            </a:r>
            <a:r>
              <a:rPr lang="en-US" sz="2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জমা হওয়া — দ্রবণে অস্থায়ী পরিবর্তন।</a:t>
            </a:r>
            <a:endParaRPr lang="en-US" sz="24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071804" y="100261"/>
            <a:ext cx="4722763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শক্তির বিনিময়: তাপের খেলা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3925119" y="1908646"/>
            <a:ext cx="2290465" cy="1506810"/>
          </a:xfrm>
          <a:prstGeom prst="roundRect">
            <a:avLst>
              <a:gd name="adj" fmla="val 3952"/>
            </a:avLst>
          </a:prstGeom>
          <a:solidFill>
            <a:srgbClr val="E2E3E9"/>
          </a:solidFill>
          <a:ln w="4763">
            <a:solidFill>
              <a:srgbClr val="C8C9CF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4071640" y="2055168"/>
            <a:ext cx="1997422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তাপোৎপাদী</a:t>
            </a:r>
            <a:r>
              <a:rPr lang="en-US" sz="1350" dirty="0">
                <a:solidFill>
                  <a:srgbClr val="5B5F71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(Exothermic)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3930015" y="2361565"/>
            <a:ext cx="2289175" cy="1053465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 fontScale="50000"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3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বিক্রিয়ায় তাপ নির্গত হয় — উদাহরণ: দহন (দৈনন্দিন কাজে জ্বালানি পোড়ানো</a:t>
            </a:r>
            <a:r>
              <a:rPr lang="en-US" sz="11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)।</a:t>
            </a:r>
            <a:endParaRPr lang="en-US" sz="11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6357342" y="1908646"/>
            <a:ext cx="2290539" cy="1506810"/>
          </a:xfrm>
          <a:prstGeom prst="roundRect">
            <a:avLst>
              <a:gd name="adj" fmla="val 3952"/>
            </a:avLst>
          </a:prstGeom>
          <a:solidFill>
            <a:srgbClr val="E2E3E9"/>
          </a:solidFill>
          <a:ln w="4763">
            <a:solidFill>
              <a:srgbClr val="C8C9C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03863" y="1904673"/>
            <a:ext cx="1997497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তাপহারী</a:t>
            </a:r>
            <a:r>
              <a:rPr lang="en-US" sz="1350" dirty="0">
                <a:solidFill>
                  <a:srgbClr val="5B5F71"/>
                </a:solidFill>
                <a:latin typeface="Instrument Sans SemiBold" pitchFamily="34" charset="0"/>
                <a:ea typeface="Instrument Sans SemiBold" pitchFamily="34" charset="-122"/>
                <a:cs typeface="Instrument Sans SemiBold" pitchFamily="34" charset="-120"/>
              </a:rPr>
              <a:t> (Endothermic)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6370955" y="2125980"/>
            <a:ext cx="2277110" cy="1289050"/>
          </a:xfrm>
          <a:prstGeom prst="rect">
            <a:avLst/>
          </a:prstGeom>
          <a:noFill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বিক্রিয়ায় তাপ শোষিত হয় — উদাহরণ: বরফ গলে যাওয়ার ক্ষেত্রে কিছু রাসায়নিক পরীক্ষায় তাপ শুষ্কণ।</a:t>
            </a:r>
            <a:endParaRPr lang="en-US" sz="14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615239" y="3575561"/>
            <a:ext cx="5179963" cy="2268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দৈনন্দিন জীবনে দহন আমাদের শক্তির একটি প্রধান উৎস — তাপ ও আলো প্রদান করে।</a:t>
            </a:r>
            <a:endParaRPr lang="en-US" sz="1400" dirty="0">
              <a:latin typeface="Kalpurush" panose="02000600000000000000" charset="0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74068"/>
            <a:ext cx="3902943" cy="2195364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9701" y="531832"/>
            <a:ext cx="3902943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ভরের নিত্যতা সূত্র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4624070" y="1169670"/>
            <a:ext cx="4370705" cy="45339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অঁতোয়ান ল্যাভয়সিয়ের-এর সূত্র: রাসায়নিক বিক্রিয়ায় ভর নষ্ট বা তৈরি হয় না।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4643120" y="1703070"/>
            <a:ext cx="4352290" cy="128524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23520" indent="-223520" algn="l">
              <a:lnSpc>
                <a:spcPct val="100000"/>
              </a:lnSpc>
              <a:buSzPct val="100000"/>
              <a:buChar char="•"/>
            </a:pPr>
            <a:r>
              <a:rPr lang="en-US" sz="2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বিক্রিয়ক ও উৎপাদের মোট ভর সবসময় সমান।</a:t>
            </a:r>
            <a:endParaRPr lang="en-US" sz="20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l">
              <a:lnSpc>
                <a:spcPct val="100000"/>
              </a:lnSpc>
              <a:buSzPct val="100000"/>
              <a:buChar char="•"/>
            </a:pPr>
            <a:r>
              <a:rPr lang="en-US" sz="2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এটি সমীকরণ সমতাকরণের ভিত্তি — প্রতিটি মৌল একটি পক্ষেই একই পরিমাণে থাকতে হবে।</a:t>
            </a:r>
            <a:endParaRPr lang="en-US" sz="20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754" y="252859"/>
            <a:ext cx="4722763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রাসায়নিক সমীকরণ ও সমতাকরণ</a:t>
            </a:r>
            <a:endParaRPr lang="en-US" sz="1600" dirty="0">
              <a:solidFill>
                <a:srgbClr val="505468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925119" y="1200820"/>
            <a:ext cx="4722763" cy="45362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সমীকরণ হচ্ছে বিক্রিয়ার সংক্ষিপ্ত প্রতীকী রূপ — প্রতিক্রিয়া দেখায় কোন পদার্থ থেকে কোন পদার্থ তৈরি হচ্ছে।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3925119" y="1813917"/>
            <a:ext cx="283518" cy="1771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" pitchFamily="34" charset="-122"/>
                <a:cs typeface="Kalpurush" panose="02000600000000000000" charset="0"/>
              </a:rPr>
              <a:t>01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" pitchFamily="34" charset="-122"/>
              <a:cs typeface="Kalpurush" panose="02000600000000000000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3925119" y="2035820"/>
            <a:ext cx="2290465" cy="19050"/>
          </a:xfrm>
          <a:prstGeom prst="rect">
            <a:avLst/>
          </a:prstGeom>
          <a:solidFill>
            <a:srgbClr val="5B5F72"/>
          </a:solidFill>
        </p:spPr>
      </p:sp>
      <p:sp>
        <p:nvSpPr>
          <p:cNvPr id="7" name="Text 4"/>
          <p:cNvSpPr/>
          <p:nvPr/>
        </p:nvSpPr>
        <p:spPr>
          <a:xfrm>
            <a:off x="3925119" y="2144762"/>
            <a:ext cx="2290465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ধাপ ১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3462655" y="2451100"/>
            <a:ext cx="2752725" cy="453390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বিক্রিয়কের প্রতীক লেখুন (উদাহরণ</a:t>
            </a: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H2 + O2)</a:t>
            </a:r>
            <a:endParaRPr lang="en-US" sz="1600" dirty="0">
              <a:solidFill>
                <a:srgbClr val="5B5F7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6357342" y="1813917"/>
            <a:ext cx="283518" cy="1771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02</a:t>
            </a:r>
            <a:endParaRPr lang="en-US" sz="1600" dirty="0">
              <a:solidFill>
                <a:srgbClr val="5B5F71"/>
              </a:solidFill>
              <a:latin typeface="Instrument Sans" pitchFamily="34" charset="0"/>
              <a:ea typeface="Instrument Sans" pitchFamily="34" charset="-122"/>
              <a:cs typeface="Instrument Sans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6357342" y="2049959"/>
            <a:ext cx="2290539" cy="19050"/>
          </a:xfrm>
          <a:prstGeom prst="rect">
            <a:avLst/>
          </a:prstGeom>
          <a:solidFill>
            <a:srgbClr val="5B5F72"/>
          </a:solidFill>
        </p:spPr>
      </p:sp>
      <p:sp>
        <p:nvSpPr>
          <p:cNvPr id="11" name="Text 8"/>
          <p:cNvSpPr/>
          <p:nvPr/>
        </p:nvSpPr>
        <p:spPr>
          <a:xfrm>
            <a:off x="6357342" y="2144762"/>
            <a:ext cx="2290539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ধাপ ২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357342" y="2451274"/>
            <a:ext cx="2290539" cy="2268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উৎপাদ লিখুন (উদাহরণ</a:t>
            </a: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: H2O)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3925119" y="3152924"/>
            <a:ext cx="283518" cy="17718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Instrument Sans" pitchFamily="34" charset="0"/>
                <a:ea typeface="Instrument Sans" pitchFamily="34" charset="-122"/>
                <a:cs typeface="Instrument Sans" pitchFamily="34" charset="-120"/>
              </a:rPr>
              <a:t>03</a:t>
            </a:r>
            <a:endParaRPr lang="en-US" sz="1600" dirty="0">
              <a:solidFill>
                <a:srgbClr val="5B5F71"/>
              </a:solidFill>
              <a:latin typeface="Instrument Sans" pitchFamily="34" charset="0"/>
              <a:ea typeface="Instrument Sans" pitchFamily="34" charset="-122"/>
              <a:cs typeface="Instrument Sans" pitchFamily="34" charset="-12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3925119" y="3360613"/>
            <a:ext cx="4722763" cy="19050"/>
          </a:xfrm>
          <a:prstGeom prst="rect">
            <a:avLst/>
          </a:prstGeom>
          <a:solidFill>
            <a:srgbClr val="5B5F72"/>
          </a:solidFill>
        </p:spPr>
      </p:sp>
      <p:sp>
        <p:nvSpPr>
          <p:cNvPr id="15" name="Text 12"/>
          <p:cNvSpPr/>
          <p:nvPr/>
        </p:nvSpPr>
        <p:spPr>
          <a:xfrm>
            <a:off x="3925119" y="3483769"/>
            <a:ext cx="4722763" cy="22145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ধাপ ৩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3515360" y="3790315"/>
            <a:ext cx="5132070" cy="21018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প্রতিটি উপাদানের পরমাণুর সংখ্যা দুই পাশে সমান করুন — সমতাকরণ সম্পন্ন করুন।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sp>
        <p:nvSpPr>
          <p:cNvPr id="17" name="Text 14"/>
          <p:cNvSpPr/>
          <p:nvPr/>
        </p:nvSpPr>
        <p:spPr>
          <a:xfrm>
            <a:off x="3925119" y="4282827"/>
            <a:ext cx="5179963" cy="226814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উদাহরণ:</a:t>
            </a: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2H2 + O2 → 2H2O</a:t>
            </a: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 (প্রতিটি দিকে</a:t>
            </a:r>
            <a:r>
              <a:rPr lang="en-US" sz="16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H=4, O=2)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5935" y="1473835"/>
            <a:ext cx="3425190" cy="219519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749701" y="173112"/>
            <a:ext cx="3902943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বিক্রিয়ার প্রধান ধরণ — অংশ ১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946525" y="1863090"/>
            <a:ext cx="5107305" cy="95694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b="1" dirty="0">
                <a:solidFill>
                  <a:srgbClr val="5B5F71"/>
                </a:solidFill>
                <a:latin typeface="Kalpurush" panose="02000600000000000000" charset="0"/>
                <a:ea typeface="Instrument Sans Bold" pitchFamily="34" charset="-122"/>
                <a:cs typeface="Kalpurush" panose="02000600000000000000" charset="0"/>
              </a:rPr>
              <a:t>সংযোজন</a:t>
            </a:r>
            <a:r>
              <a:rPr lang="en-US" sz="1400" b="1" dirty="0">
                <a:solidFill>
                  <a:srgbClr val="5B5F71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(Combination):</a:t>
            </a: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দুটি বা ততোধিক পদার্থ মিলিয়ে একটি নতুন পদার্থ। উদাহরণ:</a:t>
            </a: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A + B → AB</a:t>
            </a:r>
            <a:endParaRPr lang="en-US" sz="1400" dirty="0"/>
          </a:p>
          <a:p>
            <a:pPr marL="223520" indent="-223520" algn="l">
              <a:lnSpc>
                <a:spcPct val="133000"/>
              </a:lnSpc>
              <a:buSzPct val="100000"/>
              <a:buChar char="•"/>
            </a:pPr>
            <a:r>
              <a:rPr lang="en-US" sz="1400" b="1" dirty="0">
                <a:solidFill>
                  <a:srgbClr val="5B5F71"/>
                </a:solidFill>
                <a:latin typeface="Kalpurush" panose="02000600000000000000" charset="0"/>
                <a:ea typeface="Instrument Sans Bold" pitchFamily="34" charset="-122"/>
                <a:cs typeface="Kalpurush" panose="02000600000000000000" charset="0"/>
              </a:rPr>
              <a:t>বিয়োজন</a:t>
            </a:r>
            <a:r>
              <a:rPr lang="en-US" sz="1400" b="1" dirty="0">
                <a:solidFill>
                  <a:srgbClr val="5B5F71"/>
                </a:solidFill>
                <a:latin typeface="Instrument Sans Bold" pitchFamily="34" charset="0"/>
                <a:ea typeface="Instrument Sans Bold" pitchFamily="34" charset="-122"/>
                <a:cs typeface="Instrument Sans Bold" pitchFamily="34" charset="-120"/>
              </a:rPr>
              <a:t> (Decomposition):</a:t>
            </a: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</a:t>
            </a:r>
            <a:r>
              <a:rPr lang="en-US" sz="14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একটি যৌগ ভেঙে সরল পদার্থে পরিণত। উদাহরণ:</a:t>
            </a:r>
            <a:r>
              <a:rPr lang="en-US" sz="1400" dirty="0">
                <a:solidFill>
                  <a:srgbClr val="5B5F71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 AB → A + B</a:t>
            </a:r>
            <a:endParaRPr lang="en-US" sz="1400" dirty="0">
              <a:solidFill>
                <a:srgbClr val="5B5F71"/>
              </a:solidFill>
              <a:latin typeface="Instrument Sans Medium" pitchFamily="34" charset="0"/>
              <a:ea typeface="Instrument Sans Medium" pitchFamily="34" charset="-122"/>
              <a:cs typeface="Instrument Sans Medium" pitchFamily="34" charset="-12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4749701" y="2979316"/>
            <a:ext cx="3902943" cy="779562"/>
          </a:xfrm>
          <a:prstGeom prst="roundRect">
            <a:avLst>
              <a:gd name="adj" fmla="val 7638"/>
            </a:avLst>
          </a:prstGeom>
          <a:solidFill>
            <a:srgbClr val="E2E3E9"/>
          </a:solidFill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1460" y="3194372"/>
            <a:ext cx="177180" cy="141759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10398" y="3142283"/>
            <a:ext cx="3300487" cy="453628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3000"/>
              </a:lnSpc>
              <a:buNone/>
            </a:pPr>
            <a:r>
              <a:rPr lang="en-US" sz="1600" dirty="0">
                <a:solidFill>
                  <a:srgbClr val="000000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এই দুই প্রকার শিক্ষার্থীরা পরীক্ষাগারে সহজে পর্যবেক্ষণ করতে পারে।</a:t>
            </a:r>
            <a:endParaRPr lang="en-US" sz="1600" dirty="0">
              <a:solidFill>
                <a:srgbClr val="000000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713086"/>
            <a:ext cx="3053135" cy="171732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3212" y="212442"/>
            <a:ext cx="4752677" cy="35436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20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বিক্রিয়ার প্রধান ধরণ — অংশ ২</a:t>
            </a:r>
            <a:endParaRPr lang="en-US" sz="2200" dirty="0">
              <a:latin typeface="Kalpurush" panose="02000600000000000000" charset="0"/>
              <a:cs typeface="Kalpurush" panose="02000600000000000000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3793490" y="1051560"/>
            <a:ext cx="5245735" cy="174815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2000" b="1" dirty="0">
                <a:solidFill>
                  <a:srgbClr val="5B5F71"/>
                </a:solidFill>
                <a:latin typeface="Kalpurush" panose="02000600000000000000" charset="0"/>
                <a:ea typeface="Instrument Sans Bold" pitchFamily="34" charset="-122"/>
                <a:cs typeface="Kalpurush" panose="02000600000000000000" charset="0"/>
              </a:rPr>
              <a:t>প্রতিস্থাপন (Displacement):</a:t>
            </a:r>
            <a:r>
              <a:rPr lang="en-US" sz="2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 এক মৌল অন্য মৌলকে জায়গা থেকে সরিয়ে দেয় — A + BC → AC + B</a:t>
            </a:r>
            <a:endParaRPr lang="en-US" sz="2000" dirty="0">
              <a:latin typeface="Kalpurush" panose="02000600000000000000" charset="0"/>
              <a:cs typeface="Kalpurush" panose="02000600000000000000" charset="0"/>
            </a:endParaRPr>
          </a:p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2000" b="1" dirty="0">
                <a:solidFill>
                  <a:srgbClr val="5B5F71"/>
                </a:solidFill>
                <a:latin typeface="Kalpurush" panose="02000600000000000000" charset="0"/>
                <a:ea typeface="Instrument Sans Bold" pitchFamily="34" charset="-122"/>
                <a:cs typeface="Kalpurush" panose="02000600000000000000" charset="0"/>
              </a:rPr>
              <a:t>দ্বি-প্রতিস্থাপন (Double Displacement):</a:t>
            </a:r>
            <a:r>
              <a:rPr lang="en-US" sz="2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 আয়ন বিনিময়ের মাধ্যমে দুটি নতুন যৌগ গঠন —</a:t>
            </a:r>
            <a:endParaRPr lang="en-US" sz="20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  <a:p>
            <a:pPr marL="223520" indent="-223520" algn="ctr">
              <a:lnSpc>
                <a:spcPct val="133000"/>
              </a:lnSpc>
              <a:buSzPct val="100000"/>
              <a:buChar char="•"/>
            </a:pPr>
            <a:r>
              <a:rPr lang="en-US" sz="20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 AB + CD → AD + CB</a:t>
            </a:r>
            <a:endParaRPr lang="en-US" sz="20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95957"/>
            <a:ext cx="4722763" cy="34327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150" dirty="0">
                <a:solidFill>
                  <a:srgbClr val="505468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বিক্রিয়ার গতি ও অনুঘটক</a:t>
            </a:r>
            <a:endParaRPr lang="en-US" sz="2150" dirty="0">
              <a:latin typeface="Kalpurush" panose="02000600000000000000" charset="0"/>
              <a:cs typeface="Kalpurush" panose="02000600000000000000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938733"/>
            <a:ext cx="343272" cy="3432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96119" y="985966"/>
            <a:ext cx="4722763" cy="2145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তাপমাত্রা</a:t>
            </a:r>
            <a:endParaRPr lang="en-US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496119" y="1742554"/>
            <a:ext cx="4722763" cy="2163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তাপমাত্রা বেড়েলে কণাগুলোর ক্রিয়া দ্রুত হয় — তাই গতি বৃদ্ধি পায়।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224906"/>
            <a:ext cx="343272" cy="3432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96754" y="2722354"/>
            <a:ext cx="4722763" cy="2145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ঘনত্ব</a:t>
            </a:r>
            <a:endParaRPr lang="en-US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9" name="Text 4"/>
          <p:cNvSpPr/>
          <p:nvPr/>
        </p:nvSpPr>
        <p:spPr>
          <a:xfrm>
            <a:off x="496119" y="3028727"/>
            <a:ext cx="4722763" cy="21632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sz="1600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উচ্চ ঘনত্বে অণুগুলো বেশি ঘনিষ্ঠভাবে সংঘর্ষ করে, ফলে বিক্রিয়া দ্রুত হয়।</a:t>
            </a:r>
            <a:endParaRPr lang="en-US" sz="1600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511079"/>
            <a:ext cx="343272" cy="3432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96119" y="3591967"/>
            <a:ext cx="4722763" cy="2145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dirty="0">
                <a:solidFill>
                  <a:srgbClr val="5B5F71"/>
                </a:solidFill>
                <a:latin typeface="Kalpurush" panose="02000600000000000000" charset="0"/>
                <a:ea typeface="Instrument Sans SemiBold" pitchFamily="34" charset="-122"/>
                <a:cs typeface="Kalpurush" panose="02000600000000000000" charset="0"/>
              </a:rPr>
              <a:t>অনুঘটক (Catalyst)</a:t>
            </a:r>
            <a:endParaRPr lang="en-US" dirty="0">
              <a:solidFill>
                <a:srgbClr val="5B5F71"/>
              </a:solidFill>
              <a:latin typeface="Kalpurush" panose="02000600000000000000" charset="0"/>
              <a:ea typeface="Instrument Sans SemiBold" pitchFamily="34" charset="-122"/>
              <a:cs typeface="Kalpurush" panose="02000600000000000000" charset="0"/>
            </a:endParaRPr>
          </a:p>
        </p:txBody>
      </p:sp>
      <p:sp>
        <p:nvSpPr>
          <p:cNvPr id="12" name="Text 6"/>
          <p:cNvSpPr/>
          <p:nvPr/>
        </p:nvSpPr>
        <p:spPr>
          <a:xfrm>
            <a:off x="140970" y="4314825"/>
            <a:ext cx="5336540" cy="43243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31000"/>
              </a:lnSpc>
              <a:buNone/>
            </a:pPr>
            <a:r>
              <a:rPr lang="en-US" dirty="0">
                <a:solidFill>
                  <a:srgbClr val="5B5F71"/>
                </a:solidFill>
                <a:latin typeface="Kalpurush" panose="02000600000000000000" charset="0"/>
                <a:ea typeface="Instrument Sans Medium" pitchFamily="34" charset="-122"/>
                <a:cs typeface="Kalpurush" panose="02000600000000000000" charset="0"/>
              </a:rPr>
              <a:t>বিক্রিয়ার গতি বাড়ায় কিন্তু নিজে অপরিবর্তিত থাকে — উদাহরণ: এনজাইম আমাদের শরীরে কাজ করে।</a:t>
            </a:r>
            <a:endParaRPr lang="en-US" dirty="0">
              <a:solidFill>
                <a:srgbClr val="5B5F71"/>
              </a:solidFill>
              <a:latin typeface="Kalpurush" panose="02000600000000000000" charset="0"/>
              <a:ea typeface="Instrument Sans Medium" pitchFamily="34" charset="-122"/>
              <a:cs typeface="Kalpurush" panose="02000600000000000000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2419</Words>
  <Application>WPS Presentation</Application>
  <PresentationFormat>On-screen Show (16:9)</PresentationFormat>
  <Paragraphs>96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34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45" baseType="lpstr">
      <vt:lpstr>Arial</vt:lpstr>
      <vt:lpstr>SimSun</vt:lpstr>
      <vt:lpstr>Wingdings</vt:lpstr>
      <vt:lpstr>Instrument Sans SemiBold</vt:lpstr>
      <vt:lpstr>Instrument Sans SemiBold</vt:lpstr>
      <vt:lpstr>Instrument Sans SemiBold</vt:lpstr>
      <vt:lpstr>Instrument Sans Medium</vt:lpstr>
      <vt:lpstr>Instrument Sans Medium</vt:lpstr>
      <vt:lpstr>Instrument Sans Medium</vt:lpstr>
      <vt:lpstr>Instrument Sans</vt:lpstr>
      <vt:lpstr>Siyam Rupali</vt:lpstr>
      <vt:lpstr>Instrument Sans</vt:lpstr>
      <vt:lpstr>Instrument Sans</vt:lpstr>
      <vt:lpstr>Instrument Sans Bold</vt:lpstr>
      <vt:lpstr>Instrument Sans Bold</vt:lpstr>
      <vt:lpstr>Instrument Sans Bold</vt:lpstr>
      <vt:lpstr>Calibri</vt:lpstr>
      <vt:lpstr>Microsoft YaHei</vt:lpstr>
      <vt:lpstr>Arial Unicode MS</vt:lpstr>
      <vt:lpstr>Nirmala UI</vt:lpstr>
      <vt:lpstr>Bahnschrift Condensed</vt:lpstr>
      <vt:lpstr>Bahnschrift SemiLight SemiCondensed</vt:lpstr>
      <vt:lpstr>Cascadia Mono</vt:lpstr>
      <vt:lpstr>Chiller</vt:lpstr>
      <vt:lpstr>DejaVu Sans Condensed</vt:lpstr>
      <vt:lpstr>DhakarchithiMJ</vt:lpstr>
      <vt:lpstr>DejaVu Serif Condensed</vt:lpstr>
      <vt:lpstr>Microsoft YaHei Light</vt:lpstr>
      <vt:lpstr>Microsoft YaHei UI</vt:lpstr>
      <vt:lpstr>Microsoft YaHei UI Light</vt:lpstr>
      <vt:lpstr>MingLiU_HKSCS-ExtB</vt:lpstr>
      <vt:lpstr>Mistral</vt:lpstr>
      <vt:lpstr>Kalpurush</vt:lpstr>
      <vt:lpstr>MingLiU-ExtB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SESIP</cp:lastModifiedBy>
  <cp:revision>4</cp:revision>
  <dcterms:created xsi:type="dcterms:W3CDTF">2026-08-05T06:22:00Z</dcterms:created>
  <dcterms:modified xsi:type="dcterms:W3CDTF">2026-08-05T06:57:52Z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D31084902B76415EAF42BF028084FDA0_13</vt:lpwstr>
  </property>
</Properties>
</file>