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8" r:id="rId12"/>
    <p:sldId id="269" r:id="rId13"/>
    <p:sldId id="266" r:id="rId14"/>
    <p:sldId id="270" r:id="rId15"/>
    <p:sldId id="271" r:id="rId16"/>
    <p:sldId id="272" r:id="rId17"/>
    <p:sldId id="273" r:id="rId18"/>
    <p:sldId id="274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4A2D8"/>
    <a:srgbClr val="EAED83"/>
    <a:srgbClr val="7CF276"/>
    <a:srgbClr val="CB9EE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80" d="100"/>
          <a:sy n="80" d="100"/>
        </p:scale>
        <p:origin x="-96" y="-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4572BEE-DA37-4BA1-88EF-A4593330F902}" type="doc">
      <dgm:prSet loTypeId="urn:microsoft.com/office/officeart/2005/8/layout/radial3" loCatId="cycle" qsTypeId="urn:microsoft.com/office/officeart/2005/8/quickstyle/3d4" qsCatId="3D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D8F51E0F-E04F-4057-B4AC-AF959CF460EE}">
      <dgm:prSet phldrT="[Text]" custT="1"/>
      <dgm:spPr/>
      <dgm:t>
        <a:bodyPr/>
        <a:lstStyle/>
        <a:p>
          <a:r>
            <a:rPr lang="bn-BD" sz="4400" dirty="0">
              <a:latin typeface="NikoshBAN" pitchFamily="2" charset="0"/>
              <a:cs typeface="NikoshBAN" pitchFamily="2" charset="0"/>
            </a:rPr>
            <a:t>মুখোপাঙ্গ</a:t>
          </a:r>
          <a:endParaRPr lang="en-US" sz="4400" dirty="0"/>
        </a:p>
      </dgm:t>
    </dgm:pt>
    <dgm:pt modelId="{1185A10D-B887-4AEA-AE3A-4030E5443206}" type="parTrans" cxnId="{F5BCD587-127A-41B9-B8CA-6F4CEAA5C9E3}">
      <dgm:prSet/>
      <dgm:spPr/>
      <dgm:t>
        <a:bodyPr/>
        <a:lstStyle/>
        <a:p>
          <a:endParaRPr lang="en-US" sz="3200"/>
        </a:p>
      </dgm:t>
    </dgm:pt>
    <dgm:pt modelId="{0E66A794-29CD-48BC-A06C-199C37C37C33}" type="sibTrans" cxnId="{F5BCD587-127A-41B9-B8CA-6F4CEAA5C9E3}">
      <dgm:prSet/>
      <dgm:spPr/>
      <dgm:t>
        <a:bodyPr/>
        <a:lstStyle/>
        <a:p>
          <a:endParaRPr lang="en-US" sz="3200"/>
        </a:p>
      </dgm:t>
    </dgm:pt>
    <dgm:pt modelId="{3448E221-0827-4FB5-B62A-57223DB3B378}">
      <dgm:prSet phldrT="[Text]" custT="1"/>
      <dgm:spPr/>
      <dgm:t>
        <a:bodyPr/>
        <a:lstStyle/>
        <a:p>
          <a:r>
            <a:rPr lang="bn-BD" sz="2800" dirty="0">
              <a:latin typeface="NikoshBAN" pitchFamily="2" charset="0"/>
              <a:cs typeface="NikoshBAN" pitchFamily="2" charset="0"/>
            </a:rPr>
            <a:t>ল্যাব্রাম</a:t>
          </a:r>
          <a:endParaRPr lang="en-US" sz="2800" dirty="0"/>
        </a:p>
      </dgm:t>
    </dgm:pt>
    <dgm:pt modelId="{A157BD3D-58FD-4295-B093-477CFEBF01D4}" type="parTrans" cxnId="{732CCB16-884C-44CA-ABCF-60DC4A11AC86}">
      <dgm:prSet/>
      <dgm:spPr/>
      <dgm:t>
        <a:bodyPr/>
        <a:lstStyle/>
        <a:p>
          <a:endParaRPr lang="en-US" sz="3200"/>
        </a:p>
      </dgm:t>
    </dgm:pt>
    <dgm:pt modelId="{094756FC-93F9-48BD-A221-1D5543D70B3F}" type="sibTrans" cxnId="{732CCB16-884C-44CA-ABCF-60DC4A11AC86}">
      <dgm:prSet/>
      <dgm:spPr/>
      <dgm:t>
        <a:bodyPr/>
        <a:lstStyle/>
        <a:p>
          <a:endParaRPr lang="en-US" sz="3200"/>
        </a:p>
      </dgm:t>
    </dgm:pt>
    <dgm:pt modelId="{1F3559CC-7EE0-4A76-897B-8A667D8B5679}">
      <dgm:prSet phldrT="[Text]" custT="1"/>
      <dgm:spPr/>
      <dgm:t>
        <a:bodyPr/>
        <a:lstStyle/>
        <a:p>
          <a:r>
            <a:rPr lang="bn-BD" sz="2800" dirty="0">
              <a:latin typeface="NikoshBAN" pitchFamily="2" charset="0"/>
              <a:cs typeface="NikoshBAN" pitchFamily="2" charset="0"/>
            </a:rPr>
            <a:t>ম্যাক্সিলা</a:t>
          </a:r>
          <a:endParaRPr lang="en-US" sz="2800" dirty="0"/>
        </a:p>
      </dgm:t>
    </dgm:pt>
    <dgm:pt modelId="{B5F68EF6-0811-4E8E-B742-3464B36B04AD}" type="parTrans" cxnId="{F426ACA0-7C8D-4490-A38C-F7A6F6BC50D3}">
      <dgm:prSet/>
      <dgm:spPr/>
      <dgm:t>
        <a:bodyPr/>
        <a:lstStyle/>
        <a:p>
          <a:endParaRPr lang="en-US" sz="3200"/>
        </a:p>
      </dgm:t>
    </dgm:pt>
    <dgm:pt modelId="{62253967-017C-4589-9F37-44D5526796A1}" type="sibTrans" cxnId="{F426ACA0-7C8D-4490-A38C-F7A6F6BC50D3}">
      <dgm:prSet/>
      <dgm:spPr/>
      <dgm:t>
        <a:bodyPr/>
        <a:lstStyle/>
        <a:p>
          <a:endParaRPr lang="en-US" sz="3200"/>
        </a:p>
      </dgm:t>
    </dgm:pt>
    <dgm:pt modelId="{278474AD-55A7-4DC8-BAE8-6B7DD9239876}">
      <dgm:prSet phldrT="[Text]" custT="1"/>
      <dgm:spPr/>
      <dgm:t>
        <a:bodyPr/>
        <a:lstStyle/>
        <a:p>
          <a:r>
            <a:rPr lang="bn-BD" sz="2800" dirty="0">
              <a:latin typeface="NikoshBAN" pitchFamily="2" charset="0"/>
              <a:cs typeface="NikoshBAN" pitchFamily="2" charset="0"/>
            </a:rPr>
            <a:t>ম্যান্ডিবল</a:t>
          </a:r>
          <a:endParaRPr lang="en-US" sz="2800" dirty="0"/>
        </a:p>
      </dgm:t>
    </dgm:pt>
    <dgm:pt modelId="{C82995A2-DDBB-4BCD-9327-3CB10E949F0F}" type="parTrans" cxnId="{A878639C-257B-45C5-874A-2A53D5EC454C}">
      <dgm:prSet/>
      <dgm:spPr/>
      <dgm:t>
        <a:bodyPr/>
        <a:lstStyle/>
        <a:p>
          <a:endParaRPr lang="en-US" sz="3200"/>
        </a:p>
      </dgm:t>
    </dgm:pt>
    <dgm:pt modelId="{7A0AC306-9C93-4A9D-8345-772FCF3DF56A}" type="sibTrans" cxnId="{A878639C-257B-45C5-874A-2A53D5EC454C}">
      <dgm:prSet/>
      <dgm:spPr/>
      <dgm:t>
        <a:bodyPr/>
        <a:lstStyle/>
        <a:p>
          <a:endParaRPr lang="en-US" sz="3200"/>
        </a:p>
      </dgm:t>
    </dgm:pt>
    <dgm:pt modelId="{A604864B-57EF-4BF5-9E79-C09CF6DE99FC}">
      <dgm:prSet custT="1"/>
      <dgm:spPr/>
      <dgm:t>
        <a:bodyPr/>
        <a:lstStyle/>
        <a:p>
          <a:r>
            <a:rPr lang="bn-BD" sz="2800" dirty="0">
              <a:latin typeface="NikoshBAN" pitchFamily="2" charset="0"/>
              <a:cs typeface="NikoshBAN" pitchFamily="2" charset="0"/>
            </a:rPr>
            <a:t>হাইপোফ্যারিংক্স</a:t>
          </a:r>
          <a:endParaRPr lang="en-US" sz="2800" dirty="0"/>
        </a:p>
      </dgm:t>
    </dgm:pt>
    <dgm:pt modelId="{6A9B7103-5236-4D6B-8F27-07E4EAC2F86D}" type="parTrans" cxnId="{03F90576-1D80-479A-9486-AF95E820C2EA}">
      <dgm:prSet/>
      <dgm:spPr/>
      <dgm:t>
        <a:bodyPr/>
        <a:lstStyle/>
        <a:p>
          <a:endParaRPr lang="en-US" sz="3200"/>
        </a:p>
      </dgm:t>
    </dgm:pt>
    <dgm:pt modelId="{4658DB98-E028-4640-AFB4-A14D7BD17E7D}" type="sibTrans" cxnId="{03F90576-1D80-479A-9486-AF95E820C2EA}">
      <dgm:prSet/>
      <dgm:spPr/>
      <dgm:t>
        <a:bodyPr/>
        <a:lstStyle/>
        <a:p>
          <a:endParaRPr lang="en-US" sz="3200"/>
        </a:p>
      </dgm:t>
    </dgm:pt>
    <dgm:pt modelId="{13806048-590C-4BE4-8BED-DC529AE80317}">
      <dgm:prSet custT="1"/>
      <dgm:spPr/>
      <dgm:t>
        <a:bodyPr/>
        <a:lstStyle/>
        <a:p>
          <a:r>
            <a:rPr lang="bn-BD" sz="2800" dirty="0">
              <a:latin typeface="NikoshBAN" pitchFamily="2" charset="0"/>
              <a:cs typeface="NikoshBAN" pitchFamily="2" charset="0"/>
            </a:rPr>
            <a:t>ল্যাবিয়াম</a:t>
          </a:r>
          <a:endParaRPr lang="en-US" sz="2800" dirty="0"/>
        </a:p>
      </dgm:t>
    </dgm:pt>
    <dgm:pt modelId="{4EDB780F-94CD-46A5-AF4F-DA06447AEB9C}" type="parTrans" cxnId="{FEB0F57C-E0FE-45B8-B2F1-7253FDF0ABB9}">
      <dgm:prSet/>
      <dgm:spPr/>
      <dgm:t>
        <a:bodyPr/>
        <a:lstStyle/>
        <a:p>
          <a:endParaRPr lang="en-US" sz="3200"/>
        </a:p>
      </dgm:t>
    </dgm:pt>
    <dgm:pt modelId="{6E59816A-5867-42BA-A797-CE1F596730FA}" type="sibTrans" cxnId="{FEB0F57C-E0FE-45B8-B2F1-7253FDF0ABB9}">
      <dgm:prSet/>
      <dgm:spPr/>
      <dgm:t>
        <a:bodyPr/>
        <a:lstStyle/>
        <a:p>
          <a:endParaRPr lang="en-US" sz="3200"/>
        </a:p>
      </dgm:t>
    </dgm:pt>
    <dgm:pt modelId="{31A5A259-AC8B-474C-BAF7-AAA33CCA1CE2}" type="pres">
      <dgm:prSet presAssocID="{E4572BEE-DA37-4BA1-88EF-A4593330F902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FBF51284-E002-44B2-B54E-42DA3B088DD5}" type="pres">
      <dgm:prSet presAssocID="{E4572BEE-DA37-4BA1-88EF-A4593330F902}" presName="radial" presStyleCnt="0">
        <dgm:presLayoutVars>
          <dgm:animLvl val="ctr"/>
        </dgm:presLayoutVars>
      </dgm:prSet>
      <dgm:spPr/>
    </dgm:pt>
    <dgm:pt modelId="{851E5FE0-F5F1-403D-A495-4BC0C119A0EE}" type="pres">
      <dgm:prSet presAssocID="{D8F51E0F-E04F-4057-B4AC-AF959CF460EE}" presName="centerShape" presStyleLbl="vennNode1" presStyleIdx="0" presStyleCnt="6"/>
      <dgm:spPr/>
      <dgm:t>
        <a:bodyPr/>
        <a:lstStyle/>
        <a:p>
          <a:endParaRPr lang="en-US"/>
        </a:p>
      </dgm:t>
    </dgm:pt>
    <dgm:pt modelId="{CB633021-ADC5-4937-8F14-AD83A9851626}" type="pres">
      <dgm:prSet presAssocID="{3448E221-0827-4FB5-B62A-57223DB3B378}" presName="node" presStyleLbl="vennNode1" presStyleIdx="1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FD21114-53FA-4F22-9B40-00E6621C6E14}" type="pres">
      <dgm:prSet presAssocID="{A604864B-57EF-4BF5-9E79-C09CF6DE99FC}" presName="node" presStyleLbl="vennNode1" presStyleIdx="2" presStyleCnt="6" custScaleX="214514" custRadScaleRad="144266" custRadScaleInc="782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A1385E5-3A3D-4B6F-B3FE-5BE44999C83F}" type="pres">
      <dgm:prSet presAssocID="{13806048-590C-4BE4-8BED-DC529AE80317}" presName="node" presStyleLbl="vennNode1" presStyleIdx="3" presStyleCnt="6" custScaleX="194885" custRadScaleRad="121204" custRadScaleInc="-1557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2743988-5F06-4185-A415-8FDCCE5D7960}" type="pres">
      <dgm:prSet presAssocID="{1F3559CC-7EE0-4A76-897B-8A667D8B5679}" presName="node" presStyleLbl="vennNode1" presStyleIdx="4" presStyleCnt="6" custScaleX="168491" custRadScaleRad="115180" custRadScaleInc="1302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721D2CC-A65E-4AEF-A4F0-69BCBEB11503}" type="pres">
      <dgm:prSet presAssocID="{278474AD-55A7-4DC8-BAE8-6B7DD9239876}" presName="node" presStyleLbl="vennNode1" presStyleIdx="5" presStyleCnt="6" custScaleX="155906" custRadScaleRad="130354" custRadScaleInc="-595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69681AB0-CDAE-474C-B537-A4A7D000C834}" type="presOf" srcId="{3448E221-0827-4FB5-B62A-57223DB3B378}" destId="{CB633021-ADC5-4937-8F14-AD83A9851626}" srcOrd="0" destOrd="0" presId="urn:microsoft.com/office/officeart/2005/8/layout/radial3"/>
    <dgm:cxn modelId="{03F90576-1D80-479A-9486-AF95E820C2EA}" srcId="{D8F51E0F-E04F-4057-B4AC-AF959CF460EE}" destId="{A604864B-57EF-4BF5-9E79-C09CF6DE99FC}" srcOrd="1" destOrd="0" parTransId="{6A9B7103-5236-4D6B-8F27-07E4EAC2F86D}" sibTransId="{4658DB98-E028-4640-AFB4-A14D7BD17E7D}"/>
    <dgm:cxn modelId="{F5BCD587-127A-41B9-B8CA-6F4CEAA5C9E3}" srcId="{E4572BEE-DA37-4BA1-88EF-A4593330F902}" destId="{D8F51E0F-E04F-4057-B4AC-AF959CF460EE}" srcOrd="0" destOrd="0" parTransId="{1185A10D-B887-4AEA-AE3A-4030E5443206}" sibTransId="{0E66A794-29CD-48BC-A06C-199C37C37C33}"/>
    <dgm:cxn modelId="{4F03273E-F771-492D-BB64-77DF8F2212D7}" type="presOf" srcId="{278474AD-55A7-4DC8-BAE8-6B7DD9239876}" destId="{8721D2CC-A65E-4AEF-A4F0-69BCBEB11503}" srcOrd="0" destOrd="0" presId="urn:microsoft.com/office/officeart/2005/8/layout/radial3"/>
    <dgm:cxn modelId="{C69DD741-6187-4367-ABBE-98EB1A13EF7F}" type="presOf" srcId="{E4572BEE-DA37-4BA1-88EF-A4593330F902}" destId="{31A5A259-AC8B-474C-BAF7-AAA33CCA1CE2}" srcOrd="0" destOrd="0" presId="urn:microsoft.com/office/officeart/2005/8/layout/radial3"/>
    <dgm:cxn modelId="{FEB0F57C-E0FE-45B8-B2F1-7253FDF0ABB9}" srcId="{D8F51E0F-E04F-4057-B4AC-AF959CF460EE}" destId="{13806048-590C-4BE4-8BED-DC529AE80317}" srcOrd="2" destOrd="0" parTransId="{4EDB780F-94CD-46A5-AF4F-DA06447AEB9C}" sibTransId="{6E59816A-5867-42BA-A797-CE1F596730FA}"/>
    <dgm:cxn modelId="{F147FE4D-DD18-4F8E-91F0-AC5472C88DF7}" type="presOf" srcId="{A604864B-57EF-4BF5-9E79-C09CF6DE99FC}" destId="{EFD21114-53FA-4F22-9B40-00E6621C6E14}" srcOrd="0" destOrd="0" presId="urn:microsoft.com/office/officeart/2005/8/layout/radial3"/>
    <dgm:cxn modelId="{732CCB16-884C-44CA-ABCF-60DC4A11AC86}" srcId="{D8F51E0F-E04F-4057-B4AC-AF959CF460EE}" destId="{3448E221-0827-4FB5-B62A-57223DB3B378}" srcOrd="0" destOrd="0" parTransId="{A157BD3D-58FD-4295-B093-477CFEBF01D4}" sibTransId="{094756FC-93F9-48BD-A221-1D5543D70B3F}"/>
    <dgm:cxn modelId="{46DACF35-39A6-4578-ADAC-7A842E00324D}" type="presOf" srcId="{1F3559CC-7EE0-4A76-897B-8A667D8B5679}" destId="{42743988-5F06-4185-A415-8FDCCE5D7960}" srcOrd="0" destOrd="0" presId="urn:microsoft.com/office/officeart/2005/8/layout/radial3"/>
    <dgm:cxn modelId="{F426ACA0-7C8D-4490-A38C-F7A6F6BC50D3}" srcId="{D8F51E0F-E04F-4057-B4AC-AF959CF460EE}" destId="{1F3559CC-7EE0-4A76-897B-8A667D8B5679}" srcOrd="3" destOrd="0" parTransId="{B5F68EF6-0811-4E8E-B742-3464B36B04AD}" sibTransId="{62253967-017C-4589-9F37-44D5526796A1}"/>
    <dgm:cxn modelId="{99E96E4D-28A3-43DD-B93B-E8B0782C109E}" type="presOf" srcId="{13806048-590C-4BE4-8BED-DC529AE80317}" destId="{5A1385E5-3A3D-4B6F-B3FE-5BE44999C83F}" srcOrd="0" destOrd="0" presId="urn:microsoft.com/office/officeart/2005/8/layout/radial3"/>
    <dgm:cxn modelId="{B2C0F4EE-695D-48A5-BC83-2F97B4E609E3}" type="presOf" srcId="{D8F51E0F-E04F-4057-B4AC-AF959CF460EE}" destId="{851E5FE0-F5F1-403D-A495-4BC0C119A0EE}" srcOrd="0" destOrd="0" presId="urn:microsoft.com/office/officeart/2005/8/layout/radial3"/>
    <dgm:cxn modelId="{A878639C-257B-45C5-874A-2A53D5EC454C}" srcId="{D8F51E0F-E04F-4057-B4AC-AF959CF460EE}" destId="{278474AD-55A7-4DC8-BAE8-6B7DD9239876}" srcOrd="4" destOrd="0" parTransId="{C82995A2-DDBB-4BCD-9327-3CB10E949F0F}" sibTransId="{7A0AC306-9C93-4A9D-8345-772FCF3DF56A}"/>
    <dgm:cxn modelId="{F31EE73B-429B-4FB4-A1A4-144B7295061A}" type="presParOf" srcId="{31A5A259-AC8B-474C-BAF7-AAA33CCA1CE2}" destId="{FBF51284-E002-44B2-B54E-42DA3B088DD5}" srcOrd="0" destOrd="0" presId="urn:microsoft.com/office/officeart/2005/8/layout/radial3"/>
    <dgm:cxn modelId="{5C14AFFF-909E-42F5-BCF3-BAEBDA628052}" type="presParOf" srcId="{FBF51284-E002-44B2-B54E-42DA3B088DD5}" destId="{851E5FE0-F5F1-403D-A495-4BC0C119A0EE}" srcOrd="0" destOrd="0" presId="urn:microsoft.com/office/officeart/2005/8/layout/radial3"/>
    <dgm:cxn modelId="{A3357CC7-C4BA-461A-9D9E-FB0599D772EA}" type="presParOf" srcId="{FBF51284-E002-44B2-B54E-42DA3B088DD5}" destId="{CB633021-ADC5-4937-8F14-AD83A9851626}" srcOrd="1" destOrd="0" presId="urn:microsoft.com/office/officeart/2005/8/layout/radial3"/>
    <dgm:cxn modelId="{A72F7CC9-EF05-4110-ABC2-D626A008C51F}" type="presParOf" srcId="{FBF51284-E002-44B2-B54E-42DA3B088DD5}" destId="{EFD21114-53FA-4F22-9B40-00E6621C6E14}" srcOrd="2" destOrd="0" presId="urn:microsoft.com/office/officeart/2005/8/layout/radial3"/>
    <dgm:cxn modelId="{9F60DD52-DBFB-423F-A011-AA92D495FDDA}" type="presParOf" srcId="{FBF51284-E002-44B2-B54E-42DA3B088DD5}" destId="{5A1385E5-3A3D-4B6F-B3FE-5BE44999C83F}" srcOrd="3" destOrd="0" presId="urn:microsoft.com/office/officeart/2005/8/layout/radial3"/>
    <dgm:cxn modelId="{C0D874CC-0981-4D8E-8C30-5A8126707175}" type="presParOf" srcId="{FBF51284-E002-44B2-B54E-42DA3B088DD5}" destId="{42743988-5F06-4185-A415-8FDCCE5D7960}" srcOrd="4" destOrd="0" presId="urn:microsoft.com/office/officeart/2005/8/layout/radial3"/>
    <dgm:cxn modelId="{071D5723-E38C-4759-BC21-2B5DA2259A7B}" type="presParOf" srcId="{FBF51284-E002-44B2-B54E-42DA3B088DD5}" destId="{8721D2CC-A65E-4AEF-A4F0-69BCBEB11503}" srcOrd="5" destOrd="0" presId="urn:microsoft.com/office/officeart/2005/8/layout/radial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51E5FE0-F5F1-403D-A495-4BC0C119A0EE}">
      <dsp:nvSpPr>
        <dsp:cNvPr id="0" name=""/>
        <dsp:cNvSpPr/>
      </dsp:nvSpPr>
      <dsp:spPr>
        <a:xfrm>
          <a:off x="2501011" y="1323546"/>
          <a:ext cx="3068091" cy="3068091"/>
        </a:xfrm>
        <a:prstGeom prst="ellipse">
          <a:avLst/>
        </a:prstGeom>
        <a:solidFill>
          <a:schemeClr val="accent2">
            <a:alpha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55880" tIns="55880" rIns="55880" bIns="5588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n-BD" sz="4400" kern="1200" dirty="0">
              <a:latin typeface="NikoshBAN" pitchFamily="2" charset="0"/>
              <a:cs typeface="NikoshBAN" pitchFamily="2" charset="0"/>
            </a:rPr>
            <a:t>মুখোপাঙ্গ</a:t>
          </a:r>
          <a:endParaRPr lang="en-US" sz="4400" kern="1200" dirty="0"/>
        </a:p>
      </dsp:txBody>
      <dsp:txXfrm>
        <a:off x="2950323" y="1772858"/>
        <a:ext cx="2169467" cy="2169467"/>
      </dsp:txXfrm>
    </dsp:sp>
    <dsp:sp modelId="{CB633021-ADC5-4937-8F14-AD83A9851626}">
      <dsp:nvSpPr>
        <dsp:cNvPr id="0" name=""/>
        <dsp:cNvSpPr/>
      </dsp:nvSpPr>
      <dsp:spPr>
        <a:xfrm>
          <a:off x="3268034" y="94657"/>
          <a:ext cx="1534045" cy="1534045"/>
        </a:xfrm>
        <a:prstGeom prst="ellipse">
          <a:avLst/>
        </a:prstGeom>
        <a:solidFill>
          <a:schemeClr val="accent3">
            <a:alpha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n-BD" sz="2800" kern="1200" dirty="0">
              <a:latin typeface="NikoshBAN" pitchFamily="2" charset="0"/>
              <a:cs typeface="NikoshBAN" pitchFamily="2" charset="0"/>
            </a:rPr>
            <a:t>ল্যাব্রাম</a:t>
          </a:r>
          <a:endParaRPr lang="en-US" sz="2800" kern="1200" dirty="0"/>
        </a:p>
      </dsp:txBody>
      <dsp:txXfrm>
        <a:off x="3492690" y="319313"/>
        <a:ext cx="1084733" cy="1084733"/>
      </dsp:txXfrm>
    </dsp:sp>
    <dsp:sp modelId="{EFD21114-53FA-4F22-9B40-00E6621C6E14}">
      <dsp:nvSpPr>
        <dsp:cNvPr id="0" name=""/>
        <dsp:cNvSpPr/>
      </dsp:nvSpPr>
      <dsp:spPr>
        <a:xfrm>
          <a:off x="5202264" y="1473748"/>
          <a:ext cx="3290743" cy="1534045"/>
        </a:xfrm>
        <a:prstGeom prst="ellipse">
          <a:avLst/>
        </a:prstGeom>
        <a:solidFill>
          <a:schemeClr val="accent4">
            <a:alpha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n-BD" sz="2800" kern="1200" dirty="0">
              <a:latin typeface="NikoshBAN" pitchFamily="2" charset="0"/>
              <a:cs typeface="NikoshBAN" pitchFamily="2" charset="0"/>
            </a:rPr>
            <a:t>হাইপোফ্যারিংক্স</a:t>
          </a:r>
          <a:endParaRPr lang="en-US" sz="2800" kern="1200" dirty="0"/>
        </a:p>
      </dsp:txBody>
      <dsp:txXfrm>
        <a:off x="5684182" y="1698404"/>
        <a:ext cx="2326907" cy="1084733"/>
      </dsp:txXfrm>
    </dsp:sp>
    <dsp:sp modelId="{5A1385E5-3A3D-4B6F-B3FE-5BE44999C83F}">
      <dsp:nvSpPr>
        <dsp:cNvPr id="0" name=""/>
        <dsp:cNvSpPr/>
      </dsp:nvSpPr>
      <dsp:spPr>
        <a:xfrm>
          <a:off x="4315609" y="3733811"/>
          <a:ext cx="2989625" cy="1534045"/>
        </a:xfrm>
        <a:prstGeom prst="ellipse">
          <a:avLst/>
        </a:prstGeom>
        <a:solidFill>
          <a:schemeClr val="accent5">
            <a:alpha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n-BD" sz="2800" kern="1200" dirty="0">
              <a:latin typeface="NikoshBAN" pitchFamily="2" charset="0"/>
              <a:cs typeface="NikoshBAN" pitchFamily="2" charset="0"/>
            </a:rPr>
            <a:t>ল্যাবিয়াম</a:t>
          </a:r>
          <a:endParaRPr lang="en-US" sz="2800" kern="1200" dirty="0"/>
        </a:p>
      </dsp:txBody>
      <dsp:txXfrm>
        <a:off x="4753429" y="3958467"/>
        <a:ext cx="2113985" cy="1084733"/>
      </dsp:txXfrm>
    </dsp:sp>
    <dsp:sp modelId="{42743988-5F06-4185-A415-8FDCCE5D7960}">
      <dsp:nvSpPr>
        <dsp:cNvPr id="0" name=""/>
        <dsp:cNvSpPr/>
      </dsp:nvSpPr>
      <dsp:spPr>
        <a:xfrm>
          <a:off x="1106381" y="3705309"/>
          <a:ext cx="2584729" cy="1534045"/>
        </a:xfrm>
        <a:prstGeom prst="ellipse">
          <a:avLst/>
        </a:prstGeom>
        <a:solidFill>
          <a:schemeClr val="accent6">
            <a:alpha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n-BD" sz="2800" kern="1200" dirty="0">
              <a:latin typeface="NikoshBAN" pitchFamily="2" charset="0"/>
              <a:cs typeface="NikoshBAN" pitchFamily="2" charset="0"/>
            </a:rPr>
            <a:t>ম্যাক্সিলা</a:t>
          </a:r>
          <a:endParaRPr lang="en-US" sz="2800" kern="1200" dirty="0"/>
        </a:p>
      </dsp:txBody>
      <dsp:txXfrm>
        <a:off x="1484906" y="3929965"/>
        <a:ext cx="1827679" cy="1084733"/>
      </dsp:txXfrm>
    </dsp:sp>
    <dsp:sp modelId="{8721D2CC-A65E-4AEF-A4F0-69BCBEB11503}">
      <dsp:nvSpPr>
        <dsp:cNvPr id="0" name=""/>
        <dsp:cNvSpPr/>
      </dsp:nvSpPr>
      <dsp:spPr>
        <a:xfrm>
          <a:off x="311650" y="1473733"/>
          <a:ext cx="2391669" cy="1534045"/>
        </a:xfrm>
        <a:prstGeom prst="ellipse">
          <a:avLst/>
        </a:prstGeom>
        <a:solidFill>
          <a:schemeClr val="accent2">
            <a:alpha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n-BD" sz="2800" kern="1200" dirty="0">
              <a:latin typeface="NikoshBAN" pitchFamily="2" charset="0"/>
              <a:cs typeface="NikoshBAN" pitchFamily="2" charset="0"/>
            </a:rPr>
            <a:t>ম্যান্ডিবল</a:t>
          </a:r>
          <a:endParaRPr lang="en-US" sz="2800" kern="1200" dirty="0"/>
        </a:p>
      </dsp:txBody>
      <dsp:txXfrm>
        <a:off x="661902" y="1698389"/>
        <a:ext cx="1691165" cy="108473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3">
  <dgm:title val=""/>
  <dgm:desc val=""/>
  <dgm:catLst>
    <dgm:cat type="relationship" pri="31000"/>
    <dgm:cat type="cycle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/>
    <dgm:ruleLst/>
    <dgm:layoutNode name="radial">
      <dgm:varLst>
        <dgm:animLvl val="ctr"/>
      </dgm:varLst>
      <dgm:choose name="Name0">
        <dgm:if name="Name1" func="var" arg="dir" op="equ" val="norm">
          <dgm:choose name="Name2">
            <dgm:if name="Name3" axis="ch ch" ptType="node node" st="1 1" cnt="1 0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else name="Name4">
              <dgm:alg type="cycle">
                <dgm:param type="stAng" val="0"/>
                <dgm:param type="spanAng" val="360"/>
                <dgm:param type="ctrShpMap" val="fNode"/>
              </dgm:alg>
            </dgm:else>
          </dgm:choose>
        </dgm:if>
        <dgm:else name="Name5">
          <dgm:alg type="cycle">
            <dgm:param type="stAng" val="0"/>
            <dgm:param type="spanAng" val="-360"/>
            <dgm:param type="ctrShpMap" val="fNode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enterShape" refType="w"/>
        <dgm:constr type="h" for="ch" forName="centerShape" refType="h"/>
        <dgm:constr type="w" for="ch" forName="node" refType="w" fact="0.5"/>
        <dgm:constr type="h" for="ch" forName="node" refType="h" fact="0.5"/>
        <dgm:constr type="sp" refType="w" refFor="ch" refForName="node" fact="-0.2"/>
        <dgm:constr type="sibSp" refType="w" refFor="ch" refForName="node" fact="-0.2"/>
        <dgm:constr type="primFontSz" for="ch" forName="centerShape" val="65"/>
        <dgm:constr type="primFontSz" for="des" forName="node" val="65"/>
        <dgm:constr type="primFontSz" for="ch" forName="node" refType="primFontSz" refFor="ch" refForName="centerShape" op="lte"/>
      </dgm:constrLst>
      <dgm:ruleLst/>
      <dgm:forEach name="Name6" axis="ch" ptType="node" cnt="1">
        <dgm:layoutNode name="centerShape" styleLbl="vennNode1">
          <dgm:alg type="tx"/>
          <dgm:shape xmlns:r="http://schemas.openxmlformats.org/officeDocument/2006/relationships" type="ellipse" r:blip="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7" axis="ch" ptType="node">
          <dgm:layoutNode name="node" styleLbl="venn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3C9C18C6-A687-BE57-4379-940E11E7AC1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2782363E-9A42-5FD8-9ADF-48D8C5C212E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B940553A-A629-F2FC-EE81-904D88E0A76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A985AB0-B294-49E2-9108-EF31A8705BB1}" type="datetimeFigureOut">
              <a:rPr lang="en-US" smtClean="0"/>
              <a:t>8/5/2026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BC17B313-11E9-F54A-7CEF-1DEAA6DC8C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0ED267F9-E38B-A637-DE0F-70D34D183C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69DA9E5-93F1-41C4-9C42-7DBE7B1991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46671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30EC124F-7D21-5A39-6A52-108DC401E3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2C9E3CFF-CE8D-B926-9AE3-3C3496C2B3C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255EDE2A-BE75-644F-A5B8-100FCFB6C78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A985AB0-B294-49E2-9108-EF31A8705BB1}" type="datetimeFigureOut">
              <a:rPr lang="en-US" smtClean="0"/>
              <a:t>8/5/2026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558E1222-C07C-8597-CCE1-641FC8E39B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AAB7816B-7268-0305-4815-6E66C1E198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69DA9E5-93F1-41C4-9C42-7DBE7B1991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13814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="" xmlns:a16="http://schemas.microsoft.com/office/drawing/2014/main" id="{E7C90E47-5EFD-B989-7D1E-4CF451B6235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3B26ADD2-2080-D961-E8EB-52BAEFF4F22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AD84C871-45A6-5A99-4693-5082A8906BE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A985AB0-B294-49E2-9108-EF31A8705BB1}" type="datetimeFigureOut">
              <a:rPr lang="en-US" smtClean="0"/>
              <a:t>8/5/2026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E6599C1C-4181-8066-8BFC-8064807D0B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FC2B991C-D141-3EBF-51E0-3A5A72CA01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69DA9E5-93F1-41C4-9C42-7DBE7B1991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27385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8FD3F671-1371-08CF-C8A6-0EB8BAF8A8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782219A4-867A-73B5-84D0-134A5F8C83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B791C4E8-4C5E-F638-C6F8-3D05F8AC266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A985AB0-B294-49E2-9108-EF31A8705BB1}" type="datetimeFigureOut">
              <a:rPr lang="en-US" smtClean="0"/>
              <a:t>8/5/2026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8EDA725F-8D9E-8544-DD0B-BF4C4ADDCE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20EE8B98-D574-BF5F-502C-F975D05C08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69DA9E5-93F1-41C4-9C42-7DBE7B1991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18874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1A81319A-67A7-BD0A-EC0D-CDD237CE34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76FCF5B2-87F9-838A-875B-58181231014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9A7B65AB-BACF-6669-35D5-0AA51FCED4D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A985AB0-B294-49E2-9108-EF31A8705BB1}" type="datetimeFigureOut">
              <a:rPr lang="en-US" smtClean="0"/>
              <a:t>8/5/2026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C2DD1D99-76BE-E011-CC21-CB4E5009BB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B8365C5C-7280-EF01-331E-165D6C5CFB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69DA9E5-93F1-41C4-9C42-7DBE7B1991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95812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193AA98C-5C45-7A2B-13F4-43611D7725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992B9292-6F25-86F5-8F07-0EF36232760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DC77157C-4F66-D587-F91B-48EF2341B06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EBF1D51A-B0A6-03A4-1BD8-ABF9E2A050A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A985AB0-B294-49E2-9108-EF31A8705BB1}" type="datetimeFigureOut">
              <a:rPr lang="en-US" smtClean="0"/>
              <a:t>8/5/2026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7C32CE26-9B89-87A1-91F9-D663074A9A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AB9107D5-618D-B291-04E7-22C890F199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69DA9E5-93F1-41C4-9C42-7DBE7B1991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58446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CD514E86-A3CE-F943-319C-DE6274801D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6C4F5F4D-21F2-DF25-CB29-2A527E7D92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1F41B609-26D0-B773-B9FB-31CD743A2D0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="" xmlns:a16="http://schemas.microsoft.com/office/drawing/2014/main" id="{88793641-A258-A9F7-C6EE-AD0AC29719A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="" xmlns:a16="http://schemas.microsoft.com/office/drawing/2014/main" id="{60DDC57C-7BB8-0650-BBAE-4B904704AEA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="" xmlns:a16="http://schemas.microsoft.com/office/drawing/2014/main" id="{6FC4359F-5299-CFBE-5773-17BA0925083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A985AB0-B294-49E2-9108-EF31A8705BB1}" type="datetimeFigureOut">
              <a:rPr lang="en-US" smtClean="0"/>
              <a:t>8/5/2026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="" xmlns:a16="http://schemas.microsoft.com/office/drawing/2014/main" id="{40B5CE21-3EB9-D151-4891-1AEAD66289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="" xmlns:a16="http://schemas.microsoft.com/office/drawing/2014/main" id="{B00C008E-37DD-A26D-9B47-F28CDA48FB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69DA9E5-93F1-41C4-9C42-7DBE7B1991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59657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AF70F5C8-FB6A-124E-9785-2E5276FFC7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07163E08-B748-6C97-FF6F-5577F2DA1A1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A985AB0-B294-49E2-9108-EF31A8705BB1}" type="datetimeFigureOut">
              <a:rPr lang="en-US" smtClean="0"/>
              <a:t>8/5/2026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E80950B5-51C2-EBB2-8E21-3F0B6FFD20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2FABF824-F92C-06E9-0ECA-3FB6CE8345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69DA9E5-93F1-41C4-9C42-7DBE7B1991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53804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="" xmlns:a16="http://schemas.microsoft.com/office/drawing/2014/main" id="{67A9C8F7-63EA-E9F4-A30C-20D845522D0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A985AB0-B294-49E2-9108-EF31A8705BB1}" type="datetimeFigureOut">
              <a:rPr lang="en-US" smtClean="0"/>
              <a:t>8/5/2026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="" xmlns:a16="http://schemas.microsoft.com/office/drawing/2014/main" id="{CC1ED849-53A3-E39D-9090-E498653B20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552AC53A-2CDB-04C5-AD43-65E8006D07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69DA9E5-93F1-41C4-9C42-7DBE7B1991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20926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06DFEE20-6860-4D9E-BF64-0377F773FD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B6F6CFA0-A388-2CEF-1ECA-618AC7A263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2A55E41B-FCD4-F497-57E5-87A73B7297D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D9296DD7-7DEF-94E8-64B5-57FBE05AA98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A985AB0-B294-49E2-9108-EF31A8705BB1}" type="datetimeFigureOut">
              <a:rPr lang="en-US" smtClean="0"/>
              <a:t>8/5/2026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60ACDFC5-C936-3032-13DA-2F340D16A0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7A3D8EC2-0BF9-A90B-0A8B-FF0EF99F0C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69DA9E5-93F1-41C4-9C42-7DBE7B1991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49544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4B5CAC5A-8CF2-BC79-E871-EA87616D6E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="" xmlns:a16="http://schemas.microsoft.com/office/drawing/2014/main" id="{2A10D87E-CFA7-6A07-941C-CF12B249373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251F7C5C-F725-2430-14BB-F613607D7AC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8BCEF2F8-77A5-15FE-D94E-194CE37463B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A985AB0-B294-49E2-9108-EF31A8705BB1}" type="datetimeFigureOut">
              <a:rPr lang="en-US" smtClean="0"/>
              <a:t>8/5/2026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27BC4C08-35E2-6630-1FD6-F82D36BCEF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5E8738B2-A6E1-7A86-2E4B-C1CDC2331D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69DA9E5-93F1-41C4-9C42-7DBE7B1991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60535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075D15BA-D470-EDE5-5412-871D65B0C558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rgbClr val="CB9EEC"/>
              </a:gs>
              <a:gs pos="44000">
                <a:srgbClr val="7CF276"/>
              </a:gs>
              <a:gs pos="68000">
                <a:srgbClr val="EAED83"/>
              </a:gs>
              <a:gs pos="100000">
                <a:srgbClr val="84A2D8"/>
              </a:gs>
            </a:gsLst>
            <a:lin ang="2700000" scaled="1"/>
            <a:tileRect/>
          </a:gra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91915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microsoft.com/office/2007/relationships/hdphoto" Target="../media/hdphoto2.wdp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microsoft.com/office/2007/relationships/hdphoto" Target="../media/hdphoto3.wdp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microsoft.com/office/2007/relationships/hdphoto" Target="../media/hdphoto4.wdp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9A64CC6F-C881-E2E6-E03F-7CC71F78D190}"/>
              </a:ext>
            </a:extLst>
          </p:cNvPr>
          <p:cNvSpPr/>
          <p:nvPr/>
        </p:nvSpPr>
        <p:spPr>
          <a:xfrm>
            <a:off x="2488790" y="1793174"/>
            <a:ext cx="7214420" cy="2653465"/>
          </a:xfrm>
          <a:prstGeom prst="rect">
            <a:avLst/>
          </a:prstGeom>
        </p:spPr>
        <p:txBody>
          <a:bodyPr wrap="square">
            <a:prstTxWarp prst="textPlain">
              <a:avLst>
                <a:gd name="adj" fmla="val 49591"/>
              </a:avLst>
            </a:prstTxWarp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8000" b="1" dirty="0">
                <a:ln/>
                <a:solidFill>
                  <a:schemeClr val="accent4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8000" b="1" dirty="0" err="1">
                <a:ln/>
                <a:solidFill>
                  <a:schemeClr val="accent4"/>
                </a:solidFill>
                <a:latin typeface="NikoshBAN" pitchFamily="2" charset="0"/>
                <a:cs typeface="NikoshBAN" pitchFamily="2" charset="0"/>
              </a:rPr>
              <a:t>সবাইকে</a:t>
            </a:r>
            <a:r>
              <a:rPr lang="en-US" sz="8000" b="1" dirty="0">
                <a:ln/>
                <a:solidFill>
                  <a:schemeClr val="accent4"/>
                </a:solidFill>
                <a:latin typeface="NikoshBAN" pitchFamily="2" charset="0"/>
                <a:cs typeface="NikoshBAN" pitchFamily="2" charset="0"/>
              </a:rPr>
              <a:t>  </a:t>
            </a:r>
            <a:r>
              <a:rPr lang="en-US" sz="8000" b="1" dirty="0" err="1">
                <a:ln/>
                <a:solidFill>
                  <a:schemeClr val="accent4"/>
                </a:solidFill>
                <a:latin typeface="NikoshBAN" pitchFamily="2" charset="0"/>
                <a:cs typeface="NikoshBAN" pitchFamily="2" charset="0"/>
              </a:rPr>
              <a:t>শুভেচ্ছা</a:t>
            </a:r>
            <a:endParaRPr lang="en-US" sz="8000" b="1" dirty="0">
              <a:ln/>
              <a:solidFill>
                <a:schemeClr val="accent4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47394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="" xmlns:a16="http://schemas.microsoft.com/office/drawing/2014/main" id="{F2EE88BC-F19E-67CE-8510-D364EFB47EA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7" t="15572" r="53382" b="11502"/>
          <a:stretch/>
        </p:blipFill>
        <p:spPr bwMode="auto">
          <a:xfrm>
            <a:off x="914400" y="2743200"/>
            <a:ext cx="2743200" cy="356607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4" name="Straight Arrow Connector 3">
            <a:extLst>
              <a:ext uri="{FF2B5EF4-FFF2-40B4-BE49-F238E27FC236}">
                <a16:creationId xmlns="" xmlns:a16="http://schemas.microsoft.com/office/drawing/2014/main" id="{D5117226-FF3F-C8B4-AAE8-C8A92015DE92}"/>
              </a:ext>
            </a:extLst>
          </p:cNvPr>
          <p:cNvCxnSpPr/>
          <p:nvPr/>
        </p:nvCxnSpPr>
        <p:spPr>
          <a:xfrm flipH="1">
            <a:off x="2971800" y="3124200"/>
            <a:ext cx="3200400" cy="190500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BC043044-1CEB-73A6-139C-EFBFDB071FF8}"/>
              </a:ext>
            </a:extLst>
          </p:cNvPr>
          <p:cNvSpPr/>
          <p:nvPr/>
        </p:nvSpPr>
        <p:spPr>
          <a:xfrm>
            <a:off x="6431968" y="3815090"/>
            <a:ext cx="114646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n-BD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ম্যান্ডিবল</a:t>
            </a:r>
            <a:endParaRPr lang="en-US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45528472-6553-9AB4-C988-C5AD78860AF9}"/>
              </a:ext>
            </a:extLst>
          </p:cNvPr>
          <p:cNvSpPr/>
          <p:nvPr/>
        </p:nvSpPr>
        <p:spPr>
          <a:xfrm>
            <a:off x="713705" y="673664"/>
            <a:ext cx="200247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571500" indent="-571500">
              <a:buFont typeface="Wingdings" pitchFamily="2" charset="2"/>
              <a:buChar char="v"/>
            </a:pPr>
            <a:r>
              <a:rPr lang="bn-BD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ম্যান্ডিবল</a:t>
            </a:r>
            <a:endParaRPr lang="en-US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C482C475-24FC-1111-9178-77D000A4921D}"/>
              </a:ext>
            </a:extLst>
          </p:cNvPr>
          <p:cNvSpPr txBox="1"/>
          <p:nvPr/>
        </p:nvSpPr>
        <p:spPr>
          <a:xfrm>
            <a:off x="3996812" y="4976737"/>
            <a:ext cx="803787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bn-IN" altLang="en-US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NikoshBAN" panose="02000000000000000000" pitchFamily="2" charset="0"/>
                <a:cs typeface="NikoshBAN" panose="02000000000000000000" pitchFamily="2" charset="0"/>
              </a:rPr>
              <a:t>ম্যান্ডিবল </a:t>
            </a: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NikoshBAN" panose="02000000000000000000" pitchFamily="2" charset="0"/>
                <a:cs typeface="NikoshBAN" panose="02000000000000000000" pitchFamily="2" charset="0"/>
              </a:rPr>
              <a:t>(</a:t>
            </a: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Mandibles</a:t>
            </a: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NikoshBAN" panose="02000000000000000000" pitchFamily="2" charset="0"/>
                <a:cs typeface="NikoshBAN" panose="02000000000000000000" pitchFamily="2" charset="0"/>
              </a:rPr>
              <a:t>):</a:t>
            </a:r>
            <a:r>
              <a:rPr kumimoji="0" lang="bn-IN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NikoshBAN" panose="02000000000000000000" pitchFamily="2" charset="0"/>
                <a:cs typeface="NikoshBAN" panose="02000000000000000000" pitchFamily="2" charset="0"/>
              </a:rPr>
              <a:t> শক্ত ও দাঁতের মতো গঠন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kumimoji="0" lang="bn-IN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NikoshBAN" panose="02000000000000000000" pitchFamily="2" charset="0"/>
                <a:cs typeface="NikoshBAN" panose="02000000000000000000" pitchFamily="2" charset="0"/>
              </a:rPr>
              <a:t>যা খাদ্য কেটে ও চর্বণ করে।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="" xmlns:a16="http://schemas.microsoft.com/office/drawing/2014/main" id="{4EB616EF-9F46-0DEC-4710-BC5A37ABF76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saturation sat="3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612723" y="689611"/>
            <a:ext cx="2354295" cy="264527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3738582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="" xmlns:a16="http://schemas.microsoft.com/office/drawing/2014/main" id="{92BCBA68-EA96-BFEB-9DE7-CFACA2B1FF8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7" t="15572" r="53382" b="11502"/>
          <a:stretch/>
        </p:blipFill>
        <p:spPr bwMode="auto">
          <a:xfrm>
            <a:off x="914400" y="2743200"/>
            <a:ext cx="2743200" cy="356607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4" name="Straight Arrow Connector 3">
            <a:extLst>
              <a:ext uri="{FF2B5EF4-FFF2-40B4-BE49-F238E27FC236}">
                <a16:creationId xmlns="" xmlns:a16="http://schemas.microsoft.com/office/drawing/2014/main" id="{6465CBC1-850E-DE81-B90C-61AD18F2BADF}"/>
              </a:ext>
            </a:extLst>
          </p:cNvPr>
          <p:cNvCxnSpPr/>
          <p:nvPr/>
        </p:nvCxnSpPr>
        <p:spPr>
          <a:xfrm flipH="1">
            <a:off x="3048000" y="2743200"/>
            <a:ext cx="3505200" cy="289560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1FE287DB-A3C1-4F57-0DD9-0BBA10BBA539}"/>
              </a:ext>
            </a:extLst>
          </p:cNvPr>
          <p:cNvSpPr/>
          <p:nvPr/>
        </p:nvSpPr>
        <p:spPr>
          <a:xfrm>
            <a:off x="6580909" y="3429000"/>
            <a:ext cx="134363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n-BD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ম্যাক্সিলা</a:t>
            </a:r>
            <a:endParaRPr lang="en-US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5F48B84E-70D8-C637-2822-CA2E46C33694}"/>
              </a:ext>
            </a:extLst>
          </p:cNvPr>
          <p:cNvSpPr/>
          <p:nvPr/>
        </p:nvSpPr>
        <p:spPr>
          <a:xfrm>
            <a:off x="1295400" y="914400"/>
            <a:ext cx="204895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571500" indent="-571500">
              <a:buFont typeface="Wingdings" pitchFamily="2" charset="2"/>
              <a:buChar char="v"/>
            </a:pPr>
            <a:r>
              <a:rPr lang="bn-BD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ম্যাক্সিলা</a:t>
            </a:r>
            <a:endParaRPr lang="en-US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0E21135D-0C9A-2A62-551B-D280708211F5}"/>
              </a:ext>
            </a:extLst>
          </p:cNvPr>
          <p:cNvSpPr txBox="1"/>
          <p:nvPr/>
        </p:nvSpPr>
        <p:spPr>
          <a:xfrm>
            <a:off x="4893753" y="4685207"/>
            <a:ext cx="610583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bn-IN" altLang="en-US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NikoshBAN" panose="02000000000000000000" pitchFamily="2" charset="0"/>
                <a:cs typeface="NikoshBAN" panose="02000000000000000000" pitchFamily="2" charset="0"/>
              </a:rPr>
              <a:t>ম্যাক্সিলা </a:t>
            </a: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NikoshBAN" panose="02000000000000000000" pitchFamily="2" charset="0"/>
                <a:cs typeface="NikoshBAN" panose="02000000000000000000" pitchFamily="2" charset="0"/>
              </a:rPr>
              <a:t>(</a:t>
            </a: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Maxillae</a:t>
            </a: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NikoshBAN" panose="02000000000000000000" pitchFamily="2" charset="0"/>
                <a:cs typeface="NikoshBAN" panose="02000000000000000000" pitchFamily="2" charset="0"/>
              </a:rPr>
              <a:t>):</a:t>
            </a:r>
            <a:r>
              <a:rPr kumimoji="0" lang="bn-IN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NikoshBAN" panose="02000000000000000000" pitchFamily="2" charset="0"/>
                <a:cs typeface="NikoshBAN" panose="02000000000000000000" pitchFamily="2" charset="0"/>
              </a:rPr>
              <a:t> খাদ্য ধরে মুখগহ্বরে ঠেলে দেয়।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="" xmlns:a16="http://schemas.microsoft.com/office/drawing/2014/main" id="{801BDF07-1899-A11F-0E53-C3C4A0D3C44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saturation sat="3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715432" y="158658"/>
            <a:ext cx="2885768" cy="310494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889486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="" xmlns:a16="http://schemas.microsoft.com/office/drawing/2014/main" id="{F9C6D6B0-B953-A84C-CEDD-4F3F897D660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7" t="15572" r="53382" b="11502"/>
          <a:stretch/>
        </p:blipFill>
        <p:spPr bwMode="auto">
          <a:xfrm>
            <a:off x="914400" y="2743200"/>
            <a:ext cx="2743200" cy="356607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455302E6-9363-ABA1-6AEC-4D1A0F436C40}"/>
              </a:ext>
            </a:extLst>
          </p:cNvPr>
          <p:cNvSpPr/>
          <p:nvPr/>
        </p:nvSpPr>
        <p:spPr>
          <a:xfrm>
            <a:off x="6553200" y="3505944"/>
            <a:ext cx="129073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n-BD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ল্যাবিয়াম </a:t>
            </a:r>
            <a:endParaRPr lang="en-US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AB970272-0D53-7DB7-1BA1-BFB9E45EBBEA}"/>
              </a:ext>
            </a:extLst>
          </p:cNvPr>
          <p:cNvSpPr/>
          <p:nvPr/>
        </p:nvSpPr>
        <p:spPr>
          <a:xfrm>
            <a:off x="1115291" y="898404"/>
            <a:ext cx="218681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571500" indent="-571500">
              <a:buFont typeface="Wingdings" pitchFamily="2" charset="2"/>
              <a:buChar char="v"/>
            </a:pPr>
            <a:r>
              <a:rPr lang="bn-BD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ল্যাবিয়াম </a:t>
            </a:r>
            <a:endParaRPr lang="en-US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cxnSp>
        <p:nvCxnSpPr>
          <p:cNvPr id="6" name="Straight Arrow Connector 5">
            <a:extLst>
              <a:ext uri="{FF2B5EF4-FFF2-40B4-BE49-F238E27FC236}">
                <a16:creationId xmlns="" xmlns:a16="http://schemas.microsoft.com/office/drawing/2014/main" id="{A78C54A3-B012-7763-EC36-EBF05F71EBD4}"/>
              </a:ext>
            </a:extLst>
          </p:cNvPr>
          <p:cNvCxnSpPr/>
          <p:nvPr/>
        </p:nvCxnSpPr>
        <p:spPr>
          <a:xfrm flipH="1">
            <a:off x="2590800" y="3003405"/>
            <a:ext cx="3505200" cy="3016395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7">
            <a:extLst>
              <a:ext uri="{FF2B5EF4-FFF2-40B4-BE49-F238E27FC236}">
                <a16:creationId xmlns="" xmlns:a16="http://schemas.microsoft.com/office/drawing/2014/main" id="{CB75F68B-8EAF-AA82-C81A-BCA35A604BA6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938" b="94410" l="1111" r="97778">
                        <a14:foregroundMark x1="26667" y1="12422" x2="61111" y2="14907"/>
                        <a14:foregroundMark x1="25000" y1="10559" x2="62778" y2="11180"/>
                        <a14:foregroundMark x1="24444" y1="12422" x2="56111" y2="39130"/>
                        <a14:foregroundMark x1="56111" y1="39130" x2="58333" y2="52174"/>
                        <a14:foregroundMark x1="27222" y1="20497" x2="36111" y2="66460"/>
                        <a14:foregroundMark x1="36111" y1="66460" x2="33889" y2="86335"/>
                        <a14:foregroundMark x1="4444" y1="78261" x2="56111" y2="78261"/>
                        <a14:foregroundMark x1="53333" y1="87578" x2="91667" y2="87578"/>
                        <a14:foregroundMark x1="71111" y1="54658" x2="96111" y2="59006"/>
                        <a14:foregroundMark x1="78889" y1="55901" x2="97222" y2="53416"/>
                        <a14:foregroundMark x1="36111" y1="91925" x2="92222" y2="95031"/>
                        <a14:foregroundMark x1="5556" y1="85093" x2="35000" y2="85714"/>
                        <a14:foregroundMark x1="35000" y1="85714" x2="35000" y2="86335"/>
                        <a14:foregroundMark x1="6667" y1="75776" x2="39444" y2="81366"/>
                        <a14:foregroundMark x1="73333" y1="50932" x2="90556" y2="57143"/>
                        <a14:foregroundMark x1="83333" y1="53416" x2="98333" y2="52174"/>
                        <a14:foregroundMark x1="62778" y1="27950" x2="71111" y2="49068"/>
                        <a14:foregroundMark x1="1111" y1="78882" x2="7778" y2="81366"/>
                        <a14:backgroundMark x1="96111" y1="13665" x2="99444" y2="29193"/>
                        <a14:backgroundMark x1="96111" y1="31677" x2="99444" y2="42857"/>
                        <a14:backgroundMark x1="4444" y1="17391" x2="13333" y2="38509"/>
                        <a14:backgroundMark x1="96111" y1="29193" x2="92222" y2="36646"/>
                        <a14:backgroundMark x1="88333" y1="36646" x2="93889" y2="40373"/>
                        <a14:backgroundMark x1="21111" y1="27950" x2="3333" y2="48447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950126" y="-35763"/>
            <a:ext cx="3787623" cy="3387819"/>
          </a:xfrm>
          <a:prstGeom prst="flowChartProcess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6B0F6162-CCCD-4E1A-9869-C38F2896E6C9}"/>
              </a:ext>
            </a:extLst>
          </p:cNvPr>
          <p:cNvSpPr txBox="1"/>
          <p:nvPr/>
        </p:nvSpPr>
        <p:spPr>
          <a:xfrm>
            <a:off x="4343400" y="4800288"/>
            <a:ext cx="747005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bn-IN" altLang="en-US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NikoshBAN" panose="02000000000000000000" pitchFamily="2" charset="0"/>
                <a:cs typeface="NikoshBAN" panose="02000000000000000000" pitchFamily="2" charset="0"/>
              </a:rPr>
              <a:t>ল্যাবিয়াম </a:t>
            </a: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NikoshBAN" panose="02000000000000000000" pitchFamily="2" charset="0"/>
                <a:cs typeface="NikoshBAN" panose="02000000000000000000" pitchFamily="2" charset="0"/>
              </a:rPr>
              <a:t>(</a:t>
            </a: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Labium</a:t>
            </a: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NikoshBAN" panose="02000000000000000000" pitchFamily="2" charset="0"/>
                <a:cs typeface="NikoshBAN" panose="02000000000000000000" pitchFamily="2" charset="0"/>
              </a:rPr>
              <a:t>):</a:t>
            </a:r>
            <a:r>
              <a:rPr kumimoji="0" lang="bn-IN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NikoshBAN" panose="02000000000000000000" pitchFamily="2" charset="0"/>
                <a:cs typeface="NikoshBAN" panose="02000000000000000000" pitchFamily="2" charset="0"/>
              </a:rPr>
              <a:t> নিচের ঠোঁট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kumimoji="0" lang="bn-IN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NikoshBAN" panose="02000000000000000000" pitchFamily="2" charset="0"/>
                <a:cs typeface="NikoshBAN" panose="02000000000000000000" pitchFamily="2" charset="0"/>
              </a:rPr>
              <a:t>যা খাদ্যকে মুখে ধরে রাখে।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3072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C6BF617D-C018-06DF-F0F2-AD7E5AA8871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26920" y="5558645"/>
            <a:ext cx="10053802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bn-IN" altLang="en-US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NikoshBAN" panose="02000000000000000000" pitchFamily="2" charset="0"/>
                <a:cs typeface="NikoshBAN" panose="02000000000000000000" pitchFamily="2" charset="0"/>
              </a:rPr>
              <a:t>হাইপোফ্যারিংক্স </a:t>
            </a: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NikoshBAN" panose="02000000000000000000" pitchFamily="2" charset="0"/>
                <a:cs typeface="NikoshBAN" panose="02000000000000000000" pitchFamily="2" charset="0"/>
              </a:rPr>
              <a:t>(</a:t>
            </a: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Hypopharynx</a:t>
            </a: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NikoshBAN" panose="02000000000000000000" pitchFamily="2" charset="0"/>
                <a:cs typeface="NikoshBAN" panose="02000000000000000000" pitchFamily="2" charset="0"/>
              </a:rPr>
              <a:t>):</a:t>
            </a:r>
            <a:r>
              <a:rPr kumimoji="0" lang="bn-IN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NikoshBAN" panose="02000000000000000000" pitchFamily="2" charset="0"/>
                <a:cs typeface="NikoshBAN" panose="02000000000000000000" pitchFamily="2" charset="0"/>
              </a:rPr>
              <a:t> জিভের মতো গঠন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kumimoji="0" lang="bn-IN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NikoshBAN" panose="02000000000000000000" pitchFamily="2" charset="0"/>
                <a:cs typeface="NikoshBAN" panose="02000000000000000000" pitchFamily="2" charset="0"/>
              </a:rPr>
              <a:t>যা খাদ্য ও লালার মিশ্রণ ঘটায়।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3" name="Picture 3" descr="E:\grasshoper\mmmm.gif">
            <a:extLst>
              <a:ext uri="{FF2B5EF4-FFF2-40B4-BE49-F238E27FC236}">
                <a16:creationId xmlns="" xmlns:a16="http://schemas.microsoft.com/office/drawing/2014/main" id="{05969C52-7DD6-56E4-156C-496911988E2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3769" t="23796" r="60417" b="48566"/>
          <a:stretch/>
        </p:blipFill>
        <p:spPr bwMode="auto">
          <a:xfrm>
            <a:off x="5668297" y="1787013"/>
            <a:ext cx="2514600" cy="234834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1820D66D-E2B1-EBD8-18F3-ACE943D50B91}"/>
              </a:ext>
            </a:extLst>
          </p:cNvPr>
          <p:cNvSpPr/>
          <p:nvPr/>
        </p:nvSpPr>
        <p:spPr>
          <a:xfrm>
            <a:off x="6177206" y="4682613"/>
            <a:ext cx="266451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n-BD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হাইপোফ্যারিংক্স 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291C22D0-FA05-5A3F-9E52-6907428F0950}"/>
              </a:ext>
            </a:extLst>
          </p:cNvPr>
          <p:cNvSpPr/>
          <p:nvPr/>
        </p:nvSpPr>
        <p:spPr>
          <a:xfrm>
            <a:off x="2925097" y="290070"/>
            <a:ext cx="351410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571500" indent="-571500">
              <a:buFont typeface="Wingdings" pitchFamily="2" charset="2"/>
              <a:buChar char="v"/>
            </a:pPr>
            <a:r>
              <a:rPr lang="bn-BD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হাইপোফ্যারিংক্স 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767457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>
            <a:extLst>
              <a:ext uri="{FF2B5EF4-FFF2-40B4-BE49-F238E27FC236}">
                <a16:creationId xmlns="" xmlns:a16="http://schemas.microsoft.com/office/drawing/2014/main" id="{4DE9E77E-B9D7-AB4A-FC3C-DED0AC9014A0}"/>
              </a:ext>
            </a:extLst>
          </p:cNvPr>
          <p:cNvSpPr/>
          <p:nvPr/>
        </p:nvSpPr>
        <p:spPr>
          <a:xfrm>
            <a:off x="4049487" y="322006"/>
            <a:ext cx="3128064" cy="1219201"/>
          </a:xfrm>
          <a:prstGeom prst="ellipse">
            <a:avLst/>
          </a:prstGeom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5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মূল্যায়ন </a:t>
            </a:r>
            <a:endParaRPr lang="en-US" sz="5400" dirty="0">
              <a:solidFill>
                <a:schemeClr val="tx1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41CC6597-E7BB-54F5-CA6C-F93B6FA38609}"/>
              </a:ext>
            </a:extLst>
          </p:cNvPr>
          <p:cNvSpPr txBox="1"/>
          <p:nvPr/>
        </p:nvSpPr>
        <p:spPr>
          <a:xfrm>
            <a:off x="2149434" y="2654710"/>
            <a:ext cx="91440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400" dirty="0">
                <a:latin typeface="NikoshBAN" panose="02000000000000000000" pitchFamily="2" charset="0"/>
                <a:cs typeface="NikoshBAN" panose="02000000000000000000" pitchFamily="2" charset="0"/>
              </a:rPr>
              <a:t>১। মুখোপাঙ্গ কী?</a:t>
            </a:r>
          </a:p>
          <a:p>
            <a:r>
              <a:rPr lang="bn-BD" sz="2400" dirty="0">
                <a:latin typeface="NikoshBAN" panose="02000000000000000000" pitchFamily="2" charset="0"/>
                <a:cs typeface="NikoshBAN" panose="02000000000000000000" pitchFamily="2" charset="0"/>
              </a:rPr>
              <a:t>২। স্ক্লেরাইট কী?</a:t>
            </a:r>
          </a:p>
          <a:p>
            <a:r>
              <a:rPr lang="bn-BD" sz="2400" dirty="0">
                <a:latin typeface="NikoshBAN" panose="02000000000000000000" pitchFamily="2" charset="0"/>
                <a:cs typeface="NikoshBAN" panose="02000000000000000000" pitchFamily="2" charset="0"/>
              </a:rPr>
              <a:t>৩। হাইপোগন্যাথাস কী?</a:t>
            </a:r>
          </a:p>
          <a:p>
            <a:r>
              <a:rPr lang="bn-BD" sz="2400" dirty="0">
                <a:latin typeface="NikoshBAN" panose="02000000000000000000" pitchFamily="2" charset="0"/>
                <a:cs typeface="NikoshBAN" panose="02000000000000000000" pitchFamily="2" charset="0"/>
              </a:rPr>
              <a:t>৪। এলিট্রা কী?</a:t>
            </a:r>
          </a:p>
          <a:p>
            <a:r>
              <a:rPr lang="bn-BD" sz="2400" dirty="0">
                <a:latin typeface="NikoshBAN" panose="02000000000000000000" pitchFamily="2" charset="0"/>
                <a:cs typeface="NikoshBAN" panose="02000000000000000000" pitchFamily="2" charset="0"/>
              </a:rPr>
              <a:t>৫। পতঙ্গ আর্থোপোডা পর্বের অন্তর্ভূক্ত কেন?</a:t>
            </a:r>
          </a:p>
          <a:p>
            <a:r>
              <a:rPr lang="bn-BD" sz="2400" dirty="0">
                <a:latin typeface="NikoshBAN" panose="02000000000000000000" pitchFamily="2" charset="0"/>
                <a:cs typeface="NikoshBAN" panose="02000000000000000000" pitchFamily="2" charset="0"/>
              </a:rPr>
              <a:t>৬। </a:t>
            </a:r>
            <a:r>
              <a:rPr lang="as-IN" sz="2400" dirty="0">
                <a:latin typeface="NikoshBAN" panose="02000000000000000000" pitchFamily="2" charset="0"/>
                <a:cs typeface="NikoshBAN" panose="02000000000000000000" pitchFamily="2" charset="0"/>
              </a:rPr>
              <a:t>ঘাসফড়িংয়ের মুখোপাঙ্গ চর্বণ উপযোগী বা ম্যান্ডিবুলেট ধরনের বলা হয়</a:t>
            </a:r>
            <a:r>
              <a:rPr lang="bn-BD" sz="2400" dirty="0">
                <a:latin typeface="NikoshBAN" panose="02000000000000000000" pitchFamily="2" charset="0"/>
                <a:cs typeface="NikoshBAN" panose="02000000000000000000" pitchFamily="2" charset="0"/>
              </a:rPr>
              <a:t> কেন?</a:t>
            </a:r>
            <a:endParaRPr lang="en-US" sz="2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06721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3A56B87E-2881-AD6B-58B6-7E761B0E4940}"/>
              </a:ext>
            </a:extLst>
          </p:cNvPr>
          <p:cNvSpPr txBox="1"/>
          <p:nvPr/>
        </p:nvSpPr>
        <p:spPr>
          <a:xfrm>
            <a:off x="678426" y="1120676"/>
            <a:ext cx="10943303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as-IN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১। মুখোপাঙ্গ কী?</a:t>
            </a:r>
            <a:r>
              <a:rPr lang="as-IN" sz="2400" dirty="0">
                <a:latin typeface="NikoshBAN" panose="02000000000000000000" pitchFamily="2" charset="0"/>
                <a:cs typeface="NikoshBAN" panose="02000000000000000000" pitchFamily="2" charset="0"/>
              </a:rPr>
              <a:t/>
            </a:r>
            <a:br>
              <a:rPr lang="as-IN" sz="2400" dirty="0">
                <a:latin typeface="NikoshBAN" panose="02000000000000000000" pitchFamily="2" charset="0"/>
                <a:cs typeface="NikoshBAN" panose="02000000000000000000" pitchFamily="2" charset="0"/>
              </a:rPr>
            </a:br>
            <a:r>
              <a:rPr lang="as-IN" sz="2400" dirty="0">
                <a:latin typeface="NikoshBAN" panose="02000000000000000000" pitchFamily="2" charset="0"/>
                <a:cs typeface="NikoshBAN" panose="02000000000000000000" pitchFamily="2" charset="0"/>
              </a:rPr>
              <a:t>মুখ ও মুখের চারপাশে অবস্থিত নড়াচড়া করতে সক্ষম সংবেদনযুক্ত উপাঙ্গসমূহকে </a:t>
            </a:r>
            <a:r>
              <a:rPr lang="as-IN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সমষ্টিগতভাবে মুখোপাঙ্গ (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Mouthparts)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as-IN" sz="2400" dirty="0">
                <a:latin typeface="NikoshBAN" panose="02000000000000000000" pitchFamily="2" charset="0"/>
                <a:cs typeface="NikoshBAN" panose="02000000000000000000" pitchFamily="2" charset="0"/>
              </a:rPr>
              <a:t>বলা হয়।</a:t>
            </a:r>
          </a:p>
          <a:p>
            <a:pPr>
              <a:buNone/>
            </a:pPr>
            <a:r>
              <a:rPr lang="as-IN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২। স্ক্লেরাইট (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Sclerite) </a:t>
            </a:r>
            <a:r>
              <a:rPr lang="as-IN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কী?</a:t>
            </a:r>
            <a:r>
              <a:rPr lang="as-IN" sz="2400" dirty="0">
                <a:latin typeface="NikoshBAN" panose="02000000000000000000" pitchFamily="2" charset="0"/>
                <a:cs typeface="NikoshBAN" panose="02000000000000000000" pitchFamily="2" charset="0"/>
              </a:rPr>
              <a:t/>
            </a:r>
            <a:br>
              <a:rPr lang="as-IN" sz="2400" dirty="0">
                <a:latin typeface="NikoshBAN" panose="02000000000000000000" pitchFamily="2" charset="0"/>
                <a:cs typeface="NikoshBAN" panose="02000000000000000000" pitchFamily="2" charset="0"/>
              </a:rPr>
            </a:br>
            <a:r>
              <a:rPr lang="as-IN" sz="2400" dirty="0">
                <a:latin typeface="NikoshBAN" panose="02000000000000000000" pitchFamily="2" charset="0"/>
                <a:cs typeface="NikoshBAN" panose="02000000000000000000" pitchFamily="2" charset="0"/>
              </a:rPr>
              <a:t>পতঙ্গের দেহের বহিঃকঙ্কালের শক্ত ও কিটিনযুক্ত ছোট ছোট পাতের মতো অংশকে </a:t>
            </a:r>
            <a:r>
              <a:rPr lang="as-IN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স্ক্লেরাইট</a:t>
            </a:r>
            <a:r>
              <a:rPr lang="as-IN" sz="2400" dirty="0">
                <a:latin typeface="NikoshBAN" panose="02000000000000000000" pitchFamily="2" charset="0"/>
                <a:cs typeface="NikoshBAN" panose="02000000000000000000" pitchFamily="2" charset="0"/>
              </a:rPr>
              <a:t> বলা হয়। এটি দেহকে দৃঢ়তা ও সুরক্ষা প্রদান করে।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4C78254E-CE30-A3C6-B85B-9E60610DFADB}"/>
              </a:ext>
            </a:extLst>
          </p:cNvPr>
          <p:cNvSpPr txBox="1"/>
          <p:nvPr/>
        </p:nvSpPr>
        <p:spPr>
          <a:xfrm>
            <a:off x="678426" y="3683309"/>
            <a:ext cx="10722077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as-IN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৩। হাইপোগন্যাথাস (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Hypognathous) </a:t>
            </a:r>
            <a:r>
              <a:rPr lang="as-IN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কী?</a:t>
            </a:r>
            <a:r>
              <a:rPr lang="as-IN" sz="2400" dirty="0">
                <a:latin typeface="NikoshBAN" panose="02000000000000000000" pitchFamily="2" charset="0"/>
                <a:cs typeface="NikoshBAN" panose="02000000000000000000" pitchFamily="2" charset="0"/>
              </a:rPr>
              <a:t/>
            </a:r>
            <a:br>
              <a:rPr lang="as-IN" sz="2400" dirty="0">
                <a:latin typeface="NikoshBAN" panose="02000000000000000000" pitchFamily="2" charset="0"/>
                <a:cs typeface="NikoshBAN" panose="02000000000000000000" pitchFamily="2" charset="0"/>
              </a:rPr>
            </a:br>
            <a:r>
              <a:rPr lang="as-IN" sz="2400" dirty="0">
                <a:latin typeface="NikoshBAN" panose="02000000000000000000" pitchFamily="2" charset="0"/>
                <a:cs typeface="NikoshBAN" panose="02000000000000000000" pitchFamily="2" charset="0"/>
              </a:rPr>
              <a:t>যেসব পতঙ্গের মুখ নিচের দিকে থাকে, তাদেরকে </a:t>
            </a:r>
            <a:r>
              <a:rPr lang="as-IN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হাইপোগন্যাথাস</a:t>
            </a:r>
            <a:r>
              <a:rPr lang="as-IN" sz="2400" dirty="0">
                <a:latin typeface="NikoshBAN" panose="02000000000000000000" pitchFamily="2" charset="0"/>
                <a:cs typeface="NikoshBAN" panose="02000000000000000000" pitchFamily="2" charset="0"/>
              </a:rPr>
              <a:t> বলা হয়।</a:t>
            </a:r>
            <a:br>
              <a:rPr lang="as-IN" sz="2400" dirty="0">
                <a:latin typeface="NikoshBAN" panose="02000000000000000000" pitchFamily="2" charset="0"/>
                <a:cs typeface="NikoshBAN" panose="02000000000000000000" pitchFamily="2" charset="0"/>
              </a:rPr>
            </a:b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👉 </a:t>
            </a:r>
            <a:r>
              <a:rPr lang="as-IN" sz="2400" dirty="0">
                <a:latin typeface="NikoshBAN" panose="02000000000000000000" pitchFamily="2" charset="0"/>
                <a:cs typeface="NikoshBAN" panose="02000000000000000000" pitchFamily="2" charset="0"/>
              </a:rPr>
              <a:t>যেমন: ঘাসফড়িং।</a:t>
            </a:r>
          </a:p>
          <a:p>
            <a:pPr>
              <a:buNone/>
            </a:pPr>
            <a:r>
              <a:rPr lang="as-IN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৪। এলিট্রা (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Elytra) </a:t>
            </a:r>
            <a:r>
              <a:rPr lang="as-IN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কী?</a:t>
            </a:r>
            <a:r>
              <a:rPr lang="as-IN" sz="2400" dirty="0">
                <a:latin typeface="NikoshBAN" panose="02000000000000000000" pitchFamily="2" charset="0"/>
                <a:cs typeface="NikoshBAN" panose="02000000000000000000" pitchFamily="2" charset="0"/>
              </a:rPr>
              <a:t/>
            </a:r>
            <a:br>
              <a:rPr lang="as-IN" sz="2400" dirty="0">
                <a:latin typeface="NikoshBAN" panose="02000000000000000000" pitchFamily="2" charset="0"/>
                <a:cs typeface="NikoshBAN" panose="02000000000000000000" pitchFamily="2" charset="0"/>
              </a:rPr>
            </a:br>
            <a:r>
              <a:rPr lang="as-IN" sz="2400" dirty="0">
                <a:latin typeface="NikoshBAN" panose="02000000000000000000" pitchFamily="2" charset="0"/>
                <a:cs typeface="NikoshBAN" panose="02000000000000000000" pitchFamily="2" charset="0"/>
              </a:rPr>
              <a:t>গুবরে পোকা বা বিটল-এর সামনের ডানাগুলি শক্ত হয়ে যে রক্ষাকবচের কাজ করে, তাকে </a:t>
            </a:r>
            <a:r>
              <a:rPr lang="as-IN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এলিট্রা</a:t>
            </a:r>
            <a:r>
              <a:rPr lang="as-IN" sz="2400" dirty="0">
                <a:latin typeface="NikoshBAN" panose="02000000000000000000" pitchFamily="2" charset="0"/>
                <a:cs typeface="NikoshBAN" panose="02000000000000000000" pitchFamily="2" charset="0"/>
              </a:rPr>
              <a:t> বলা হয়।</a:t>
            </a:r>
          </a:p>
        </p:txBody>
      </p:sp>
    </p:spTree>
    <p:extLst>
      <p:ext uri="{BB962C8B-B14F-4D97-AF65-F5344CB8AC3E}">
        <p14:creationId xmlns:p14="http://schemas.microsoft.com/office/powerpoint/2010/main" val="33242438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50026857-39B2-BF7B-6808-36AAB67FFAE6}"/>
              </a:ext>
            </a:extLst>
          </p:cNvPr>
          <p:cNvSpPr txBox="1"/>
          <p:nvPr/>
        </p:nvSpPr>
        <p:spPr>
          <a:xfrm>
            <a:off x="373625" y="947904"/>
            <a:ext cx="11444749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as-IN" sz="2400" dirty="0">
                <a:latin typeface="NikoshBAN" panose="02000000000000000000" pitchFamily="2" charset="0"/>
                <a:cs typeface="NikoshBAN" panose="02000000000000000000" pitchFamily="2" charset="0"/>
              </a:rPr>
              <a:t/>
            </a:r>
            <a:br>
              <a:rPr lang="as-IN" sz="2400" dirty="0">
                <a:latin typeface="NikoshBAN" panose="02000000000000000000" pitchFamily="2" charset="0"/>
                <a:cs typeface="NikoshBAN" panose="02000000000000000000" pitchFamily="2" charset="0"/>
              </a:rPr>
            </a:br>
            <a:endParaRPr lang="as-IN" sz="24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>
              <a:buNone/>
            </a:pPr>
            <a:r>
              <a:rPr lang="as-IN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৫। পতঙ্গ আর্থোপোডা পর্বের অন্তর্ভুক্ত কেন?</a:t>
            </a:r>
            <a:r>
              <a:rPr lang="as-IN" sz="2400" dirty="0">
                <a:latin typeface="NikoshBAN" panose="02000000000000000000" pitchFamily="2" charset="0"/>
                <a:cs typeface="NikoshBAN" panose="02000000000000000000" pitchFamily="2" charset="0"/>
              </a:rPr>
              <a:t/>
            </a:r>
            <a:br>
              <a:rPr lang="as-IN" sz="2400" dirty="0">
                <a:latin typeface="NikoshBAN" panose="02000000000000000000" pitchFamily="2" charset="0"/>
                <a:cs typeface="NikoshBAN" panose="02000000000000000000" pitchFamily="2" charset="0"/>
              </a:rPr>
            </a:br>
            <a:r>
              <a:rPr lang="as-IN" sz="2400" dirty="0">
                <a:latin typeface="NikoshBAN" panose="02000000000000000000" pitchFamily="2" charset="0"/>
                <a:cs typeface="NikoshBAN" panose="02000000000000000000" pitchFamily="2" charset="0"/>
              </a:rPr>
              <a:t>পতঙ্গদের—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as-IN" sz="2400" dirty="0">
                <a:latin typeface="NikoshBAN" panose="02000000000000000000" pitchFamily="2" charset="0"/>
                <a:cs typeface="NikoshBAN" panose="02000000000000000000" pitchFamily="2" charset="0"/>
              </a:rPr>
              <a:t>দেহ বিভক্ত (মাথা, বক্ষ ও উদর),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as-IN" sz="2400" dirty="0">
                <a:latin typeface="NikoshBAN" panose="02000000000000000000" pitchFamily="2" charset="0"/>
                <a:cs typeface="NikoshBAN" panose="02000000000000000000" pitchFamily="2" charset="0"/>
              </a:rPr>
              <a:t>যৌথপদ (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Jointed appendages),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as-IN" sz="2400" dirty="0">
                <a:latin typeface="NikoshBAN" panose="02000000000000000000" pitchFamily="2" charset="0"/>
                <a:cs typeface="NikoshBAN" panose="02000000000000000000" pitchFamily="2" charset="0"/>
              </a:rPr>
              <a:t>বহিঃকঙ্কাল (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Exoskeleton) </a:t>
            </a:r>
            <a:r>
              <a:rPr lang="as-IN" sz="2400" dirty="0">
                <a:latin typeface="NikoshBAN" panose="02000000000000000000" pitchFamily="2" charset="0"/>
                <a:cs typeface="NikoshBAN" panose="02000000000000000000" pitchFamily="2" charset="0"/>
              </a:rPr>
              <a:t>আছে,</a:t>
            </a:r>
            <a:br>
              <a:rPr lang="as-IN" sz="2400" dirty="0">
                <a:latin typeface="NikoshBAN" panose="02000000000000000000" pitchFamily="2" charset="0"/>
                <a:cs typeface="NikoshBAN" panose="02000000000000000000" pitchFamily="2" charset="0"/>
              </a:rPr>
            </a:br>
            <a:r>
              <a:rPr lang="as-IN" sz="2400" dirty="0">
                <a:latin typeface="NikoshBAN" panose="02000000000000000000" pitchFamily="2" charset="0"/>
                <a:cs typeface="NikoshBAN" panose="02000000000000000000" pitchFamily="2" charset="0"/>
              </a:rPr>
              <a:t>তাই তারা </a:t>
            </a:r>
            <a:r>
              <a:rPr lang="as-IN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আর্থোপোডা (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Arthropoda)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as-IN" sz="2400" dirty="0">
                <a:latin typeface="NikoshBAN" panose="02000000000000000000" pitchFamily="2" charset="0"/>
                <a:cs typeface="NikoshBAN" panose="02000000000000000000" pitchFamily="2" charset="0"/>
              </a:rPr>
              <a:t>পর্বের অন্তর্ভুক্ত।</a:t>
            </a:r>
            <a:br>
              <a:rPr lang="as-IN" sz="2400" dirty="0">
                <a:latin typeface="NikoshBAN" panose="02000000000000000000" pitchFamily="2" charset="0"/>
                <a:cs typeface="NikoshBAN" panose="02000000000000000000" pitchFamily="2" charset="0"/>
              </a:rPr>
            </a:br>
            <a:endParaRPr lang="as-IN" sz="24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>
              <a:buNone/>
            </a:pPr>
            <a:r>
              <a:rPr lang="as-IN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৬। ঘাসফড়িংয়ের মুখোপাঙ্গ চর্বণ উপযোগী বা ম্যান্ডিবুলেট ধরনের বলা হয় কেন?</a:t>
            </a:r>
            <a:r>
              <a:rPr lang="as-IN" sz="2400" dirty="0">
                <a:latin typeface="NikoshBAN" panose="02000000000000000000" pitchFamily="2" charset="0"/>
                <a:cs typeface="NikoshBAN" panose="02000000000000000000" pitchFamily="2" charset="0"/>
              </a:rPr>
              <a:t/>
            </a:r>
            <a:br>
              <a:rPr lang="as-IN" sz="2400" dirty="0">
                <a:latin typeface="NikoshBAN" panose="02000000000000000000" pitchFamily="2" charset="0"/>
                <a:cs typeface="NikoshBAN" panose="02000000000000000000" pitchFamily="2" charset="0"/>
              </a:rPr>
            </a:br>
            <a:r>
              <a:rPr lang="as-IN" sz="2400" dirty="0">
                <a:latin typeface="NikoshBAN" panose="02000000000000000000" pitchFamily="2" charset="0"/>
                <a:cs typeface="NikoshBAN" panose="02000000000000000000" pitchFamily="2" charset="0"/>
              </a:rPr>
              <a:t>কারণ ঘাসফড়িংয়ের মুখ শক্ত </a:t>
            </a:r>
            <a:r>
              <a:rPr lang="as-IN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ম্যান্ডিবল</a:t>
            </a:r>
            <a:r>
              <a:rPr lang="as-IN" sz="2400" dirty="0">
                <a:latin typeface="NikoshBAN" panose="02000000000000000000" pitchFamily="2" charset="0"/>
                <a:cs typeface="NikoshBAN" panose="02000000000000000000" pitchFamily="2" charset="0"/>
              </a:rPr>
              <a:t> দ্বারা খাদ্য কেটে ও চর্বণ করতে পারে, </a:t>
            </a:r>
            <a:r>
              <a:rPr lang="as-IN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ম্যাক্সিলা ও ল্যাবিয়াম</a:t>
            </a:r>
            <a:r>
              <a:rPr lang="as-IN" sz="2400" dirty="0">
                <a:latin typeface="NikoshBAN" panose="02000000000000000000" pitchFamily="2" charset="0"/>
                <a:cs typeface="NikoshBAN" panose="02000000000000000000" pitchFamily="2" charset="0"/>
              </a:rPr>
              <a:t> খাদ্য ধরে মুখে ঢোকাতে সাহায্য করে, এবং মুখের সব অংশ একত্রে </a:t>
            </a:r>
            <a:r>
              <a:rPr lang="as-IN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চর্বণ উপযোগী</a:t>
            </a:r>
            <a:r>
              <a:rPr lang="as-IN" sz="2400" dirty="0">
                <a:latin typeface="NikoshBAN" panose="02000000000000000000" pitchFamily="2" charset="0"/>
                <a:cs typeface="NikoshBAN" panose="02000000000000000000" pitchFamily="2" charset="0"/>
              </a:rPr>
              <a:t> করে তোলে।</a:t>
            </a:r>
          </a:p>
        </p:txBody>
      </p:sp>
    </p:spTree>
    <p:extLst>
      <p:ext uri="{BB962C8B-B14F-4D97-AF65-F5344CB8AC3E}">
        <p14:creationId xmlns:p14="http://schemas.microsoft.com/office/powerpoint/2010/main" val="4209758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DA6B67D2-4837-FBFF-B2D9-0CAE1428C1FE}"/>
              </a:ext>
            </a:extLst>
          </p:cNvPr>
          <p:cNvSpPr/>
          <p:nvPr/>
        </p:nvSpPr>
        <p:spPr>
          <a:xfrm>
            <a:off x="2743200" y="830758"/>
            <a:ext cx="4515133" cy="830997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r>
              <a:rPr lang="bn-BD" sz="4800" b="1" cap="all" dirty="0">
                <a:ln/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NikoshBAN" pitchFamily="2" charset="0"/>
                <a:cs typeface="NikoshBAN" pitchFamily="2" charset="0"/>
              </a:rPr>
              <a:t>বাড়ির কাজ</a:t>
            </a:r>
            <a:endParaRPr lang="en-US" sz="4800" b="1" cap="all" dirty="0">
              <a:ln/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="" xmlns:a16="http://schemas.microsoft.com/office/drawing/2014/main" id="{F568294E-F1BA-6ECF-851B-2B1E43AE6610}"/>
              </a:ext>
            </a:extLst>
          </p:cNvPr>
          <p:cNvSpPr/>
          <p:nvPr/>
        </p:nvSpPr>
        <p:spPr>
          <a:xfrm>
            <a:off x="1864105" y="3657600"/>
            <a:ext cx="961013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err="1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SutonnyMJ" pitchFamily="2" charset="0"/>
                <a:cs typeface="SutonnyMJ" pitchFamily="2" charset="0"/>
              </a:rPr>
              <a:t>Nvmdwos‡qi</a:t>
            </a:r>
            <a:r>
              <a:rPr lang="en-US" sz="36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bn-BD" sz="36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 মুখোপাঙ্গের চিহ্নিত চিত্র অংকন করে নিয়ে আসবে। </a:t>
            </a:r>
            <a:endParaRPr lang="en-US" sz="3600" b="1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74662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9C33B756-C00A-7CF9-C8F6-04BFDC52EE26}"/>
              </a:ext>
            </a:extLst>
          </p:cNvPr>
          <p:cNvSpPr/>
          <p:nvPr/>
        </p:nvSpPr>
        <p:spPr>
          <a:xfrm>
            <a:off x="3079954" y="2151727"/>
            <a:ext cx="6152535" cy="2833228"/>
          </a:xfrm>
          <a:prstGeom prst="rect">
            <a:avLst/>
          </a:prstGeom>
        </p:spPr>
        <p:txBody>
          <a:bodyPr wrap="square">
            <a:prstTxWarp prst="textPlain">
              <a:avLst/>
            </a:prstTxWarp>
            <a:spAutoFit/>
          </a:bodyPr>
          <a:lstStyle/>
          <a:p>
            <a:pPr algn="ctr"/>
            <a:r>
              <a:rPr lang="en-US" sz="80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NikoshBAN" pitchFamily="2" charset="0"/>
                <a:cs typeface="NikoshBAN" pitchFamily="2" charset="0"/>
              </a:rPr>
              <a:t>ধন্যবাদ</a:t>
            </a:r>
            <a:r>
              <a:rPr lang="en-US" sz="8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NikoshBAN" pitchFamily="2" charset="0"/>
                <a:cs typeface="NikoshBAN" pitchFamily="2" charset="0"/>
              </a:rPr>
              <a:t> </a:t>
            </a:r>
            <a:endParaRPr lang="bn-BD" sz="80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en-US" sz="80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NikoshBAN" pitchFamily="2" charset="0"/>
                <a:cs typeface="NikoshBAN" pitchFamily="2" charset="0"/>
              </a:rPr>
              <a:t>সবাইকে</a:t>
            </a:r>
            <a:endParaRPr lang="en-US" sz="80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10347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40028A5E-BAEA-54A9-DF2D-4CA8EBEE84EA}"/>
              </a:ext>
            </a:extLst>
          </p:cNvPr>
          <p:cNvSpPr txBox="1"/>
          <p:nvPr/>
        </p:nvSpPr>
        <p:spPr>
          <a:xfrm>
            <a:off x="7136374" y="2263878"/>
            <a:ext cx="3998657" cy="1981200"/>
          </a:xfrm>
          <a:prstGeom prst="rect">
            <a:avLst/>
          </a:prstGeom>
          <a:noFill/>
        </p:spPr>
        <p:txBody>
          <a:bodyPr wrap="square" lIns="87078" tIns="43539" rIns="87078" bIns="43539" rtlCol="0">
            <a:prstTxWarp prst="textPlain">
              <a:avLst/>
            </a:prstTxWarp>
            <a:spAutoFit/>
          </a:bodyPr>
          <a:lstStyle/>
          <a:p>
            <a:pPr algn="ctr"/>
            <a:r>
              <a:rPr lang="bn-BD" b="1" dirty="0">
                <a:solidFill>
                  <a:schemeClr val="tx1">
                    <a:lumMod val="85000"/>
                    <a:lumOff val="15000"/>
                  </a:schemeClr>
                </a:solidFill>
                <a:latin typeface="NikoshBAN" pitchFamily="2" charset="0"/>
                <a:cs typeface="NikoshBAN" pitchFamily="2" charset="0"/>
              </a:rPr>
              <a:t>  </a:t>
            </a:r>
            <a:r>
              <a:rPr 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NikoshBAN" pitchFamily="2" charset="0"/>
                <a:cs typeface="NikoshBAN" pitchFamily="2" charset="0"/>
              </a:rPr>
              <a:t>    </a:t>
            </a:r>
            <a:r>
              <a:rPr lang="bn-BD" b="1" dirty="0">
                <a:solidFill>
                  <a:schemeClr val="tx1">
                    <a:lumMod val="85000"/>
                    <a:lumOff val="15000"/>
                  </a:schemeClr>
                </a:solidFill>
                <a:latin typeface="NikoshBAN" pitchFamily="2" charset="0"/>
                <a:cs typeface="NikoshBAN" pitchFamily="2" charset="0"/>
              </a:rPr>
              <a:t>জীববিজ্ঞান(দ্বিতীয় পত্র)</a:t>
            </a:r>
          </a:p>
          <a:p>
            <a:pPr algn="ctr"/>
            <a:r>
              <a:rPr 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NikoshBAN" pitchFamily="2" charset="0"/>
                <a:cs typeface="NikoshBAN" pitchFamily="2" charset="0"/>
              </a:rPr>
              <a:t>          </a:t>
            </a:r>
            <a:r>
              <a:rPr lang="bn-BD" b="1" dirty="0">
                <a:solidFill>
                  <a:schemeClr val="tx1">
                    <a:lumMod val="85000"/>
                    <a:lumOff val="15000"/>
                  </a:schemeClr>
                </a:solidFill>
                <a:latin typeface="NikoshBAN" pitchFamily="2" charset="0"/>
                <a:cs typeface="NikoshBAN" pitchFamily="2" charset="0"/>
              </a:rPr>
              <a:t>একাদশ-দ্বাদশ শ্রেণি</a:t>
            </a:r>
          </a:p>
          <a:p>
            <a:pPr algn="ctr"/>
            <a:r>
              <a:rPr lang="en-US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NikoshBAN" pitchFamily="2" charset="0"/>
                <a:cs typeface="NikoshBAN" pitchFamily="2" charset="0"/>
              </a:rPr>
              <a:t>২য়</a:t>
            </a:r>
            <a:r>
              <a:rPr lang="bn-BD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b="1" dirty="0">
                <a:solidFill>
                  <a:schemeClr val="tx1">
                    <a:lumMod val="85000"/>
                    <a:lumOff val="15000"/>
                  </a:schemeClr>
                </a:solidFill>
                <a:latin typeface="NikoshBAN" pitchFamily="2" charset="0"/>
                <a:cs typeface="NikoshBAN" pitchFamily="2" charset="0"/>
              </a:rPr>
              <a:t>অধ্যায়- </a:t>
            </a:r>
            <a:r>
              <a:rPr lang="en-US" b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NikoshBAN" pitchFamily="2" charset="0"/>
                <a:cs typeface="NikoshBAN" pitchFamily="2" charset="0"/>
              </a:rPr>
              <a:t>ঘাসফড়িং</a:t>
            </a:r>
            <a:endParaRPr lang="bn-BD" b="1" dirty="0">
              <a:solidFill>
                <a:schemeClr val="tx1">
                  <a:lumMod val="85000"/>
                  <a:lumOff val="15000"/>
                </a:schemeClr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endParaRPr lang="en-US" b="1" dirty="0">
              <a:solidFill>
                <a:schemeClr val="tx1">
                  <a:lumMod val="85000"/>
                  <a:lumOff val="15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0C1A61C8-AA7F-724B-87DA-51D4E08A77C1}"/>
              </a:ext>
            </a:extLst>
          </p:cNvPr>
          <p:cNvSpPr txBox="1"/>
          <p:nvPr/>
        </p:nvSpPr>
        <p:spPr>
          <a:xfrm>
            <a:off x="1256684" y="2042652"/>
            <a:ext cx="4391947" cy="1981200"/>
          </a:xfrm>
          <a:prstGeom prst="rect">
            <a:avLst/>
          </a:prstGeom>
          <a:noFill/>
        </p:spPr>
        <p:txBody>
          <a:bodyPr wrap="square" lIns="87078" tIns="43539" rIns="87078" bIns="43539" rtlCol="0">
            <a:prstTxWarp prst="textPlain">
              <a:avLst/>
            </a:prstTxWarp>
            <a:spAutoFit/>
          </a:bodyPr>
          <a:lstStyle/>
          <a:p>
            <a:pPr algn="ctr"/>
            <a:r>
              <a:rPr lang="en-US" sz="2800" b="1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মোঃ</a:t>
            </a:r>
            <a:r>
              <a:rPr lang="en-US" sz="2800" b="1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গাজীউর</a:t>
            </a:r>
            <a:r>
              <a:rPr lang="en-US" sz="2800" b="1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রহমান</a:t>
            </a:r>
            <a:endParaRPr lang="en-US" sz="2800" b="1" dirty="0" smtClean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en-US" b="1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প্রভাষক</a:t>
            </a:r>
            <a:r>
              <a:rPr lang="bn-BD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, </a:t>
            </a:r>
            <a:r>
              <a:rPr lang="bn-BD" b="1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জীববিজ্ঞান বিভাগ</a:t>
            </a:r>
          </a:p>
          <a:p>
            <a:pPr algn="ctr"/>
            <a:r>
              <a:rPr lang="en-US" b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NikoshBAN" pitchFamily="2" charset="0"/>
                <a:cs typeface="NikoshBAN" pitchFamily="2" charset="0"/>
              </a:rPr>
              <a:t>সমুজ</a:t>
            </a:r>
            <a:r>
              <a:rPr lang="en-US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b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NikoshBAN" pitchFamily="2" charset="0"/>
                <a:cs typeface="NikoshBAN" pitchFamily="2" charset="0"/>
              </a:rPr>
              <a:t>আলী</a:t>
            </a:r>
            <a:r>
              <a:rPr lang="en-US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NikoshBAN" pitchFamily="2" charset="0"/>
                <a:cs typeface="NikoshBAN" pitchFamily="2" charset="0"/>
              </a:rPr>
              <a:t> উ/</a:t>
            </a:r>
            <a:r>
              <a:rPr lang="en-US" b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NikoshBAN" pitchFamily="2" charset="0"/>
                <a:cs typeface="NikoshBAN" pitchFamily="2" charset="0"/>
              </a:rPr>
              <a:t>বি</a:t>
            </a:r>
            <a:r>
              <a:rPr lang="en-US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NikoshBAN" pitchFamily="2" charset="0"/>
                <a:cs typeface="NikoshBAN" pitchFamily="2" charset="0"/>
              </a:rPr>
              <a:t> ও </a:t>
            </a:r>
            <a:r>
              <a:rPr lang="en-US" b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NikoshBAN" pitchFamily="2" charset="0"/>
                <a:cs typeface="NikoshBAN" pitchFamily="2" charset="0"/>
              </a:rPr>
              <a:t>কলেজ</a:t>
            </a:r>
            <a:r>
              <a:rPr lang="bn-BD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NikoshBAN" pitchFamily="2" charset="0"/>
                <a:cs typeface="NikoshBAN" pitchFamily="2" charset="0"/>
              </a:rPr>
              <a:t>,</a:t>
            </a:r>
            <a:endParaRPr lang="bn-BD" b="1" dirty="0">
              <a:solidFill>
                <a:schemeClr val="tx1">
                  <a:lumMod val="85000"/>
                  <a:lumOff val="15000"/>
                </a:schemeClr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en-US" b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NikoshBAN" pitchFamily="2" charset="0"/>
                <a:cs typeface="NikoshBAN" pitchFamily="2" charset="0"/>
              </a:rPr>
              <a:t>দোয়ারাবাজার</a:t>
            </a:r>
            <a:r>
              <a:rPr lang="en-US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NikoshBAN" pitchFamily="2" charset="0"/>
                <a:cs typeface="NikoshBAN" pitchFamily="2" charset="0"/>
              </a:rPr>
              <a:t>, </a:t>
            </a:r>
            <a:r>
              <a:rPr lang="en-US" b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NikoshBAN" pitchFamily="2" charset="0"/>
                <a:cs typeface="NikoshBAN" pitchFamily="2" charset="0"/>
              </a:rPr>
              <a:t>সুনামগঞ্জ</a:t>
            </a:r>
            <a:endParaRPr lang="en-US" b="1" dirty="0" smtClean="0">
              <a:solidFill>
                <a:schemeClr val="tx1">
                  <a:lumMod val="85000"/>
                  <a:lumOff val="15000"/>
                </a:schemeClr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en-US" b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NikoshBAN" pitchFamily="2" charset="0"/>
                <a:cs typeface="NikoshBAN" pitchFamily="2" charset="0"/>
              </a:rPr>
              <a:t>মোবাইল</a:t>
            </a:r>
            <a:r>
              <a:rPr lang="en-US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b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NikoshBAN" pitchFamily="2" charset="0"/>
                <a:cs typeface="NikoshBAN" pitchFamily="2" charset="0"/>
              </a:rPr>
              <a:t>নং</a:t>
            </a:r>
            <a:r>
              <a:rPr 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NikoshBAN" pitchFamily="2" charset="0"/>
                <a:cs typeface="NikoshBAN" pitchFamily="2" charset="0"/>
              </a:rPr>
              <a:t>: 01712-617363</a:t>
            </a:r>
            <a:endParaRPr lang="bn-BD" b="1" dirty="0">
              <a:solidFill>
                <a:schemeClr val="tx1">
                  <a:lumMod val="85000"/>
                  <a:lumOff val="15000"/>
                </a:schemeClr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endParaRPr lang="en-US" b="1" dirty="0">
              <a:solidFill>
                <a:schemeClr val="tx1">
                  <a:lumMod val="85000"/>
                  <a:lumOff val="15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  <p:cxnSp>
        <p:nvCxnSpPr>
          <p:cNvPr id="9" name="Straight Connector 8">
            <a:extLst>
              <a:ext uri="{FF2B5EF4-FFF2-40B4-BE49-F238E27FC236}">
                <a16:creationId xmlns="" xmlns:a16="http://schemas.microsoft.com/office/drawing/2014/main" id="{15B08A4F-6C1A-B7E9-3F40-D46F064ACD43}"/>
              </a:ext>
            </a:extLst>
          </p:cNvPr>
          <p:cNvCxnSpPr>
            <a:cxnSpLocks/>
          </p:cNvCxnSpPr>
          <p:nvPr/>
        </p:nvCxnSpPr>
        <p:spPr>
          <a:xfrm>
            <a:off x="6297561" y="1828800"/>
            <a:ext cx="0" cy="2625213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="" xmlns:a16="http://schemas.microsoft.com/office/drawing/2014/main" id="{C1B65501-0455-16C1-41CA-1F936C3772DF}"/>
              </a:ext>
            </a:extLst>
          </p:cNvPr>
          <p:cNvCxnSpPr>
            <a:cxnSpLocks/>
          </p:cNvCxnSpPr>
          <p:nvPr/>
        </p:nvCxnSpPr>
        <p:spPr>
          <a:xfrm>
            <a:off x="6558116" y="1959077"/>
            <a:ext cx="0" cy="204265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="" xmlns:a16="http://schemas.microsoft.com/office/drawing/2014/main" id="{497FF183-6777-E104-B0F6-2EB1FA468FD3}"/>
              </a:ext>
            </a:extLst>
          </p:cNvPr>
          <p:cNvCxnSpPr>
            <a:cxnSpLocks/>
          </p:cNvCxnSpPr>
          <p:nvPr/>
        </p:nvCxnSpPr>
        <p:spPr>
          <a:xfrm>
            <a:off x="6012425" y="2042652"/>
            <a:ext cx="0" cy="204265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548277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E:\grasshoper\bbbb.jpg">
            <a:extLst>
              <a:ext uri="{FF2B5EF4-FFF2-40B4-BE49-F238E27FC236}">
                <a16:creationId xmlns="" xmlns:a16="http://schemas.microsoft.com/office/drawing/2014/main" id="{FCC71242-D7C4-A561-B5FC-BADEE0BA40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288" y="796413"/>
            <a:ext cx="5985499" cy="498495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  <a:extLst/>
        </p:spPr>
      </p:pic>
      <p:pic>
        <p:nvPicPr>
          <p:cNvPr id="3" name="Picture 3">
            <a:extLst>
              <a:ext uri="{FF2B5EF4-FFF2-40B4-BE49-F238E27FC236}">
                <a16:creationId xmlns="" xmlns:a16="http://schemas.microsoft.com/office/drawing/2014/main" id="{69EFD221-18B9-8C21-A675-4FA316E1225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r="50000" b="43818"/>
          <a:stretch/>
        </p:blipFill>
        <p:spPr bwMode="auto">
          <a:xfrm>
            <a:off x="6889954" y="1017638"/>
            <a:ext cx="5056239" cy="476372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740216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CB25D0BA-BD65-A1A6-C099-CE910D7E8753}"/>
              </a:ext>
            </a:extLst>
          </p:cNvPr>
          <p:cNvSpPr txBox="1"/>
          <p:nvPr/>
        </p:nvSpPr>
        <p:spPr>
          <a:xfrm>
            <a:off x="1981200" y="2493151"/>
            <a:ext cx="8229600" cy="2185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ঘাসফড়ি এর মুখোপাঙ্গ </a:t>
            </a:r>
          </a:p>
          <a:p>
            <a:pPr algn="ctr"/>
            <a:r>
              <a:rPr lang="bn-BD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itchFamily="2" charset="0"/>
              </a:rPr>
              <a:t>(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Mouth parts</a:t>
            </a:r>
            <a:r>
              <a:rPr lang="bn-BD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of Grasshoper) </a:t>
            </a:r>
            <a:endParaRPr lang="en-US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bn-BD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itchFamily="2" charset="0"/>
              </a:rPr>
              <a:t>  </a:t>
            </a: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anose="02000000000000000000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45572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ular Callout 1">
            <a:extLst>
              <a:ext uri="{FF2B5EF4-FFF2-40B4-BE49-F238E27FC236}">
                <a16:creationId xmlns="" xmlns:a16="http://schemas.microsoft.com/office/drawing/2014/main" id="{9B835E36-2B44-4E5F-F0FB-D1D4DEF82B1F}"/>
              </a:ext>
            </a:extLst>
          </p:cNvPr>
          <p:cNvSpPr/>
          <p:nvPr/>
        </p:nvSpPr>
        <p:spPr>
          <a:xfrm>
            <a:off x="3200400" y="381000"/>
            <a:ext cx="2057400" cy="1219200"/>
          </a:xfrm>
          <a:prstGeom prst="wedgeRoundRectCallout">
            <a:avLst>
              <a:gd name="adj1" fmla="val -23527"/>
              <a:gd name="adj2" fmla="val 106818"/>
              <a:gd name="adj3" fmla="val 16667"/>
            </a:avLst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000" dirty="0">
                <a:solidFill>
                  <a:schemeClr val="tx1"/>
                </a:solidFill>
                <a:latin typeface="NikoshBAN" panose="02000000000000000000" pitchFamily="2" charset="0"/>
                <a:cs typeface="NikoshBAN" pitchFamily="2" charset="0"/>
              </a:rPr>
              <a:t>শিখনফল </a:t>
            </a:r>
            <a:endParaRPr lang="en-US" sz="4000" dirty="0">
              <a:solidFill>
                <a:schemeClr val="tx1"/>
              </a:solidFill>
              <a:latin typeface="NikoshBAN" panose="02000000000000000000" pitchFamily="2" charset="0"/>
              <a:cs typeface="NikoshBAN" pitchFamily="2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="" xmlns:a16="http://schemas.microsoft.com/office/drawing/2014/main" id="{201C8E1E-6EC1-783F-C331-16AF3577A0C6}"/>
              </a:ext>
            </a:extLst>
          </p:cNvPr>
          <p:cNvSpPr/>
          <p:nvPr/>
        </p:nvSpPr>
        <p:spPr>
          <a:xfrm>
            <a:off x="609599" y="2429284"/>
            <a:ext cx="7429995" cy="646331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r>
              <a:rPr lang="bn-BD" sz="3600" b="1" cap="all" dirty="0">
                <a:ln/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NikoshBAN" panose="02000000000000000000" pitchFamily="2" charset="0"/>
                <a:cs typeface="NikoshBAN" pitchFamily="2" charset="0"/>
              </a:rPr>
              <a:t>এই পাঠ শেষে শিক্ষার্থীরা ... </a:t>
            </a:r>
          </a:p>
        </p:txBody>
      </p:sp>
      <p:sp>
        <p:nvSpPr>
          <p:cNvPr id="4" name="Vertical Scroll 3">
            <a:extLst>
              <a:ext uri="{FF2B5EF4-FFF2-40B4-BE49-F238E27FC236}">
                <a16:creationId xmlns="" xmlns:a16="http://schemas.microsoft.com/office/drawing/2014/main" id="{BCFDC683-EA2F-1D11-4E79-1B4BD6F541C1}"/>
              </a:ext>
            </a:extLst>
          </p:cNvPr>
          <p:cNvSpPr/>
          <p:nvPr/>
        </p:nvSpPr>
        <p:spPr>
          <a:xfrm>
            <a:off x="304799" y="3886200"/>
            <a:ext cx="8672945" cy="2438400"/>
          </a:xfrm>
          <a:prstGeom prst="verticalScroll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457200" indent="-457200">
              <a:lnSpc>
                <a:spcPct val="150000"/>
              </a:lnSpc>
              <a:buFont typeface="Arial" pitchFamily="34" charset="0"/>
              <a:buChar char="•"/>
            </a:pPr>
            <a:r>
              <a:rPr lang="bn-BD" sz="2800" dirty="0">
                <a:solidFill>
                  <a:schemeClr val="tx1"/>
                </a:solidFill>
                <a:latin typeface="NikoshBAN" panose="02000000000000000000" pitchFamily="2" charset="0"/>
                <a:cs typeface="NikoshBAN" pitchFamily="2" charset="0"/>
              </a:rPr>
              <a:t>মুখোপাঙ্গের সংজ্ঞা বলতে পারবে</a:t>
            </a:r>
          </a:p>
          <a:p>
            <a:pPr marL="457200" indent="-457200">
              <a:lnSpc>
                <a:spcPct val="150000"/>
              </a:lnSpc>
              <a:buFont typeface="Arial" pitchFamily="34" charset="0"/>
              <a:buChar char="•"/>
            </a:pPr>
            <a:r>
              <a:rPr lang="bn-BD" sz="2800" dirty="0">
                <a:solidFill>
                  <a:schemeClr val="tx1"/>
                </a:solidFill>
                <a:latin typeface="NikoshBAN" panose="02000000000000000000" pitchFamily="2" charset="0"/>
                <a:cs typeface="NikoshBAN" pitchFamily="2" charset="0"/>
              </a:rPr>
              <a:t>মুখোপাঙ্গের বিভিন্ন অংশের গঠন কাজ ব্যাখ্যা করতে পারবে</a:t>
            </a:r>
            <a:endParaRPr lang="en-US" sz="28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Down Arrow 4">
            <a:extLst>
              <a:ext uri="{FF2B5EF4-FFF2-40B4-BE49-F238E27FC236}">
                <a16:creationId xmlns="" xmlns:a16="http://schemas.microsoft.com/office/drawing/2014/main" id="{6DACF8EE-1CAB-203C-55C0-676F1B45DD68}"/>
              </a:ext>
            </a:extLst>
          </p:cNvPr>
          <p:cNvSpPr/>
          <p:nvPr/>
        </p:nvSpPr>
        <p:spPr>
          <a:xfrm>
            <a:off x="2133600" y="3075615"/>
            <a:ext cx="381000" cy="658185"/>
          </a:xfrm>
          <a:prstGeom prst="downArrow">
            <a:avLst/>
          </a:prstGeom>
          <a:solidFill>
            <a:srgbClr val="FFFF00"/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02779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  <p:bldP spid="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BB2E4D93-56D0-12A8-9F37-38F9265159EE}"/>
              </a:ext>
            </a:extLst>
          </p:cNvPr>
          <p:cNvSpPr/>
          <p:nvPr/>
        </p:nvSpPr>
        <p:spPr>
          <a:xfrm>
            <a:off x="2308807" y="304800"/>
            <a:ext cx="448872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n-BD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মুখোপাঙ্গ(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Mouth parts</a:t>
            </a:r>
            <a:r>
              <a:rPr lang="bn-BD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)</a:t>
            </a:r>
            <a:endParaRPr lang="en-US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D937A9C3-86D4-A4F4-92D0-C32B54E2C329}"/>
              </a:ext>
            </a:extLst>
          </p:cNvPr>
          <p:cNvSpPr txBox="1"/>
          <p:nvPr/>
        </p:nvSpPr>
        <p:spPr>
          <a:xfrm>
            <a:off x="1150373" y="1176205"/>
            <a:ext cx="10235381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as-IN" sz="2400" dirty="0">
                <a:latin typeface="NikoshBAN" panose="02000000000000000000" pitchFamily="2" charset="0"/>
                <a:cs typeface="NikoshBAN" panose="02000000000000000000" pitchFamily="2" charset="0"/>
              </a:rPr>
              <a:t>ঘাসফড়িংয়ের মুখ ও মুখের চারপাশে অবস্থিত নড়াচড়া করতে সক্ষম ও সংবেদনযুক্ত উপাঙ্গসমূহকে </a:t>
            </a:r>
            <a:r>
              <a:rPr lang="as-IN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সমষ্টিগতভাবে মুখাপাংশ</a:t>
            </a:r>
            <a:r>
              <a:rPr lang="as-IN" sz="2400" dirty="0">
                <a:latin typeface="NikoshBAN" panose="02000000000000000000" pitchFamily="2" charset="0"/>
                <a:cs typeface="NikoshBAN" panose="02000000000000000000" pitchFamily="2" charset="0"/>
              </a:rPr>
              <a:t> (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Mouthparts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) </a:t>
            </a:r>
            <a:r>
              <a:rPr lang="as-IN" sz="2400" dirty="0">
                <a:latin typeface="NikoshBAN" panose="02000000000000000000" pitchFamily="2" charset="0"/>
                <a:cs typeface="NikoshBAN" panose="02000000000000000000" pitchFamily="2" charset="0"/>
              </a:rPr>
              <a:t>বলা হয়।</a:t>
            </a:r>
            <a:endParaRPr lang="en-US" sz="2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ECAE8401-C0FC-DC76-5E66-409111E40B38}"/>
              </a:ext>
            </a:extLst>
          </p:cNvPr>
          <p:cNvSpPr txBox="1"/>
          <p:nvPr/>
        </p:nvSpPr>
        <p:spPr>
          <a:xfrm>
            <a:off x="1150373" y="2095185"/>
            <a:ext cx="9794401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as-IN" sz="2400" dirty="0">
                <a:latin typeface="NikoshBAN" panose="02000000000000000000" pitchFamily="2" charset="0"/>
                <a:cs typeface="NikoshBAN" panose="02000000000000000000" pitchFamily="2" charset="0"/>
              </a:rPr>
              <a:t>ঘাসফড়িংয়ের মুখাপাংশ হলো </a:t>
            </a:r>
            <a:r>
              <a:rPr lang="as-IN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চর্বণ উপযোগী (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Chewing type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)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as-IN" sz="2400" dirty="0">
                <a:latin typeface="NikoshBAN" panose="02000000000000000000" pitchFamily="2" charset="0"/>
                <a:cs typeface="NikoshBAN" panose="02000000000000000000" pitchFamily="2" charset="0"/>
              </a:rPr>
              <a:t>বা </a:t>
            </a:r>
            <a:r>
              <a:rPr lang="as-IN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ম্যান্ডিবুলেট (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Mandibulate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)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as-IN" sz="2400" dirty="0">
                <a:latin typeface="NikoshBAN" panose="02000000000000000000" pitchFamily="2" charset="0"/>
                <a:cs typeface="NikoshBAN" panose="02000000000000000000" pitchFamily="2" charset="0"/>
              </a:rPr>
              <a:t>ধরনের।</a:t>
            </a:r>
            <a:endParaRPr lang="en-US" sz="2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="" xmlns:a16="http://schemas.microsoft.com/office/drawing/2014/main" id="{4A1EFC0D-FCB7-B3BE-15A4-523114D1368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5100" y="3014164"/>
            <a:ext cx="3850633" cy="340564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2" name="Picture 11">
            <a:extLst>
              <a:ext uri="{FF2B5EF4-FFF2-40B4-BE49-F238E27FC236}">
                <a16:creationId xmlns="" xmlns:a16="http://schemas.microsoft.com/office/drawing/2014/main" id="{5285AF3F-2102-BA67-267A-7D38D1B483A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6267" y="3014165"/>
            <a:ext cx="3850635" cy="340564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9650717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>
            <a:extLst>
              <a:ext uri="{FF2B5EF4-FFF2-40B4-BE49-F238E27FC236}">
                <a16:creationId xmlns="" xmlns:a16="http://schemas.microsoft.com/office/drawing/2014/main" id="{8663F990-0ECC-EB0A-0588-EB55F4D432E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18461433"/>
              </p:ext>
            </p:extLst>
          </p:nvPr>
        </p:nvGraphicFramePr>
        <p:xfrm>
          <a:off x="1981199" y="631722"/>
          <a:ext cx="8519651" cy="533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1472469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" grpId="0">
        <p:bldAsOne/>
      </p:bldGraphic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="" xmlns:a16="http://schemas.microsoft.com/office/drawing/2014/main" id="{ACE18775-44D0-E677-D6DF-FDB8D7C6646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172" t="10523" r="24949" b="12421"/>
          <a:stretch/>
        </p:blipFill>
        <p:spPr bwMode="auto">
          <a:xfrm>
            <a:off x="3190568" y="928665"/>
            <a:ext cx="7391400" cy="5486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="" xmlns:a16="http://schemas.microsoft.com/office/drawing/2014/main" id="{9F4C2683-FED9-E130-E325-02F2FC6241BF}"/>
              </a:ext>
            </a:extLst>
          </p:cNvPr>
          <p:cNvSpPr/>
          <p:nvPr/>
        </p:nvSpPr>
        <p:spPr>
          <a:xfrm>
            <a:off x="6357918" y="2347451"/>
            <a:ext cx="105670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n-BD" sz="3200" b="1" dirty="0">
                <a:latin typeface="NikoshBAN" pitchFamily="2" charset="0"/>
                <a:cs typeface="NikoshBAN" pitchFamily="2" charset="0"/>
              </a:rPr>
              <a:t>ল্যাব্রাম</a:t>
            </a:r>
            <a:endParaRPr lang="en-US" sz="32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EA85BDB1-A5D4-FCAE-29FA-C0509BBDE6C4}"/>
              </a:ext>
            </a:extLst>
          </p:cNvPr>
          <p:cNvSpPr/>
          <p:nvPr/>
        </p:nvSpPr>
        <p:spPr>
          <a:xfrm>
            <a:off x="2296709" y="3285003"/>
            <a:ext cx="114646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bn-BD" sz="2800" b="1" dirty="0">
                <a:latin typeface="NikoshBAN" pitchFamily="2" charset="0"/>
                <a:cs typeface="NikoshBAN" pitchFamily="2" charset="0"/>
              </a:rPr>
              <a:t>ম্যান্ডিবল</a:t>
            </a:r>
            <a:endParaRPr lang="en-US" sz="28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1F3DDB1D-B809-6C76-83F8-50892DB6EF88}"/>
              </a:ext>
            </a:extLst>
          </p:cNvPr>
          <p:cNvSpPr/>
          <p:nvPr/>
        </p:nvSpPr>
        <p:spPr>
          <a:xfrm>
            <a:off x="9362768" y="3502679"/>
            <a:ext cx="114646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bn-BD" sz="2800" b="1" dirty="0">
                <a:latin typeface="NikoshBAN" pitchFamily="2" charset="0"/>
                <a:cs typeface="NikoshBAN" pitchFamily="2" charset="0"/>
              </a:rPr>
              <a:t>ম্যান্ডিবল</a:t>
            </a:r>
            <a:endParaRPr lang="en-US" sz="28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C690CFCB-A1AD-9028-E9DF-4EDDCDAEE0A0}"/>
              </a:ext>
            </a:extLst>
          </p:cNvPr>
          <p:cNvSpPr/>
          <p:nvPr/>
        </p:nvSpPr>
        <p:spPr>
          <a:xfrm>
            <a:off x="2298828" y="5442951"/>
            <a:ext cx="121219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bn-BD" sz="3200" b="1" dirty="0">
                <a:latin typeface="NikoshBAN" pitchFamily="2" charset="0"/>
                <a:cs typeface="NikoshBAN" pitchFamily="2" charset="0"/>
              </a:rPr>
              <a:t>ম্যাক্সিলা</a:t>
            </a:r>
            <a:endParaRPr lang="en-US" sz="32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C07B63AB-3FA1-CBC5-502B-E72143DA45A1}"/>
              </a:ext>
            </a:extLst>
          </p:cNvPr>
          <p:cNvSpPr/>
          <p:nvPr/>
        </p:nvSpPr>
        <p:spPr>
          <a:xfrm>
            <a:off x="9134168" y="5311066"/>
            <a:ext cx="121219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bn-BD" sz="3200" b="1" dirty="0">
                <a:latin typeface="NikoshBAN" pitchFamily="2" charset="0"/>
                <a:cs typeface="NikoshBAN" pitchFamily="2" charset="0"/>
              </a:rPr>
              <a:t>ম্যাক্সিলা</a:t>
            </a:r>
            <a:endParaRPr lang="en-US" sz="32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DD770C02-1838-F093-C0CB-7CBE1DB60929}"/>
              </a:ext>
            </a:extLst>
          </p:cNvPr>
          <p:cNvSpPr/>
          <p:nvPr/>
        </p:nvSpPr>
        <p:spPr>
          <a:xfrm>
            <a:off x="6157443" y="6153455"/>
            <a:ext cx="120257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bn-BD" sz="2800" b="1" dirty="0">
                <a:latin typeface="NikoshBAN" pitchFamily="2" charset="0"/>
                <a:cs typeface="NikoshBAN" pitchFamily="2" charset="0"/>
              </a:rPr>
              <a:t>ল্যাবিয়াম</a:t>
            </a:r>
            <a:endParaRPr lang="en-US" sz="28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="" xmlns:a16="http://schemas.microsoft.com/office/drawing/2014/main" id="{619D9277-E269-2D3F-B1FD-6F54A637752C}"/>
              </a:ext>
            </a:extLst>
          </p:cNvPr>
          <p:cNvSpPr/>
          <p:nvPr/>
        </p:nvSpPr>
        <p:spPr>
          <a:xfrm>
            <a:off x="5659739" y="3764289"/>
            <a:ext cx="193514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bn-BD" sz="2800" b="1" dirty="0">
                <a:latin typeface="NikoshBAN" pitchFamily="2" charset="0"/>
                <a:cs typeface="NikoshBAN" pitchFamily="2" charset="0"/>
              </a:rPr>
              <a:t>হাইপোফ্যারিংক্স</a:t>
            </a:r>
            <a:endParaRPr lang="en-US" sz="28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="" xmlns:a16="http://schemas.microsoft.com/office/drawing/2014/main" id="{6C3205CF-68D0-A9C6-C21D-B9A24779070F}"/>
              </a:ext>
            </a:extLst>
          </p:cNvPr>
          <p:cNvSpPr/>
          <p:nvPr/>
        </p:nvSpPr>
        <p:spPr>
          <a:xfrm>
            <a:off x="2298975" y="220779"/>
            <a:ext cx="5128327" cy="707886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bn-BD" sz="40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মুখোপাঙ্গ(</a:t>
            </a:r>
            <a:r>
              <a:rPr lang="en-US" sz="40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Mouth parts</a:t>
            </a:r>
            <a:r>
              <a:rPr lang="bn-BD" sz="40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)</a:t>
            </a:r>
            <a:endParaRPr lang="en-US" sz="40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19799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="" xmlns:a16="http://schemas.microsoft.com/office/drawing/2014/main" id="{7C5529EB-4CBD-55C2-13D9-490438E254B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7" t="15572" r="53382" b="11502"/>
          <a:stretch/>
        </p:blipFill>
        <p:spPr bwMode="auto">
          <a:xfrm>
            <a:off x="2180304" y="2557028"/>
            <a:ext cx="2743200" cy="356607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1214B358-4392-D659-A0AC-3EA7A0F6DDE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4796" r="39498" b="74873"/>
          <a:stretch/>
        </p:blipFill>
        <p:spPr bwMode="auto">
          <a:xfrm>
            <a:off x="7514304" y="1461655"/>
            <a:ext cx="2272146" cy="196734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4" name="Straight Arrow Connector 3">
            <a:extLst>
              <a:ext uri="{FF2B5EF4-FFF2-40B4-BE49-F238E27FC236}">
                <a16:creationId xmlns="" xmlns:a16="http://schemas.microsoft.com/office/drawing/2014/main" id="{63423A79-506D-C3A0-5F51-3500DBFE66E1}"/>
              </a:ext>
            </a:extLst>
          </p:cNvPr>
          <p:cNvCxnSpPr/>
          <p:nvPr/>
        </p:nvCxnSpPr>
        <p:spPr>
          <a:xfrm flipH="1">
            <a:off x="3766649" y="3214255"/>
            <a:ext cx="3962400" cy="205740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EF6E1B8D-98E4-6773-467E-66902F9A1E2E}"/>
              </a:ext>
            </a:extLst>
          </p:cNvPr>
          <p:cNvSpPr/>
          <p:nvPr/>
        </p:nvSpPr>
        <p:spPr>
          <a:xfrm>
            <a:off x="7819104" y="4047675"/>
            <a:ext cx="1056700" cy="584775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r>
              <a:rPr lang="bn-BD" sz="3200" b="1" cap="all" dirty="0">
                <a:ln/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NikoshBAN" pitchFamily="2" charset="0"/>
                <a:cs typeface="NikoshBAN" pitchFamily="2" charset="0"/>
              </a:rPr>
              <a:t>ল্যাব্রাম</a:t>
            </a:r>
            <a:endParaRPr lang="en-US" sz="3200" b="1" cap="all" dirty="0">
              <a:ln/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255A1442-8D68-C879-BBBE-65FF78B0F21C}"/>
              </a:ext>
            </a:extLst>
          </p:cNvPr>
          <p:cNvSpPr/>
          <p:nvPr/>
        </p:nvSpPr>
        <p:spPr>
          <a:xfrm>
            <a:off x="2020977" y="394855"/>
            <a:ext cx="185339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571500" indent="-571500">
              <a:buFont typeface="Wingdings" pitchFamily="2" charset="2"/>
              <a:buChar char="v"/>
            </a:pPr>
            <a:r>
              <a:rPr lang="bn-BD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ল্যাব্রাম</a:t>
            </a:r>
            <a:endParaRPr lang="en-US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BAC88483-827D-8B4B-B000-425DD22378D9}"/>
              </a:ext>
            </a:extLst>
          </p:cNvPr>
          <p:cNvSpPr txBox="1"/>
          <p:nvPr/>
        </p:nvSpPr>
        <p:spPr>
          <a:xfrm>
            <a:off x="5294538" y="5467217"/>
            <a:ext cx="610583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as-IN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ল্যাব্রাম (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Labrum):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as-IN" sz="2400" dirty="0">
                <a:latin typeface="NikoshBAN" panose="02000000000000000000" pitchFamily="2" charset="0"/>
                <a:cs typeface="NikoshBAN" panose="02000000000000000000" pitchFamily="2" charset="0"/>
              </a:rPr>
              <a:t>উপরের ঠোঁট, যা খাদ্য ধরে রাখে।</a:t>
            </a:r>
            <a:endParaRPr lang="en-US" sz="2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9145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88</TotalTime>
  <Words>263</Words>
  <Application>Microsoft Office PowerPoint</Application>
  <PresentationFormat>Custom</PresentationFormat>
  <Paragraphs>69</Paragraphs>
  <Slides>18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19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Amina Begum</dc:creator>
  <cp:lastModifiedBy>BC</cp:lastModifiedBy>
  <cp:revision>17</cp:revision>
  <dcterms:created xsi:type="dcterms:W3CDTF">2025-11-01T14:34:44Z</dcterms:created>
  <dcterms:modified xsi:type="dcterms:W3CDTF">2026-08-05T07:43:34Z</dcterms:modified>
</cp:coreProperties>
</file>