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1" r:id="rId3"/>
    <p:sldId id="258" r:id="rId4"/>
    <p:sldId id="259" r:id="rId5"/>
    <p:sldId id="260" r:id="rId6"/>
    <p:sldId id="261" r:id="rId7"/>
    <p:sldId id="262" r:id="rId8"/>
    <p:sldId id="263" r:id="rId9"/>
    <p:sldId id="277" r:id="rId10"/>
    <p:sldId id="264" r:id="rId11"/>
    <p:sldId id="265" r:id="rId12"/>
    <p:sldId id="267" r:id="rId13"/>
    <p:sldId id="268" r:id="rId14"/>
    <p:sldId id="269" r:id="rId15"/>
    <p:sldId id="278" r:id="rId16"/>
    <p:sldId id="279" r:id="rId17"/>
    <p:sldId id="280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984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FCD67-AFCA-40E7-9F9B-452B9975AB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63882-D6D1-4DAA-8382-80733F4BE7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FCD67-AFCA-40E7-9F9B-452B9975AB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63882-D6D1-4DAA-8382-80733F4BE7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FCD67-AFCA-40E7-9F9B-452B9975AB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63882-D6D1-4DAA-8382-80733F4BE7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FCD67-AFCA-40E7-9F9B-452B9975AB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63882-D6D1-4DAA-8382-80733F4BE7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FCD67-AFCA-40E7-9F9B-452B9975AB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63882-D6D1-4DAA-8382-80733F4BE7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FCD67-AFCA-40E7-9F9B-452B9975AB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63882-D6D1-4DAA-8382-80733F4BE7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FCD67-AFCA-40E7-9F9B-452B9975AB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63882-D6D1-4DAA-8382-80733F4BE7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FCD67-AFCA-40E7-9F9B-452B9975AB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63882-D6D1-4DAA-8382-80733F4BE7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FCD67-AFCA-40E7-9F9B-452B9975AB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63882-D6D1-4DAA-8382-80733F4BE7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FCD67-AFCA-40E7-9F9B-452B9975AB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63882-D6D1-4DAA-8382-80733F4BE7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FCD67-AFCA-40E7-9F9B-452B9975AB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63882-D6D1-4DAA-8382-80733F4BE7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FCD67-AFCA-40E7-9F9B-452B9975AB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63882-D6D1-4DAA-8382-80733F4BE71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1000043526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0" y="1371600"/>
            <a:ext cx="9144000" cy="4096512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1000044175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0" y="1905000"/>
            <a:ext cx="9144000" cy="4953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2133600" y="-228599"/>
            <a:ext cx="4724400" cy="1323439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80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838201"/>
            <a:ext cx="8153400" cy="1015663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পৃথিবী ও সূর্যের অবস্থান পর্যবেক্ষণ</a:t>
            </a:r>
            <a:endParaRPr lang="en-US" sz="60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91000" y="3352800"/>
            <a:ext cx="121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সূর্য</a:t>
            </a:r>
            <a:endParaRPr lang="en-US" sz="720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00400" y="5105400"/>
            <a:ext cx="2362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পৃথিবী</a:t>
            </a:r>
            <a:endParaRPr lang="en-US" sz="720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Horizontal Scroll 4"/>
          <p:cNvSpPr/>
          <p:nvPr/>
        </p:nvSpPr>
        <p:spPr>
          <a:xfrm>
            <a:off x="0" y="2438400"/>
            <a:ext cx="9144000" cy="5105400"/>
          </a:xfrm>
          <a:prstGeom prst="horizontalScroll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পৃথিবী ও সূর্যের অবস্থান পর্যবেক্ষণ করে </a:t>
            </a:r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দেখলাম,সূর্য সৌরজগতের কেন্দ্রে অবস্থান করছে।পৃথিবী সূর্য থেকে তৃতীয় গ্রহ। পৃথিবী সূর্যের চারদিকে ঘুরছে এবং পৃথিবীর একদিকে সূর্যের আলো পড়ছে,অন্যদিকে অন্ধকার রয়েছে।</a:t>
            </a:r>
            <a:endParaRPr lang="en-US" sz="44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1000044175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0" y="0"/>
            <a:ext cx="9144000" cy="304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TextBox 7"/>
          <p:cNvSpPr txBox="1"/>
          <p:nvPr/>
        </p:nvSpPr>
        <p:spPr>
          <a:xfrm>
            <a:off x="4191000" y="838201"/>
            <a:ext cx="121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সূর্য</a:t>
            </a:r>
            <a:endParaRPr lang="en-US" sz="720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95600" y="1981200"/>
            <a:ext cx="266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পৃথিবী</a:t>
            </a:r>
            <a:endParaRPr lang="en-US" sz="720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981200" y="1"/>
            <a:ext cx="5029200" cy="1015663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60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60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4175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0" y="990600"/>
            <a:ext cx="9144000" cy="2895600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685800" y="4038600"/>
            <a:ext cx="7924800" cy="76944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-চিত্রে পৃথিবী ও সূর্যের অবস্থান কোথায়?</a:t>
            </a:r>
            <a:endParaRPr lang="en-US" sz="4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4953000"/>
            <a:ext cx="8839200" cy="769441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-- </a:t>
            </a:r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- পৃথীবির কোন স্থানে কেন সূর্যের আলো আসে?</a:t>
            </a:r>
            <a:endParaRPr lang="en-US" sz="44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943600"/>
            <a:ext cx="9144000" cy="769441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- পৃথিবীর কোন স্থানে কেন সূর্যের আলো আসে না?</a:t>
            </a:r>
            <a:endParaRPr lang="en-US" sz="4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91000" y="1371600"/>
            <a:ext cx="121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সূর্য</a:t>
            </a:r>
            <a:endParaRPr lang="en-US" sz="720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95600" y="2743200"/>
            <a:ext cx="266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পৃথিবী</a:t>
            </a:r>
            <a:endParaRPr lang="en-US" sz="720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চিত্র </a:t>
            </a:r>
            <a:r>
              <a:rPr lang="en-US" sz="44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পর্যবেক্ষণ</a:t>
            </a:r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জোড়ায় আলোচনার </a:t>
            </a:r>
            <a:r>
              <a:rPr lang="en-US" sz="44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নিচের ছক পূরণ করে উপস্থাপন </a:t>
            </a:r>
            <a:r>
              <a:rPr lang="en-US" sz="44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করো</a:t>
            </a:r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4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0" y="1524000"/>
          <a:ext cx="9144000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9600"/>
                <a:gridCol w="4724400"/>
              </a:tblGrid>
              <a:tr h="222194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311205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600200"/>
            <a:ext cx="4419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rgbClr val="FFFF00"/>
                </a:solidFill>
              </a:rPr>
              <a:t> </a:t>
            </a:r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পৃথিবীর কোনো স্থানে দিনের বেলা সূর্যের আলো আসার কার</a:t>
            </a:r>
            <a:r>
              <a:rPr lang="en-US" sz="40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ণ</a:t>
            </a:r>
            <a:endParaRPr lang="en-US" sz="40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95800" y="1600200"/>
            <a:ext cx="4648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rgbClr val="FFFF00"/>
                </a:solidFill>
              </a:rPr>
              <a:t> </a:t>
            </a:r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পৃথিবীর কোনো স্থানে রাতের বেলা সূর্যের আলো না  আসার কার</a:t>
            </a:r>
            <a:r>
              <a:rPr lang="en-US" sz="40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ণ</a:t>
            </a:r>
            <a:endParaRPr lang="en-US" sz="40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4191000"/>
            <a:ext cx="3733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smtClean="0">
                <a:latin typeface="NikoshBAN" pitchFamily="2" charset="0"/>
                <a:cs typeface="NikoshBAN" pitchFamily="2" charset="0"/>
              </a:rPr>
              <a:t>পৃথিবীর  ঐ স্থান সূর্যের দিকে মুখ করে  থাকে।</a:t>
            </a:r>
            <a:endParaRPr lang="en-US" sz="480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0" y="4038600"/>
            <a:ext cx="457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smtClean="0">
                <a:latin typeface="NikoshBAN" pitchFamily="2" charset="0"/>
                <a:cs typeface="NikoshBAN" pitchFamily="2" charset="0"/>
              </a:rPr>
              <a:t>পৃথিবীর  ঐ স্থান সূর্যের আলোর বিপরীত দিকে   থাকে।</a:t>
            </a:r>
            <a:endParaRPr lang="en-US" sz="480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981200" y="0"/>
            <a:ext cx="5029200" cy="1200329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72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72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download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0"/>
            <a:ext cx="1905000" cy="1278602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Right Arrow 4"/>
          <p:cNvSpPr/>
          <p:nvPr/>
        </p:nvSpPr>
        <p:spPr>
          <a:xfrm>
            <a:off x="0" y="914400"/>
            <a:ext cx="8077200" cy="2819400"/>
          </a:xfrm>
          <a:prstGeom prst="rightArrow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1905000"/>
            <a:ext cx="6629400" cy="923330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দল-১*সূর্য</a:t>
            </a:r>
            <a:endParaRPr lang="en-US" sz="54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0" y="2819400"/>
            <a:ext cx="8077200" cy="2743200"/>
          </a:xfrm>
          <a:prstGeom prst="rightArrow">
            <a:avLst/>
          </a:prstGeom>
          <a:solidFill>
            <a:srgbClr val="00B0F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3733800"/>
            <a:ext cx="5638800" cy="92333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দল-২*পৃথিবী</a:t>
            </a:r>
            <a:endParaRPr lang="en-US" sz="54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0" y="4648200"/>
            <a:ext cx="8382000" cy="2438400"/>
          </a:xfrm>
          <a:prstGeom prst="rightArrow">
            <a:avLst>
              <a:gd name="adj1" fmla="val 50000"/>
              <a:gd name="adj2" fmla="val 54678"/>
            </a:avLst>
          </a:prstGeom>
          <a:solidFill>
            <a:srgbClr val="7030A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52400" y="5410200"/>
            <a:ext cx="5638800" cy="923330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5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দল-৩*শুক্র</a:t>
            </a:r>
            <a:endParaRPr lang="en-US" sz="54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1000044174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0" y="1752600"/>
            <a:ext cx="9144000" cy="5105400"/>
          </a:xfrm>
          <a:prstGeom prst="rect">
            <a:avLst/>
          </a:prstGeom>
          <a:ln w="76200">
            <a:solidFill>
              <a:srgbClr val="00206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156966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সূর্য ও পৃথিবীর মডেল ব্যবহার করে পৃথিবীর গতির ধরন এবং দিবারাত্রি পর্যবেক্ষণ।</a:t>
            </a:r>
            <a:endParaRPr lang="en-US" sz="48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Horizontal Scroll 2"/>
          <p:cNvSpPr/>
          <p:nvPr/>
        </p:nvSpPr>
        <p:spPr>
          <a:xfrm>
            <a:off x="-304800" y="685800"/>
            <a:ext cx="9677400" cy="7239000"/>
          </a:xfrm>
          <a:prstGeom prst="horizontalScroll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*পৃথিবীর মডেলের উপরে বাংলাদেশ ও আরও কয়েকটি দেশের নাম চিহ্নিত করো।এখানে উল্লেখ্য যে,নাম চিহ্নিত করার সময় পৃথিবীর চতুর্দিকে অবস্থিত বিভিন্ন দেশের নাম চিহ্নিত করবে।এক্ষেত্রে গ্লোব অথবা মানচিত্রের সহায়তা নিতে পারো।</a:t>
            </a:r>
          </a:p>
          <a:p>
            <a:pPr algn="ctr"/>
            <a:r>
              <a:rPr lang="en-US" sz="40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*পৃথিবীর মডেলটিকে নিজ অক্ষের চতুর্দিকে ঘুরিয়ে পর্যবেক্ষণ করো,একটি নির্দিষ্ট স্থানে কোথায় সূর্যের আলো(টর্চ লাইট)পড়ে এবং কোথায় সূর্যের আলো পড়ে না।</a:t>
            </a:r>
            <a:endParaRPr lang="en-US" sz="40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4174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0" y="0"/>
            <a:ext cx="9144000" cy="1371600"/>
          </a:xfrm>
          <a:prstGeom prst="rect">
            <a:avLst/>
          </a:prstGeom>
          <a:ln w="76200">
            <a:solidFill>
              <a:srgbClr val="002060"/>
            </a:solidFill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0" y="3276600"/>
            <a:ext cx="9144000" cy="341632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বাংলাদেশে যখন সূর্যের আলো পড়ে,তখন আর কোন কোন দেশে সূর্যের আলো পড়ে এবং কোন কোন দেশে সূর্যের আলো পড়ে না,তা পর্যবেক্ষণ করে ছকে লেখো।</a:t>
            </a:r>
            <a:endParaRPr lang="en-US" sz="5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4174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533400" y="0"/>
            <a:ext cx="7924800" cy="2819400"/>
          </a:xfrm>
          <a:prstGeom prst="rect">
            <a:avLst/>
          </a:prstGeom>
          <a:ln w="76200">
            <a:solidFill>
              <a:srgbClr val="002060"/>
            </a:solidFill>
          </a:ln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0" y="1"/>
          <a:ext cx="9144000" cy="6858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3000"/>
                <a:gridCol w="4191000"/>
              </a:tblGrid>
              <a:tr h="360480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smtClean="0">
                        <a:solidFill>
                          <a:srgbClr val="FFC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112650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05140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07529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0"/>
            <a:ext cx="457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বাংলাদেশে যখন সূর্যের আলো পড়ে তখন আর কোন</a:t>
            </a:r>
          </a:p>
          <a:p>
            <a:pPr algn="ctr"/>
            <a:r>
              <a:rPr lang="en-US" sz="48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কোন দেশে সূর্যের আলো পড়ে </a:t>
            </a:r>
            <a:endParaRPr lang="en-US" sz="48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00600" y="0"/>
            <a:ext cx="4038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একই সময়ে কোন কোন দেশে সূর্যের আলো পড়ে না</a:t>
            </a:r>
            <a:endParaRPr lang="en-US" sz="48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3581400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১।ভারত</a:t>
            </a:r>
            <a:endParaRPr lang="en-US" sz="5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648200"/>
            <a:ext cx="350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২।নেপাল</a:t>
            </a:r>
            <a:endParaRPr lang="en-US" sz="5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00" y="5791200"/>
            <a:ext cx="365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৩।পাকিস্তান</a:t>
            </a:r>
            <a:endParaRPr lang="en-US" sz="5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4000" y="3657600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১।চিলি</a:t>
            </a:r>
            <a:endParaRPr lang="en-US" sz="5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05400" y="4800600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২।মেক্সিকো</a:t>
            </a:r>
            <a:endParaRPr lang="en-US" sz="5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57800" y="5867400"/>
            <a:ext cx="373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৩।কানাডা</a:t>
            </a:r>
            <a:endParaRPr lang="en-US" sz="5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609600" y="0"/>
            <a:ext cx="7391400" cy="1200329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en-US" sz="72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নীরব</a:t>
            </a:r>
            <a:r>
              <a:rPr lang="en-US" sz="72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72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100004124.jpe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0" y="1371600"/>
            <a:ext cx="4038600" cy="5486400"/>
          </a:xfrm>
          <a:prstGeom prst="rect">
            <a:avLst/>
          </a:prstGeom>
          <a:ln w="127000" cap="rnd">
            <a:solidFill>
              <a:srgbClr val="00B05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 descr="1000044310.jpg"/>
          <p:cNvPicPr>
            <a:picLocks noChangeAspect="1"/>
          </p:cNvPicPr>
          <p:nvPr/>
        </p:nvPicPr>
        <p:blipFill>
          <a:blip r:embed="rId4">
            <a:lum bright="-20000"/>
          </a:blip>
          <a:stretch>
            <a:fillRect/>
          </a:stretch>
        </p:blipFill>
        <p:spPr>
          <a:xfrm>
            <a:off x="4038600" y="1295400"/>
            <a:ext cx="5105400" cy="55626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100004425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81000"/>
            <a:ext cx="7391400" cy="6096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133600" y="35004"/>
            <a:ext cx="4267200" cy="1107996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err="1" smtClean="0">
                <a:solidFill>
                  <a:srgbClr val="FFFF00"/>
                </a:solidFill>
              </a:rPr>
              <a:t>মূল্যায়ন</a:t>
            </a:r>
            <a:endParaRPr lang="en-US" sz="6600">
              <a:solidFill>
                <a:srgbClr val="FFFF00"/>
              </a:solidFill>
            </a:endParaRPr>
          </a:p>
        </p:txBody>
      </p:sp>
      <p:pic>
        <p:nvPicPr>
          <p:cNvPr id="4" name="Picture 3" descr="1000044175.jp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0" y="1371600"/>
            <a:ext cx="4343400" cy="2514600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1000044174.jpg"/>
          <p:cNvPicPr>
            <a:picLocks noChangeAspect="1"/>
          </p:cNvPicPr>
          <p:nvPr/>
        </p:nvPicPr>
        <p:blipFill>
          <a:blip r:embed="rId4" cstate="print">
            <a:lum bright="-10000"/>
          </a:blip>
          <a:stretch>
            <a:fillRect/>
          </a:stretch>
        </p:blipFill>
        <p:spPr>
          <a:xfrm>
            <a:off x="4267200" y="1371600"/>
            <a:ext cx="4572000" cy="2514600"/>
          </a:xfrm>
          <a:prstGeom prst="rect">
            <a:avLst/>
          </a:prstGeom>
          <a:ln w="76200">
            <a:solidFill>
              <a:srgbClr val="00206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0" y="3886200"/>
            <a:ext cx="8915400" cy="1446550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-পৃথিবীর কোন ধরনের গতির ফলে দিন ও রাতের পরিবর্তন হয়?</a:t>
            </a:r>
            <a:endParaRPr lang="en-US" sz="4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410200"/>
            <a:ext cx="9067800" cy="144655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4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বাংলাদেশে যখন দিন থাকে,তখন পৃথিবীর বিপরীত পাশে কী থাকে?</a:t>
            </a:r>
            <a:endParaRPr lang="en-US" sz="44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533400" y="152400"/>
            <a:ext cx="8153400" cy="1323439"/>
          </a:xfrm>
          <a:prstGeom prst="rect">
            <a:avLst/>
          </a:prstGeom>
          <a:solidFill>
            <a:srgbClr val="0070C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নিরাময়মূলক</a:t>
            </a:r>
            <a:r>
              <a:rPr lang="en-US" sz="80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কার্যক্রম</a:t>
            </a:r>
            <a:r>
              <a:rPr lang="en-US" sz="80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80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2494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762000" y="1524000"/>
            <a:ext cx="7848600" cy="2514600"/>
          </a:xfrm>
          <a:prstGeom prst="ellipse">
            <a:avLst/>
          </a:prstGeom>
          <a:ln w="762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3962400"/>
            <a:ext cx="9144000" cy="3046988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যেসব</a:t>
            </a:r>
            <a:r>
              <a:rPr lang="en-US" sz="48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শিক্ষার্থী</a:t>
            </a:r>
            <a:r>
              <a:rPr lang="en-US" sz="48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পৃথিবীর গতির ধরন,দিন ও রাত পরিবর্তন হওয়ার কারণ উল্লেখ করতে </a:t>
            </a:r>
            <a:r>
              <a:rPr lang="en-US" sz="48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পারেনি,তাদের</a:t>
            </a:r>
            <a:r>
              <a:rPr lang="en-US" sz="48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48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পর্যবেক্ষণ, আলোচনা </a:t>
            </a:r>
            <a:r>
              <a:rPr lang="en-US" sz="48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48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অতিরিক্ত</a:t>
            </a:r>
            <a:r>
              <a:rPr lang="en-US" sz="48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অনুশীলনের</a:t>
            </a:r>
            <a:r>
              <a:rPr lang="en-US" sz="48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48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সহায়তা</a:t>
            </a:r>
            <a:r>
              <a:rPr lang="en-US" sz="48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প্রদান</a:t>
            </a:r>
            <a:r>
              <a:rPr lang="en-US" sz="48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8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533400" y="0"/>
            <a:ext cx="8153400" cy="1323439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80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সারসংক্ষেপ</a:t>
            </a:r>
            <a:endParaRPr lang="en-US" sz="80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Vertical Scroll 3"/>
          <p:cNvSpPr/>
          <p:nvPr/>
        </p:nvSpPr>
        <p:spPr>
          <a:xfrm>
            <a:off x="0" y="1752600"/>
            <a:ext cx="9144000" cy="1219200"/>
          </a:xfrm>
          <a:prstGeom prst="verticalScroll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কী </a:t>
            </a:r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শিখলাম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5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0" y="3048000"/>
            <a:ext cx="9144000" cy="3505200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আমরা পৃথিবীর আহ্নিক গতি এবং দিন-রাত হওয়ার কারণ সম্পর্কে শিখলাম।</a:t>
            </a:r>
            <a:endParaRPr lang="en-US" sz="5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057400" y="0"/>
            <a:ext cx="49530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পরিকল্পিত</a:t>
            </a:r>
            <a:r>
              <a:rPr lang="en-US" sz="66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66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download (2).jp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1371600" y="1600200"/>
            <a:ext cx="5638800" cy="2590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Horizontal Scroll 5"/>
          <p:cNvSpPr/>
          <p:nvPr/>
        </p:nvSpPr>
        <p:spPr>
          <a:xfrm>
            <a:off x="381000" y="4267200"/>
            <a:ext cx="8763000" cy="2590800"/>
          </a:xfrm>
          <a:prstGeom prst="horizontalScroll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একটি চিত্র এঁকে দেখাবে কীভাবে পৃথিবীর আবর্তনের ফলে দিন ও রাত সৃষ্টি হয়।</a:t>
            </a:r>
            <a:endParaRPr lang="en-US" sz="48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1000043525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533400" y="914400"/>
            <a:ext cx="8305800" cy="5029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ounded Rectangle 2"/>
          <p:cNvSpPr/>
          <p:nvPr/>
        </p:nvSpPr>
        <p:spPr>
          <a:xfrm>
            <a:off x="2133600" y="0"/>
            <a:ext cx="5029200" cy="1600200"/>
          </a:xfrm>
          <a:prstGeom prst="round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80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1808" y="0"/>
            <a:ext cx="9142192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5" name="Rounded Rectangle 4"/>
          <p:cNvSpPr/>
          <p:nvPr/>
        </p:nvSpPr>
        <p:spPr>
          <a:xfrm>
            <a:off x="2286000" y="152400"/>
            <a:ext cx="5029200" cy="1600200"/>
          </a:xfrm>
          <a:prstGeom prst="round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80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667000"/>
            <a:ext cx="3657600" cy="286232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শ্রেণি-৫ম</a:t>
            </a:r>
          </a:p>
          <a:p>
            <a:r>
              <a:rPr lang="en-US" sz="60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বিষয়-প্রাথমিক</a:t>
            </a:r>
            <a:r>
              <a:rPr lang="en-US" sz="6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বিজ্ঞান</a:t>
            </a:r>
            <a:endParaRPr lang="en-US" sz="60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38600" y="2590800"/>
            <a:ext cx="5105400" cy="2800767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অধ্যায়-১০ (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পৃথিবীর গতি)</a:t>
            </a:r>
          </a:p>
          <a:p>
            <a:pPr algn="ctr"/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পাঠ-৬১(পৃথীবির গতির ধরন)</a:t>
            </a:r>
          </a:p>
          <a:p>
            <a:pPr algn="ctr"/>
            <a:r>
              <a:rPr lang="en-US" sz="4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পাঠ্যপুস্তকের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নম্বরঃ৯১-৯২</a:t>
            </a:r>
            <a:endParaRPr lang="en-US" sz="4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 descr="images (8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801" y="1752600"/>
            <a:ext cx="228599" cy="51054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819400" y="304800"/>
            <a:ext cx="41148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err="1" smtClean="0">
                <a:solidFill>
                  <a:srgbClr val="C00000"/>
                </a:solidFill>
                <a:latin typeface="NikoshBAN"/>
              </a:rPr>
              <a:t>শিখনফল</a:t>
            </a:r>
            <a:endParaRPr lang="en-US" sz="6600">
              <a:solidFill>
                <a:srgbClr val="C00000"/>
              </a:solidFill>
              <a:latin typeface="NikoshB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1905000"/>
            <a:ext cx="6934200" cy="110799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66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6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66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66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- </a:t>
            </a:r>
            <a:endParaRPr lang="en-US" sz="66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304800" y="3429000"/>
            <a:ext cx="8534400" cy="2895600"/>
          </a:xfrm>
          <a:prstGeom prst="horizontalScroll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৬.১.১ পৃথিবীর গতির ধরন উল্লেখ করতে পারবে।</a:t>
            </a:r>
            <a:endParaRPr lang="en-US" sz="60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286000" y="0"/>
            <a:ext cx="4724400" cy="1323439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পূর্বজ্ঞান</a:t>
            </a:r>
            <a:r>
              <a:rPr lang="en-US" sz="8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যাচাই</a:t>
            </a:r>
            <a:endParaRPr lang="en-US" sz="80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0" y="1524000"/>
            <a:ext cx="9144000" cy="5029200"/>
          </a:xfrm>
          <a:prstGeom prst="horizontalScroll">
            <a:avLst/>
          </a:prstGeom>
          <a:solidFill>
            <a:srgbClr val="00B0F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 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90600" y="2209800"/>
            <a:ext cx="7848600" cy="1015663"/>
          </a:xfrm>
          <a:prstGeom prst="rect">
            <a:avLst/>
          </a:prstGeom>
          <a:solidFill>
            <a:srgbClr val="FFFF00"/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*সৌরজগৎ কী ?</a:t>
            </a:r>
            <a:endParaRPr lang="en-US" sz="60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3505200"/>
            <a:ext cx="8229600" cy="1107996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*আমরা কোন গ্রহে বাস করি?</a:t>
            </a:r>
            <a:endParaRPr lang="en-US" sz="66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4876799"/>
            <a:ext cx="8534400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*পৃথিবীর কি কোনো গতি আছে?</a:t>
            </a:r>
            <a:endParaRPr lang="en-US" sz="54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372600" cy="702945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Horizontal Scroll 2"/>
          <p:cNvSpPr/>
          <p:nvPr/>
        </p:nvSpPr>
        <p:spPr>
          <a:xfrm>
            <a:off x="0" y="2286000"/>
            <a:ext cx="9144000" cy="4876800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 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2667000"/>
            <a:ext cx="8839200" cy="4154984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সৌরজগৎ হলো সূর্যকে কেন্দ্র করে তার চারপাশে ঘূর্ণায়মান গ্রহ,উপগ্রহ,গ্রহাণু,ধূমকেতু </a:t>
            </a:r>
          </a:p>
          <a:p>
            <a:pPr algn="ctr"/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এবং অন্যান্য মহাজাগতিক বস্তুর সমষ্টি।আমরা পৃথিবীতে বাস করি।পৃথিবীর গতি আছে।পৃথিবী নিজের অক্ষের উপর ঘোরে।তাই আজ আমরা জানব</a:t>
            </a:r>
          </a:p>
          <a:p>
            <a:pPr algn="ctr"/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“পৃথিবীর গতির ধরন”সম্পর্কে।</a:t>
            </a:r>
            <a:endParaRPr lang="en-US" sz="44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1000044175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228600" y="0"/>
            <a:ext cx="8915400" cy="25146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133600" y="0"/>
            <a:ext cx="4724400" cy="1323439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80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457200" y="5257800"/>
            <a:ext cx="8229600" cy="1600200"/>
          </a:xfrm>
          <a:prstGeom prst="ellipse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“পৃথিবীর গতির ধরন”</a:t>
            </a:r>
            <a:endParaRPr lang="en-US" sz="66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1000044175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0" y="1600200"/>
            <a:ext cx="4876800" cy="35052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pic>
        <p:nvPicPr>
          <p:cNvPr id="6" name="Picture 5" descr="1000044174.jpg"/>
          <p:cNvPicPr>
            <a:picLocks noChangeAspect="1"/>
          </p:cNvPicPr>
          <p:nvPr/>
        </p:nvPicPr>
        <p:blipFill>
          <a:blip r:embed="rId4" cstate="print">
            <a:lum bright="-10000"/>
          </a:blip>
          <a:stretch>
            <a:fillRect/>
          </a:stretch>
        </p:blipFill>
        <p:spPr>
          <a:xfrm>
            <a:off x="4800600" y="1600200"/>
            <a:ext cx="4343400" cy="3505200"/>
          </a:xfrm>
          <a:prstGeom prst="rect">
            <a:avLst/>
          </a:prstGeom>
          <a:ln w="762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0" y="762000"/>
            <a:ext cx="9144000" cy="570851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* “সকালে দিন হয়,আবার রাতে অন্ধকার হয়।তোমরা কি কখনো ভেবেছো,দিনের পর রাত আর রাতের পর দিন আসে কেন?পৃথিবীর কোন ধরনের গতির ফলে এ পরিবর্তন আসে?”</a:t>
            </a:r>
            <a:endParaRPr lang="en-US" sz="60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ectangle 2"/>
          <p:cNvSpPr/>
          <p:nvPr/>
        </p:nvSpPr>
        <p:spPr>
          <a:xfrm>
            <a:off x="0" y="3124200"/>
            <a:ext cx="9144000" cy="3785652"/>
          </a:xfrm>
          <a:prstGeom prst="rect">
            <a:avLst/>
          </a:prstGeom>
          <a:solidFill>
            <a:srgbClr val="FFC000"/>
          </a:solidFill>
          <a:ln w="762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8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পৃথিবী নিজ অক্ষের উপর ঘুরতে থাকে।পৃথিবীর এই ঘূর্ণনকে আহ্নিক গতি বলে।এই আহ্নিক গতির কারণে পৃথিবীর একদিকে সূর্যের আলো পড়ে অন্যদিকে অন্ধকার থাকে।আলোকিত দিকে দিন হয় এবং অন্ধকার দিকে রাত হয়। </a:t>
            </a:r>
            <a:endParaRPr lang="en-US" sz="48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4174.jp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4800600" y="0"/>
            <a:ext cx="4343400" cy="3124200"/>
          </a:xfrm>
          <a:prstGeom prst="rect">
            <a:avLst/>
          </a:prstGeom>
          <a:ln w="762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1000044175.jpg"/>
          <p:cNvPicPr>
            <a:picLocks noChangeAspect="1"/>
          </p:cNvPicPr>
          <p:nvPr/>
        </p:nvPicPr>
        <p:blipFill>
          <a:blip r:embed="rId4">
            <a:lum bright="-10000"/>
          </a:blip>
          <a:stretch>
            <a:fillRect/>
          </a:stretch>
        </p:blipFill>
        <p:spPr>
          <a:xfrm>
            <a:off x="0" y="0"/>
            <a:ext cx="4648200" cy="31242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529</Words>
  <Application>Microsoft Office PowerPoint</Application>
  <PresentationFormat>On-screen Show (4:3)</PresentationFormat>
  <Paragraphs>69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MAKSUDA</dc:creator>
  <cp:lastModifiedBy>MAKSUDA</cp:lastModifiedBy>
  <cp:revision>240</cp:revision>
  <dcterms:created xsi:type="dcterms:W3CDTF">2026-07-29T05:13:19Z</dcterms:created>
  <dcterms:modified xsi:type="dcterms:W3CDTF">2026-08-05T10:18:16Z</dcterms:modified>
</cp:coreProperties>
</file>