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9" r:id="rId1"/>
  </p:sldMasterIdLst>
  <p:sldIdLst>
    <p:sldId id="259" r:id="rId2"/>
    <p:sldId id="260" r:id="rId3"/>
    <p:sldId id="272" r:id="rId4"/>
    <p:sldId id="262" r:id="rId5"/>
    <p:sldId id="261" r:id="rId6"/>
    <p:sldId id="271" r:id="rId7"/>
    <p:sldId id="257" r:id="rId8"/>
    <p:sldId id="266" r:id="rId9"/>
    <p:sldId id="264" r:id="rId10"/>
    <p:sldId id="263" r:id="rId11"/>
    <p:sldId id="268" r:id="rId12"/>
    <p:sldId id="265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534DA48F-2E76-487D-A329-C307326F1E18}">
          <p14:sldIdLst>
            <p14:sldId id="259"/>
            <p14:sldId id="260"/>
            <p14:sldId id="272"/>
            <p14:sldId id="262"/>
            <p14:sldId id="261"/>
            <p14:sldId id="271"/>
            <p14:sldId id="257"/>
            <p14:sldId id="266"/>
            <p14:sldId id="264"/>
            <p14:sldId id="263"/>
            <p14:sldId id="268"/>
            <p14:sldId id="265"/>
            <p14:sldId id="269"/>
            <p14:sldId id="270"/>
          </p14:sldIdLst>
        </p14:section>
      </p14:sectionLst>
    </p:ex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3EACF"/>
    <a:srgbClr val="80A5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78" autoAdjust="0"/>
    <p:restoredTop sz="94660"/>
  </p:normalViewPr>
  <p:slideViewPr>
    <p:cSldViewPr snapToGrid="0">
      <p:cViewPr>
        <p:scale>
          <a:sx n="73" d="100"/>
          <a:sy n="73" d="100"/>
        </p:scale>
        <p:origin x="-588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5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12121-4D0A-410D-83A7-77DD7A66E85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43A3-0DD6-4B70-87C0-AEC22FB47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645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12121-4D0A-410D-83A7-77DD7A66E85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43A3-0DD6-4B70-87C0-AEC22FB47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663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12121-4D0A-410D-83A7-77DD7A66E85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43A3-0DD6-4B70-87C0-AEC22FB47F1A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153979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12121-4D0A-410D-83A7-77DD7A66E85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43A3-0DD6-4B70-87C0-AEC22FB47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6211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12121-4D0A-410D-83A7-77DD7A66E85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43A3-0DD6-4B70-87C0-AEC22FB47F1A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409676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12121-4D0A-410D-83A7-77DD7A66E85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43A3-0DD6-4B70-87C0-AEC22FB47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6288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12121-4D0A-410D-83A7-77DD7A66E85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43A3-0DD6-4B70-87C0-AEC22FB47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574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12121-4D0A-410D-83A7-77DD7A66E85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43A3-0DD6-4B70-87C0-AEC22FB47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741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12121-4D0A-410D-83A7-77DD7A66E85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43A3-0DD6-4B70-87C0-AEC22FB47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786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12121-4D0A-410D-83A7-77DD7A66E85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43A3-0DD6-4B70-87C0-AEC22FB47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673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12121-4D0A-410D-83A7-77DD7A66E85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43A3-0DD6-4B70-87C0-AEC22FB47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06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12121-4D0A-410D-83A7-77DD7A66E85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43A3-0DD6-4B70-87C0-AEC22FB47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579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12121-4D0A-410D-83A7-77DD7A66E85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43A3-0DD6-4B70-87C0-AEC22FB47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44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12121-4D0A-410D-83A7-77DD7A66E85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43A3-0DD6-4B70-87C0-AEC22FB47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181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12121-4D0A-410D-83A7-77DD7A66E85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43A3-0DD6-4B70-87C0-AEC22FB47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242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12121-4D0A-410D-83A7-77DD7A66E85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43A3-0DD6-4B70-87C0-AEC22FB47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452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F12121-4D0A-410D-83A7-77DD7A66E85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6E43A3-0DD6-4B70-87C0-AEC22FB47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370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0" r:id="rId1"/>
    <p:sldLayoutId id="2147483851" r:id="rId2"/>
    <p:sldLayoutId id="2147483852" r:id="rId3"/>
    <p:sldLayoutId id="2147483853" r:id="rId4"/>
    <p:sldLayoutId id="2147483854" r:id="rId5"/>
    <p:sldLayoutId id="2147483855" r:id="rId6"/>
    <p:sldLayoutId id="2147483856" r:id="rId7"/>
    <p:sldLayoutId id="2147483857" r:id="rId8"/>
    <p:sldLayoutId id="2147483858" r:id="rId9"/>
    <p:sldLayoutId id="2147483859" r:id="rId10"/>
    <p:sldLayoutId id="2147483860" r:id="rId11"/>
    <p:sldLayoutId id="2147483861" r:id="rId12"/>
    <p:sldLayoutId id="2147483862" r:id="rId13"/>
    <p:sldLayoutId id="2147483863" r:id="rId14"/>
    <p:sldLayoutId id="2147483864" r:id="rId15"/>
    <p:sldLayoutId id="214748386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croll: Horizontal 1">
            <a:extLst>
              <a:ext uri="{FF2B5EF4-FFF2-40B4-BE49-F238E27FC236}">
                <a16:creationId xmlns="" xmlns:a16="http://schemas.microsoft.com/office/drawing/2014/main" id="{9E3CAF57-488B-40A8-8A0B-CE009F2C5104}"/>
              </a:ext>
            </a:extLst>
          </p:cNvPr>
          <p:cNvSpPr/>
          <p:nvPr/>
        </p:nvSpPr>
        <p:spPr>
          <a:xfrm>
            <a:off x="692266" y="2207621"/>
            <a:ext cx="10113817" cy="1371601"/>
          </a:xfrm>
          <a:prstGeom prst="horizontalScroll">
            <a:avLst/>
          </a:prstGeom>
          <a:solidFill>
            <a:schemeClr val="bg1">
              <a:lumMod val="95000"/>
            </a:schemeClr>
          </a:solidFill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 rtl="1">
              <a:spcBef>
                <a:spcPts val="0"/>
              </a:spcBef>
              <a:spcAft>
                <a:spcPts val="0"/>
              </a:spcAft>
            </a:pPr>
            <a:r>
              <a:rPr lang="en-US" sz="4400" b="1" kern="120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ea typeface="Times New Roman" panose="02020603050405020304" pitchFamily="18" charset="0"/>
              </a:rPr>
              <a:t>আজকের</a:t>
            </a:r>
            <a:r>
              <a:rPr lang="en-US" sz="4400" b="1" kern="1200" dirty="0">
                <a:solidFill>
                  <a:srgbClr val="000000"/>
                </a:solidFill>
                <a:effectLst/>
                <a:latin typeface="NikoshBAN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4400" b="1" kern="120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ea typeface="Times New Roman" panose="02020603050405020304" pitchFamily="18" charset="0"/>
              </a:rPr>
              <a:t>ক্লাসে</a:t>
            </a:r>
            <a:r>
              <a:rPr lang="en-US" sz="4400" b="1" kern="1200" dirty="0">
                <a:solidFill>
                  <a:srgbClr val="000000"/>
                </a:solidFill>
                <a:effectLst/>
                <a:latin typeface="NikoshBAN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4400" b="1" kern="120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ea typeface="Times New Roman" panose="02020603050405020304" pitchFamily="18" charset="0"/>
              </a:rPr>
              <a:t>সবাইকে</a:t>
            </a:r>
            <a:r>
              <a:rPr lang="en-US" sz="4400" b="1" kern="1200" dirty="0">
                <a:solidFill>
                  <a:srgbClr val="000000"/>
                </a:solidFill>
                <a:effectLst/>
                <a:latin typeface="NikoshBAN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4400" b="1" kern="120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ea typeface="Times New Roman" panose="02020603050405020304" pitchFamily="18" charset="0"/>
              </a:rPr>
              <a:t>স্বাগত</a:t>
            </a:r>
            <a:endParaRPr lang="en-US" sz="4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7C862AC-C4F8-4D62-BB09-54E7AF6274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964" y="3579222"/>
            <a:ext cx="7654413" cy="286094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431043" y="824861"/>
            <a:ext cx="77913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7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utonnyOMJ" pitchFamily="2" charset="0"/>
                <a:ea typeface="+mj-ea"/>
                <a:cs typeface="Times New Roman" panose="02020603050405020304" pitchFamily="18" charset="0"/>
              </a:rPr>
              <a:t>السَّلَامُ عَلَيْكُمْ وَرَحْمَةُ اللَّهِ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550243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croll: Horizontal 1">
            <a:extLst>
              <a:ext uri="{FF2B5EF4-FFF2-40B4-BE49-F238E27FC236}">
                <a16:creationId xmlns="" xmlns:a16="http://schemas.microsoft.com/office/drawing/2014/main" id="{0FCDB2FC-CBCE-4E76-AE1D-55621B07B910}"/>
              </a:ext>
            </a:extLst>
          </p:cNvPr>
          <p:cNvSpPr/>
          <p:nvPr/>
        </p:nvSpPr>
        <p:spPr>
          <a:xfrm>
            <a:off x="3241968" y="194773"/>
            <a:ext cx="6687126" cy="997524"/>
          </a:xfrm>
          <a:prstGeom prst="horizontalScroll">
            <a:avLst/>
          </a:prstGeom>
          <a:solidFill>
            <a:schemeClr val="bg2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4000" b="1" kern="1200" dirty="0">
                <a:solidFill>
                  <a:srgbClr val="000000"/>
                </a:solidFill>
                <a:effectLst/>
                <a:latin typeface="Segoe UI Emoji" panose="020B0502040204020203" pitchFamily="34" charset="0"/>
                <a:ea typeface="Times New Roman" panose="02020603050405020304" pitchFamily="18" charset="0"/>
                <a:cs typeface="Segoe UI Emoji" panose="020B0502040204020203" pitchFamily="34" charset="0"/>
              </a:rPr>
              <a:t>📖</a:t>
            </a:r>
            <a:r>
              <a:rPr lang="en-US" sz="4000" b="1" kern="1200" dirty="0">
                <a:solidFill>
                  <a:srgbClr val="000000"/>
                </a:solidFill>
                <a:effectLst/>
                <a:latin typeface="NikoshBAN" panose="02000000000000000000" pitchFamily="2" charset="0"/>
                <a:ea typeface="Times New Roman" panose="02020603050405020304" pitchFamily="18" charset="0"/>
                <a:cs typeface="Vrinda" panose="020B0502040204020203" pitchFamily="34" charset="0"/>
              </a:rPr>
              <a:t> </a:t>
            </a:r>
            <a:r>
              <a:rPr lang="bn-IN" sz="4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NikoshBAN" panose="02000000000000000000" pitchFamily="2" charset="0"/>
              </a:rPr>
              <a:t>এই হাদিস থেকে শিক্ষণীয় বিষয়</a:t>
            </a:r>
            <a:endParaRPr lang="en-US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1B2FF47-8B08-4FC6-AA0B-AB3129E7C9A1}"/>
              </a:ext>
            </a:extLst>
          </p:cNvPr>
          <p:cNvSpPr txBox="1"/>
          <p:nvPr/>
        </p:nvSpPr>
        <p:spPr>
          <a:xfrm>
            <a:off x="644237" y="1192297"/>
            <a:ext cx="11755582" cy="30875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457200" algn="l"/>
              </a:tabLst>
            </a:pPr>
            <a:r>
              <a:rPr lang="bn-I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457200" algn="l"/>
              </a:tabLst>
            </a:pPr>
            <a:r>
              <a:rPr lang="en-US" sz="4400" b="1" dirty="0">
                <a:effectLst/>
                <a:latin typeface="Segoe UI Emoji" panose="020B0502040204020203" pitchFamily="34" charset="0"/>
                <a:ea typeface="Times New Roman" panose="02020603050405020304" pitchFamily="18" charset="0"/>
                <a:cs typeface="Segoe UI Emoji" panose="020B0502040204020203" pitchFamily="34" charset="0"/>
              </a:rPr>
              <a:t>১।🧕</a:t>
            </a:r>
            <a:r>
              <a:rPr lang="en-US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 </a:t>
            </a:r>
            <a:r>
              <a:rPr lang="bn-IN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নারীর মর্যাদা রক্ষা</a:t>
            </a:r>
            <a:r>
              <a:rPr lang="bn-IN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।</a:t>
            </a:r>
            <a:endParaRPr lang="en-US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457200" algn="l"/>
              </a:tabLst>
            </a:pPr>
            <a:r>
              <a:rPr lang="en-US" sz="4400" b="1" dirty="0">
                <a:effectLst/>
                <a:latin typeface="Segoe UI Emoji" panose="020B0502040204020203" pitchFamily="34" charset="0"/>
                <a:ea typeface="Times New Roman" panose="02020603050405020304" pitchFamily="18" charset="0"/>
                <a:cs typeface="Segoe UI Emoji" panose="020B0502040204020203" pitchFamily="34" charset="0"/>
              </a:rPr>
              <a:t>২।🧭</a:t>
            </a:r>
            <a:r>
              <a:rPr lang="en-US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 </a:t>
            </a:r>
            <a:r>
              <a:rPr lang="bn-IN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রাসূল (স)-এর নৈতিকতা ও দিকনির্দেশনা</a:t>
            </a:r>
            <a:r>
              <a:rPr lang="en-US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|</a:t>
            </a:r>
            <a:endParaRPr lang="en-US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Vrinda" panose="020B0502040204020203" pitchFamily="34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457200" algn="l"/>
              </a:tabLst>
            </a:pP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৩।</a:t>
            </a:r>
            <a:r>
              <a:rPr lang="en-US" sz="4400" b="1" dirty="0">
                <a:effectLst/>
                <a:latin typeface="Segoe UI Emoji" panose="020B0502040204020203" pitchFamily="34" charset="0"/>
                <a:ea typeface="Times New Roman" panose="02020603050405020304" pitchFamily="18" charset="0"/>
                <a:cs typeface="Segoe UI Emoji" panose="020B0502040204020203" pitchFamily="34" charset="0"/>
              </a:rPr>
              <a:t>📚</a:t>
            </a:r>
            <a:r>
              <a:rPr lang="en-US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 </a:t>
            </a:r>
            <a:r>
              <a:rPr lang="bn-IN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পারিবারিক আদব শিখানো</a:t>
            </a:r>
            <a:r>
              <a:rPr lang="en-US" sz="4400" b="1" dirty="0"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|</a:t>
            </a:r>
            <a:endParaRPr lang="en-US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085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croll: Horizontal 1">
            <a:extLst>
              <a:ext uri="{FF2B5EF4-FFF2-40B4-BE49-F238E27FC236}">
                <a16:creationId xmlns="" xmlns:a16="http://schemas.microsoft.com/office/drawing/2014/main" id="{E07EED1E-9721-4A6D-9927-C332909857F3}"/>
              </a:ext>
            </a:extLst>
          </p:cNvPr>
          <p:cNvSpPr/>
          <p:nvPr/>
        </p:nvSpPr>
        <p:spPr>
          <a:xfrm>
            <a:off x="3177308" y="120075"/>
            <a:ext cx="5458691" cy="1385454"/>
          </a:xfrm>
          <a:prstGeom prst="horizontalScroll">
            <a:avLst/>
          </a:prstGeom>
          <a:solidFill>
            <a:schemeClr val="bg2">
              <a:lumMod val="90000"/>
            </a:schemeClr>
          </a:solidFill>
          <a:ln w="28575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 rtl="1">
              <a:spcBef>
                <a:spcPts val="0"/>
              </a:spcBef>
              <a:spcAft>
                <a:spcPts val="0"/>
              </a:spcAft>
            </a:pPr>
            <a:r>
              <a:rPr lang="en-US" sz="6000" b="1" kern="1200" dirty="0" err="1">
                <a:solidFill>
                  <a:schemeClr val="tx1"/>
                </a:solidFill>
                <a:effectLst/>
                <a:latin typeface="NikoshBAN" panose="02000000000000000000" pitchFamily="2" charset="0"/>
                <a:ea typeface="Times New Roman" panose="02020603050405020304" pitchFamily="18" charset="0"/>
              </a:rPr>
              <a:t>দলীয়</a:t>
            </a:r>
            <a:r>
              <a:rPr lang="en-US" sz="6000" b="1" kern="1200" dirty="0">
                <a:solidFill>
                  <a:schemeClr val="tx1"/>
                </a:solidFill>
                <a:effectLst/>
                <a:latin typeface="NikoshBAN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6000" b="1" kern="1200" dirty="0" err="1">
                <a:solidFill>
                  <a:schemeClr val="tx1"/>
                </a:solidFill>
                <a:effectLst/>
                <a:latin typeface="NikoshBAN" panose="02000000000000000000" pitchFamily="2" charset="0"/>
                <a:ea typeface="Times New Roman" panose="02020603050405020304" pitchFamily="18" charset="0"/>
              </a:rPr>
              <a:t>কাজ</a:t>
            </a:r>
            <a:endParaRPr lang="en-US" sz="6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F1E111B-3BAE-4EDA-9D9C-B5CA7252BEB3}"/>
              </a:ext>
            </a:extLst>
          </p:cNvPr>
          <p:cNvSpPr txBox="1"/>
          <p:nvPr/>
        </p:nvSpPr>
        <p:spPr>
          <a:xfrm>
            <a:off x="1097279" y="1306858"/>
            <a:ext cx="1033272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bn-BD" sz="5400" dirty="0"/>
          </a:p>
          <a:p>
            <a:endParaRPr lang="bn-BD" sz="5400" dirty="0"/>
          </a:p>
          <a:p>
            <a:r>
              <a:rPr lang="en-US" sz="5400" dirty="0"/>
              <a:t>✅</a:t>
            </a:r>
            <a:r>
              <a:rPr lang="bn-BD" sz="5400" dirty="0"/>
              <a:t> অনুমতি নেওয়ার</a:t>
            </a:r>
            <a:r>
              <a:rPr lang="en-US" sz="5400" dirty="0"/>
              <a:t> </a:t>
            </a:r>
            <a:r>
              <a:rPr lang="bn-BD" sz="5400" dirty="0"/>
              <a:t>গুরুত্ব</a:t>
            </a:r>
            <a:r>
              <a:rPr lang="en-US" sz="5400" dirty="0"/>
              <a:t> </a:t>
            </a:r>
            <a:r>
              <a:rPr lang="en-US" sz="5400" dirty="0" err="1" smtClean="0"/>
              <a:t>লেখ</a:t>
            </a:r>
            <a:r>
              <a:rPr lang="en-US" sz="5400" dirty="0" smtClean="0"/>
              <a:t>।</a:t>
            </a:r>
            <a:endParaRPr lang="bn-BD" sz="5400" dirty="0"/>
          </a:p>
          <a:p>
            <a:endParaRPr lang="bn-BD" sz="5400" dirty="0"/>
          </a:p>
        </p:txBody>
      </p:sp>
    </p:spTree>
    <p:extLst>
      <p:ext uri="{BB962C8B-B14F-4D97-AF65-F5344CB8AC3E}">
        <p14:creationId xmlns:p14="http://schemas.microsoft.com/office/powerpoint/2010/main" val="3948389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croll: Horizontal 1">
            <a:extLst>
              <a:ext uri="{FF2B5EF4-FFF2-40B4-BE49-F238E27FC236}">
                <a16:creationId xmlns="" xmlns:a16="http://schemas.microsoft.com/office/drawing/2014/main" id="{E07EED1E-9721-4A6D-9927-C332909857F3}"/>
              </a:ext>
            </a:extLst>
          </p:cNvPr>
          <p:cNvSpPr/>
          <p:nvPr/>
        </p:nvSpPr>
        <p:spPr>
          <a:xfrm>
            <a:off x="3177308" y="120075"/>
            <a:ext cx="5458691" cy="1330034"/>
          </a:xfrm>
          <a:prstGeom prst="horizontalScroll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 rtl="1">
              <a:spcBef>
                <a:spcPts val="0"/>
              </a:spcBef>
              <a:spcAft>
                <a:spcPts val="0"/>
              </a:spcAft>
            </a:pPr>
            <a:r>
              <a:rPr lang="en-US" sz="6000" b="1" kern="1200" dirty="0" err="1">
                <a:solidFill>
                  <a:schemeClr val="tx1"/>
                </a:solidFill>
                <a:effectLst/>
                <a:latin typeface="NikoshBAN" panose="02000000000000000000" pitchFamily="2" charset="0"/>
                <a:ea typeface="Times New Roman" panose="02020603050405020304" pitchFamily="18" charset="0"/>
              </a:rPr>
              <a:t>মূল্যায়ন</a:t>
            </a:r>
            <a:endParaRPr lang="en-US" sz="6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="" xmlns:a16="http://schemas.microsoft.com/office/drawing/2014/main" id="{EA7917D3-56E4-4458-B863-681991FE01B2}"/>
              </a:ext>
            </a:extLst>
          </p:cNvPr>
          <p:cNvSpPr/>
          <p:nvPr/>
        </p:nvSpPr>
        <p:spPr>
          <a:xfrm>
            <a:off x="1381991" y="1631374"/>
            <a:ext cx="912091" cy="54379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01</a:t>
            </a:r>
          </a:p>
        </p:txBody>
      </p:sp>
      <p:sp>
        <p:nvSpPr>
          <p:cNvPr id="4" name="Oval 3">
            <a:extLst>
              <a:ext uri="{FF2B5EF4-FFF2-40B4-BE49-F238E27FC236}">
                <a16:creationId xmlns="" xmlns:a16="http://schemas.microsoft.com/office/drawing/2014/main" id="{3A76AF8F-BD8B-40FD-B38D-2136B4793344}"/>
              </a:ext>
            </a:extLst>
          </p:cNvPr>
          <p:cNvSpPr/>
          <p:nvPr/>
        </p:nvSpPr>
        <p:spPr>
          <a:xfrm>
            <a:off x="1298864" y="3013364"/>
            <a:ext cx="995218" cy="566883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02</a:t>
            </a:r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F5245912-3140-47EF-AE11-846EA57A1614}"/>
              </a:ext>
            </a:extLst>
          </p:cNvPr>
          <p:cNvSpPr/>
          <p:nvPr/>
        </p:nvSpPr>
        <p:spPr>
          <a:xfrm>
            <a:off x="1298864" y="4252193"/>
            <a:ext cx="995218" cy="6858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03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E7BEE202-6A8A-42D5-BC06-D7B24C7D5E15}"/>
              </a:ext>
            </a:extLst>
          </p:cNvPr>
          <p:cNvSpPr/>
          <p:nvPr/>
        </p:nvSpPr>
        <p:spPr>
          <a:xfrm>
            <a:off x="2431473" y="1450109"/>
            <a:ext cx="8340436" cy="1450108"/>
          </a:xfrm>
          <a:prstGeom prst="roundRect">
            <a:avLst>
              <a:gd name="adj" fmla="val 3089"/>
            </a:avLst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/>
              <a:t>রাসুল</a:t>
            </a:r>
            <a:r>
              <a:rPr lang="en-US" sz="4000" dirty="0"/>
              <a:t> স. </a:t>
            </a:r>
            <a:r>
              <a:rPr lang="en-US" sz="4000" dirty="0" err="1"/>
              <a:t>লোকটিকে</a:t>
            </a:r>
            <a:r>
              <a:rPr lang="en-US" sz="4000" dirty="0"/>
              <a:t> </a:t>
            </a:r>
            <a:r>
              <a:rPr lang="en-US" sz="4000" dirty="0" err="1"/>
              <a:t>কার</a:t>
            </a:r>
            <a:r>
              <a:rPr lang="en-US" sz="4000" dirty="0"/>
              <a:t> </a:t>
            </a:r>
            <a:r>
              <a:rPr lang="en-US" sz="4000" dirty="0" err="1"/>
              <a:t>নিকট</a:t>
            </a:r>
            <a:r>
              <a:rPr lang="en-US" sz="4000" dirty="0"/>
              <a:t> </a:t>
            </a:r>
            <a:r>
              <a:rPr lang="en-US" sz="4000" dirty="0" err="1"/>
              <a:t>হতে</a:t>
            </a:r>
            <a:r>
              <a:rPr lang="en-US" sz="4000" dirty="0"/>
              <a:t> </a:t>
            </a:r>
            <a:r>
              <a:rPr lang="en-US" sz="4000" dirty="0" err="1"/>
              <a:t>অনুমতি</a:t>
            </a:r>
            <a:r>
              <a:rPr lang="en-US" sz="4000" dirty="0"/>
              <a:t> </a:t>
            </a:r>
            <a:r>
              <a:rPr lang="en-US" sz="4000" dirty="0" err="1"/>
              <a:t>নিতে</a:t>
            </a:r>
            <a:r>
              <a:rPr lang="en-US" sz="4000" dirty="0"/>
              <a:t> </a:t>
            </a:r>
            <a:r>
              <a:rPr lang="en-US" sz="4000" dirty="0" err="1"/>
              <a:t>বললেন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="" xmlns:a16="http://schemas.microsoft.com/office/drawing/2014/main" id="{0CC63DC4-7845-4187-A146-FF7DE042BC8F}"/>
              </a:ext>
            </a:extLst>
          </p:cNvPr>
          <p:cNvSpPr/>
          <p:nvPr/>
        </p:nvSpPr>
        <p:spPr>
          <a:xfrm>
            <a:off x="2462647" y="3013364"/>
            <a:ext cx="8340436" cy="1052943"/>
          </a:xfrm>
          <a:prstGeom prst="round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 </a:t>
            </a:r>
            <a:r>
              <a:rPr lang="ar-SA" sz="3200" dirty="0">
                <a:latin typeface="NikoshBAN" panose="02000000000000000000" pitchFamily="2" charset="0"/>
              </a:rPr>
              <a:t>إ</a:t>
            </a:r>
            <a:r>
              <a:rPr lang="ar-SA" sz="4000" dirty="0">
                <a:latin typeface="NikoshBAN" panose="02000000000000000000" pitchFamily="2" charset="0"/>
              </a:rPr>
              <a:t>ِنِّي مَعَهَا فِي الْبَيْتِ 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en-US" sz="4000" dirty="0"/>
              <a:t>- </a:t>
            </a:r>
            <a:r>
              <a:rPr lang="en-US" sz="4000" dirty="0" err="1"/>
              <a:t>অর্থ</a:t>
            </a:r>
            <a:r>
              <a:rPr lang="en-US" sz="4000" dirty="0"/>
              <a:t> </a:t>
            </a:r>
            <a:r>
              <a:rPr lang="en-US" sz="4000" dirty="0" err="1"/>
              <a:t>কি</a:t>
            </a:r>
            <a:r>
              <a:rPr lang="en-US" sz="4000" dirty="0"/>
              <a:t> ?</a:t>
            </a:r>
            <a:endParaRPr lang="en-US" sz="32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="" xmlns:a16="http://schemas.microsoft.com/office/drawing/2014/main" id="{601D908E-F2C1-49DE-8AA5-05561018563B}"/>
              </a:ext>
            </a:extLst>
          </p:cNvPr>
          <p:cNvSpPr/>
          <p:nvPr/>
        </p:nvSpPr>
        <p:spPr>
          <a:xfrm>
            <a:off x="2462646" y="4179454"/>
            <a:ext cx="8430490" cy="1207647"/>
          </a:xfrm>
          <a:prstGeom prst="round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হাদিসের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রাবির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467436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croll: Horizontal 1">
            <a:extLst>
              <a:ext uri="{FF2B5EF4-FFF2-40B4-BE49-F238E27FC236}">
                <a16:creationId xmlns="" xmlns:a16="http://schemas.microsoft.com/office/drawing/2014/main" id="{E07EED1E-9721-4A6D-9927-C332909857F3}"/>
              </a:ext>
            </a:extLst>
          </p:cNvPr>
          <p:cNvSpPr/>
          <p:nvPr/>
        </p:nvSpPr>
        <p:spPr>
          <a:xfrm>
            <a:off x="3168072" y="120075"/>
            <a:ext cx="5458691" cy="1385454"/>
          </a:xfrm>
          <a:prstGeom prst="horizontalScroll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 rtl="1">
              <a:spcBef>
                <a:spcPts val="0"/>
              </a:spcBef>
              <a:spcAft>
                <a:spcPts val="0"/>
              </a:spcAft>
            </a:pPr>
            <a:r>
              <a:rPr lang="en-US" sz="5400" b="1" kern="1200" dirty="0" err="1">
                <a:solidFill>
                  <a:schemeClr val="tx1"/>
                </a:solidFill>
                <a:effectLst/>
                <a:latin typeface="SutonnyOMJ" pitchFamily="2" charset="0"/>
                <a:ea typeface="Times New Roman" panose="02020603050405020304" pitchFamily="18" charset="0"/>
                <a:cs typeface="SutonnyOMJ" pitchFamily="2" charset="0"/>
              </a:rPr>
              <a:t>বাড়ীর</a:t>
            </a:r>
            <a:r>
              <a:rPr lang="en-US" sz="5400" b="1" kern="1200" dirty="0">
                <a:solidFill>
                  <a:schemeClr val="tx1"/>
                </a:solidFill>
                <a:effectLst/>
                <a:latin typeface="SutonnyOMJ" pitchFamily="2" charset="0"/>
                <a:ea typeface="Times New Roman" panose="02020603050405020304" pitchFamily="18" charset="0"/>
                <a:cs typeface="SutonnyOMJ" pitchFamily="2" charset="0"/>
              </a:rPr>
              <a:t> </a:t>
            </a:r>
            <a:r>
              <a:rPr lang="en-US" sz="5400" b="1" kern="1200" dirty="0" err="1">
                <a:solidFill>
                  <a:schemeClr val="tx1"/>
                </a:solidFill>
                <a:effectLst/>
                <a:latin typeface="SutonnyOMJ" pitchFamily="2" charset="0"/>
                <a:ea typeface="Times New Roman" panose="02020603050405020304" pitchFamily="18" charset="0"/>
                <a:cs typeface="SutonnyOMJ" pitchFamily="2" charset="0"/>
              </a:rPr>
              <a:t>কাজ</a:t>
            </a:r>
            <a:endParaRPr lang="en-US" sz="5400" dirty="0">
              <a:solidFill>
                <a:schemeClr val="tx1"/>
              </a:solidFill>
              <a:effectLst/>
              <a:latin typeface="SutonnyOMJ" pitchFamily="2" charset="0"/>
              <a:ea typeface="Times New Roman" panose="02020603050405020304" pitchFamily="18" charset="0"/>
              <a:cs typeface="SutonnyOMJ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90AA3B6-B277-4E74-9F19-2356437FB132}"/>
              </a:ext>
            </a:extLst>
          </p:cNvPr>
          <p:cNvSpPr txBox="1"/>
          <p:nvPr/>
        </p:nvSpPr>
        <p:spPr>
          <a:xfrm>
            <a:off x="-218209" y="1050671"/>
            <a:ext cx="2438895" cy="2735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600" dirty="0"/>
              <a:t>🏠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9E5816A-AD85-4182-AD04-C1707E6EC560}"/>
              </a:ext>
            </a:extLst>
          </p:cNvPr>
          <p:cNvSpPr txBox="1"/>
          <p:nvPr/>
        </p:nvSpPr>
        <p:spPr>
          <a:xfrm>
            <a:off x="2103121" y="1505529"/>
            <a:ext cx="9496696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BD" sz="6000" dirty="0">
                <a:latin typeface="SutonnyOMJ" pitchFamily="2" charset="0"/>
                <a:cs typeface="SutonnyOMJ" pitchFamily="2" charset="0"/>
              </a:rPr>
              <a:t>১.হাদীসটি</a:t>
            </a:r>
            <a:r>
              <a:rPr lang="en-US" sz="5400" dirty="0">
                <a:latin typeface="SutonnyOMJ" pitchFamily="2" charset="0"/>
                <a:cs typeface="SutonnyOMJ" pitchFamily="2" charset="0"/>
              </a:rPr>
              <a:t>র </a:t>
            </a:r>
            <a:r>
              <a:rPr lang="en-US" sz="5400" dirty="0" err="1">
                <a:latin typeface="SutonnyOMJ" pitchFamily="2" charset="0"/>
                <a:cs typeface="SutonnyOMJ" pitchFamily="2" charset="0"/>
              </a:rPr>
              <a:t>সারাংশ</a:t>
            </a:r>
            <a:r>
              <a:rPr lang="bn-BD" sz="5400" dirty="0">
                <a:latin typeface="SutonnyOMJ" pitchFamily="2" charset="0"/>
                <a:cs typeface="SutonnyOMJ" pitchFamily="2" charset="0"/>
              </a:rPr>
              <a:t> </a:t>
            </a:r>
            <a:r>
              <a:rPr lang="bn-BD" sz="6000" dirty="0" smtClean="0">
                <a:latin typeface="SutonnyOMJ" pitchFamily="2" charset="0"/>
                <a:cs typeface="SutonnyOMJ" pitchFamily="2" charset="0"/>
              </a:rPr>
              <a:t>লে</a:t>
            </a:r>
            <a:r>
              <a:rPr lang="en-US" sz="6000" dirty="0" err="1" smtClean="0">
                <a:latin typeface="SutonnyOMJ" pitchFamily="2" charset="0"/>
                <a:cs typeface="SutonnyOMJ" pitchFamily="2" charset="0"/>
              </a:rPr>
              <a:t>খে</a:t>
            </a:r>
            <a:r>
              <a:rPr lang="en-US" sz="6000" dirty="0" smtClean="0">
                <a:latin typeface="SutonnyOMJ" pitchFamily="2" charset="0"/>
                <a:cs typeface="SutonnyOMJ" pitchFamily="2" charset="0"/>
              </a:rPr>
              <a:t> </a:t>
            </a:r>
            <a:r>
              <a:rPr lang="en-US" sz="6000" dirty="0" err="1" smtClean="0">
                <a:latin typeface="SutonnyOMJ" pitchFamily="2" charset="0"/>
                <a:cs typeface="SutonnyOMJ" pitchFamily="2" charset="0"/>
              </a:rPr>
              <a:t>নিয়ে</a:t>
            </a:r>
            <a:r>
              <a:rPr lang="en-US" sz="6000" dirty="0" smtClean="0">
                <a:latin typeface="SutonnyOMJ" pitchFamily="2" charset="0"/>
                <a:cs typeface="SutonnyOMJ" pitchFamily="2" charset="0"/>
              </a:rPr>
              <a:t> </a:t>
            </a:r>
            <a:r>
              <a:rPr lang="en-US" sz="6000" dirty="0" err="1" smtClean="0">
                <a:latin typeface="SutonnyOMJ" pitchFamily="2" charset="0"/>
                <a:cs typeface="SutonnyOMJ" pitchFamily="2" charset="0"/>
              </a:rPr>
              <a:t>আসবে</a:t>
            </a:r>
            <a:r>
              <a:rPr lang="en-US" sz="6000" dirty="0" smtClean="0">
                <a:latin typeface="SutonnyOMJ" pitchFamily="2" charset="0"/>
                <a:cs typeface="SutonnyOMJ" pitchFamily="2" charset="0"/>
              </a:rPr>
              <a:t>।</a:t>
            </a:r>
            <a:endParaRPr lang="bn-BD" sz="4000" dirty="0">
              <a:latin typeface="SutonnyOMJ" pitchFamily="2" charset="0"/>
              <a:cs typeface="SutonnyOMJ" pitchFamily="2" charset="0"/>
            </a:endParaRPr>
          </a:p>
          <a:p>
            <a:endParaRPr lang="bn-BD" sz="4400" dirty="0"/>
          </a:p>
          <a:p>
            <a:endParaRPr lang="bn-BD" sz="2400" dirty="0"/>
          </a:p>
          <a:p>
            <a:endParaRPr lang="bn-BD" sz="3600" dirty="0"/>
          </a:p>
          <a:p>
            <a:endParaRPr lang="bn-BD" sz="1100" dirty="0"/>
          </a:p>
          <a:p>
            <a:endParaRPr lang="bn-BD" sz="1100" dirty="0"/>
          </a:p>
        </p:txBody>
      </p:sp>
    </p:spTree>
    <p:extLst>
      <p:ext uri="{BB962C8B-B14F-4D97-AF65-F5344CB8AC3E}">
        <p14:creationId xmlns:p14="http://schemas.microsoft.com/office/powerpoint/2010/main" val="3518679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croll: Horizontal 1">
            <a:extLst>
              <a:ext uri="{FF2B5EF4-FFF2-40B4-BE49-F238E27FC236}">
                <a16:creationId xmlns="" xmlns:a16="http://schemas.microsoft.com/office/drawing/2014/main" id="{E07EED1E-9721-4A6D-9927-C332909857F3}"/>
              </a:ext>
            </a:extLst>
          </p:cNvPr>
          <p:cNvSpPr/>
          <p:nvPr/>
        </p:nvSpPr>
        <p:spPr>
          <a:xfrm>
            <a:off x="2262909" y="1810329"/>
            <a:ext cx="7915564" cy="3814616"/>
          </a:xfrm>
          <a:prstGeom prst="horizontalScroll">
            <a:avLst/>
          </a:prstGeom>
          <a:blipFill>
            <a:blip r:embed="rId2"/>
            <a:tile tx="0" ty="0" sx="100000" sy="100000" flip="none" algn="tl"/>
          </a:blipFill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perspectiveContrastingRightFacing"/>
            <a:lightRig rig="threePt" dir="t"/>
          </a:scene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 rtl="1">
              <a:spcBef>
                <a:spcPts val="0"/>
              </a:spcBef>
              <a:spcAft>
                <a:spcPts val="0"/>
              </a:spcAft>
            </a:pPr>
            <a:r>
              <a:rPr lang="en-US" sz="13800" b="1" dirty="0" err="1">
                <a:solidFill>
                  <a:srgbClr val="FF000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Ekushey Durga" panose="03080603080002020207" pitchFamily="66"/>
              </a:rPr>
              <a:t>ধন্যবাদ</a:t>
            </a:r>
            <a:endParaRPr lang="en-US" sz="13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Ekushey Durga" panose="03080603080002020207" pitchFamily="66"/>
            </a:endParaRPr>
          </a:p>
        </p:txBody>
      </p:sp>
    </p:spTree>
    <p:extLst>
      <p:ext uri="{BB962C8B-B14F-4D97-AF65-F5344CB8AC3E}">
        <p14:creationId xmlns:p14="http://schemas.microsoft.com/office/powerpoint/2010/main" val="955707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croll: Horizontal 1">
            <a:extLst>
              <a:ext uri="{FF2B5EF4-FFF2-40B4-BE49-F238E27FC236}">
                <a16:creationId xmlns="" xmlns:a16="http://schemas.microsoft.com/office/drawing/2014/main" id="{F8745FE9-00A2-4F53-93A1-A5C2822BEA75}"/>
              </a:ext>
            </a:extLst>
          </p:cNvPr>
          <p:cNvSpPr/>
          <p:nvPr/>
        </p:nvSpPr>
        <p:spPr>
          <a:xfrm>
            <a:off x="3666836" y="92364"/>
            <a:ext cx="4913746" cy="660400"/>
          </a:xfrm>
          <a:prstGeom prst="horizontalScroll">
            <a:avLst/>
          </a:prstGeom>
          <a:ln>
            <a:solidFill>
              <a:srgbClr val="002060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 rtl="1">
              <a:spcBef>
                <a:spcPts val="0"/>
              </a:spcBef>
              <a:spcAft>
                <a:spcPts val="0"/>
              </a:spcAft>
            </a:pPr>
            <a:r>
              <a:rPr lang="en-US" sz="4000" b="1" kern="120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ea typeface="Times New Roman" panose="02020603050405020304" pitchFamily="18" charset="0"/>
              </a:rPr>
              <a:t>শিক্ষক</a:t>
            </a:r>
            <a:r>
              <a:rPr lang="en-US" sz="4000" b="1" kern="1200" dirty="0">
                <a:solidFill>
                  <a:srgbClr val="000000"/>
                </a:solidFill>
                <a:effectLst/>
                <a:latin typeface="NikoshBAN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4000" b="1" kern="120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ea typeface="Times New Roman" panose="02020603050405020304" pitchFamily="18" charset="0"/>
              </a:rPr>
              <a:t>পরিচিতি</a:t>
            </a:r>
            <a:endParaRPr lang="en-US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23D852B-C0A3-4D5A-B64B-8056D8BDC913}"/>
              </a:ext>
            </a:extLst>
          </p:cNvPr>
          <p:cNvSpPr txBox="1"/>
          <p:nvPr/>
        </p:nvSpPr>
        <p:spPr>
          <a:xfrm>
            <a:off x="1714500" y="3839591"/>
            <a:ext cx="871797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000" dirty="0" err="1">
                <a:solidFill>
                  <a:prstClr val="black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মো</a:t>
            </a:r>
            <a:r>
              <a:rPr lang="en-US" sz="4000" dirty="0">
                <a:solidFill>
                  <a:prstClr val="black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: </a:t>
            </a:r>
            <a:r>
              <a:rPr lang="en-US" sz="4000" dirty="0" err="1">
                <a:solidFill>
                  <a:prstClr val="black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কাউসার</a:t>
            </a:r>
            <a:r>
              <a:rPr lang="en-US" sz="4000" dirty="0">
                <a:solidFill>
                  <a:prstClr val="black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তালুকদার</a:t>
            </a:r>
            <a:endParaRPr lang="en-US" sz="4000" dirty="0">
              <a:solidFill>
                <a:prstClr val="black"/>
              </a:solidFill>
              <a:latin typeface="SutonnyOMJ" panose="01010600010101010101" pitchFamily="2" charset="0"/>
              <a:cs typeface="SutonnyOMJ" panose="01010600010101010101" pitchFamily="2" charset="0"/>
            </a:endParaRPr>
          </a:p>
          <a:p>
            <a:pPr lvl="0" algn="ctr">
              <a:defRPr/>
            </a:pPr>
            <a:r>
              <a:rPr lang="en-US" sz="4000" dirty="0" err="1">
                <a:solidFill>
                  <a:prstClr val="black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পদবী</a:t>
            </a:r>
            <a:r>
              <a:rPr lang="en-US" sz="4000" dirty="0">
                <a:solidFill>
                  <a:prstClr val="black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: </a:t>
            </a:r>
            <a:r>
              <a:rPr lang="en-US" sz="4000" dirty="0" err="1">
                <a:solidFill>
                  <a:prstClr val="black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সহকারী</a:t>
            </a:r>
            <a:r>
              <a:rPr lang="en-US" sz="4000" dirty="0">
                <a:solidFill>
                  <a:prstClr val="black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মৌলভী</a:t>
            </a:r>
            <a:r>
              <a:rPr lang="en-US" sz="4000" dirty="0">
                <a:solidFill>
                  <a:prstClr val="black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</a:p>
          <a:p>
            <a:pPr lvl="0" algn="ctr">
              <a:defRPr/>
            </a:pPr>
            <a:r>
              <a:rPr lang="en-US" sz="3600" dirty="0" err="1">
                <a:solidFill>
                  <a:prstClr val="black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দেওড়া</a:t>
            </a:r>
            <a:r>
              <a:rPr lang="en-US" sz="3600" dirty="0">
                <a:solidFill>
                  <a:prstClr val="black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আজগরিয়া</a:t>
            </a:r>
            <a:r>
              <a:rPr lang="en-US" sz="3600" dirty="0">
                <a:solidFill>
                  <a:prstClr val="black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দাখিল</a:t>
            </a:r>
            <a:r>
              <a:rPr lang="en-US" sz="3600" dirty="0">
                <a:solidFill>
                  <a:prstClr val="black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মাদ্রসা</a:t>
            </a:r>
            <a:r>
              <a:rPr lang="en-US" sz="3600" dirty="0">
                <a:solidFill>
                  <a:prstClr val="black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, </a:t>
            </a:r>
            <a:r>
              <a:rPr lang="en-US" sz="3600" dirty="0" err="1">
                <a:solidFill>
                  <a:prstClr val="black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বরুড়া</a:t>
            </a:r>
            <a:r>
              <a:rPr lang="en-US" sz="3600" dirty="0">
                <a:solidFill>
                  <a:prstClr val="black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,</a:t>
            </a:r>
            <a:r>
              <a:rPr lang="en-US" sz="3600" dirty="0" err="1">
                <a:solidFill>
                  <a:prstClr val="black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কুমিল্লা</a:t>
            </a:r>
            <a:endParaRPr lang="en-US" sz="3600" dirty="0">
              <a:solidFill>
                <a:prstClr val="black"/>
              </a:solidFill>
              <a:latin typeface="SutonnyOMJ" panose="01010600010101010101" pitchFamily="2" charset="0"/>
              <a:cs typeface="SutonnyOMJ" panose="01010600010101010101" pitchFamily="2" charset="0"/>
            </a:endParaRPr>
          </a:p>
          <a:p>
            <a:pPr lvl="0" algn="ctr">
              <a:defRPr/>
            </a:pPr>
            <a:r>
              <a:rPr lang="en-US" sz="3600" dirty="0">
                <a:solidFill>
                  <a:prstClr val="black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মোবাইল-০১৮৬৩২৪৬৭৩৭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6E64B13B-F82F-46FE-8782-EB0CF3EFB7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617" y="982091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545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007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croll: Horizontal 1">
            <a:extLst>
              <a:ext uri="{FF2B5EF4-FFF2-40B4-BE49-F238E27FC236}">
                <a16:creationId xmlns="" xmlns:a16="http://schemas.microsoft.com/office/drawing/2014/main" id="{DB83AE98-8789-4DF6-A7E4-1079FEDD920F}"/>
              </a:ext>
            </a:extLst>
          </p:cNvPr>
          <p:cNvSpPr/>
          <p:nvPr/>
        </p:nvSpPr>
        <p:spPr>
          <a:xfrm>
            <a:off x="1884217" y="0"/>
            <a:ext cx="6142182" cy="1016000"/>
          </a:xfrm>
          <a:prstGeom prst="horizontalScroll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b="1" kern="1200" dirty="0" err="1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Vrinda" panose="020B0502040204020203" pitchFamily="34" charset="0"/>
              </a:rPr>
              <a:t>নিচের</a:t>
            </a:r>
            <a:r>
              <a:rPr lang="en-US" sz="4000" b="1" kern="12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Vrinda" panose="020B0502040204020203" pitchFamily="34" charset="0"/>
              </a:rPr>
              <a:t> </a:t>
            </a:r>
            <a:r>
              <a:rPr lang="en-US" sz="4000" b="1" kern="1200" dirty="0" err="1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Vrinda" panose="020B0502040204020203" pitchFamily="34" charset="0"/>
              </a:rPr>
              <a:t>ছবিগুলো</a:t>
            </a:r>
            <a:r>
              <a:rPr lang="en-US" sz="4000" b="1" kern="12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Vrinda" panose="020B0502040204020203" pitchFamily="34" charset="0"/>
              </a:rPr>
              <a:t> </a:t>
            </a:r>
            <a:r>
              <a:rPr lang="en-US" sz="4000" b="1" kern="1200" dirty="0" err="1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Vrinda" panose="020B0502040204020203" pitchFamily="34" charset="0"/>
              </a:rPr>
              <a:t>লক্ষ্য</a:t>
            </a:r>
            <a:r>
              <a:rPr lang="en-US" sz="4000" b="1" kern="12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Vrinda" panose="020B0502040204020203" pitchFamily="34" charset="0"/>
              </a:rPr>
              <a:t> </a:t>
            </a:r>
            <a:r>
              <a:rPr lang="en-US" sz="4000" b="1" kern="1200" dirty="0" err="1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Vrinda" panose="020B0502040204020203" pitchFamily="34" charset="0"/>
              </a:rPr>
              <a:t>করি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="" xmlns:a16="http://schemas.microsoft.com/office/drawing/2014/main" id="{EC2898D2-AB95-41B7-9629-802F02095D89}"/>
              </a:ext>
            </a:extLst>
          </p:cNvPr>
          <p:cNvSpPr/>
          <p:nvPr/>
        </p:nvSpPr>
        <p:spPr>
          <a:xfrm>
            <a:off x="1884216" y="981313"/>
            <a:ext cx="5971311" cy="782431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০১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52" y="1016000"/>
            <a:ext cx="100584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436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croll: Horizontal 1">
            <a:extLst>
              <a:ext uri="{FF2B5EF4-FFF2-40B4-BE49-F238E27FC236}">
                <a16:creationId xmlns="" xmlns:a16="http://schemas.microsoft.com/office/drawing/2014/main" id="{060D1B66-14E1-49FA-98F0-624990A141A3}"/>
              </a:ext>
            </a:extLst>
          </p:cNvPr>
          <p:cNvSpPr/>
          <p:nvPr/>
        </p:nvSpPr>
        <p:spPr>
          <a:xfrm>
            <a:off x="3048001" y="-1"/>
            <a:ext cx="5412508" cy="1542473"/>
          </a:xfrm>
          <a:prstGeom prst="horizontalScroll">
            <a:avLst/>
          </a:prstGeom>
          <a:ln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 rtl="1">
              <a:spcBef>
                <a:spcPts val="0"/>
              </a:spcBef>
              <a:spcAft>
                <a:spcPts val="0"/>
              </a:spcAft>
            </a:pPr>
            <a:r>
              <a:rPr lang="en-US" sz="5400" b="1" kern="1200" dirty="0" err="1">
                <a:effectLst/>
                <a:latin typeface="NikoshBAN" panose="02000000000000000000" pitchFamily="2" charset="0"/>
                <a:ea typeface="Times New Roman" panose="02020603050405020304" pitchFamily="18" charset="0"/>
              </a:rPr>
              <a:t>পাঠ</a:t>
            </a:r>
            <a:r>
              <a:rPr lang="en-US" sz="5400" b="1" kern="1200" dirty="0">
                <a:effectLst/>
                <a:latin typeface="NikoshBAN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5400" b="1" kern="1200">
                <a:effectLst/>
                <a:latin typeface="NikoshBAN" panose="02000000000000000000" pitchFamily="2" charset="0"/>
                <a:ea typeface="Times New Roman" panose="02020603050405020304" pitchFamily="18" charset="0"/>
              </a:rPr>
              <a:t>ঘোষণা </a:t>
            </a:r>
            <a:endParaRPr lang="en-US" sz="5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BCAACB0-F57C-427E-AF65-92A76700753E}"/>
              </a:ext>
            </a:extLst>
          </p:cNvPr>
          <p:cNvSpPr txBox="1"/>
          <p:nvPr/>
        </p:nvSpPr>
        <p:spPr>
          <a:xfrm>
            <a:off x="1567542" y="1756065"/>
            <a:ext cx="7576457" cy="2254913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Vrinda" panose="020B0502040204020203" pitchFamily="34" charset="0"/>
            </a:endParaRPr>
          </a:p>
          <a:p>
            <a:pPr algn="ctr">
              <a:lnSpc>
                <a:spcPct val="107000"/>
              </a:lnSpc>
            </a:pPr>
            <a:r>
              <a:rPr lang="bn-BD" sz="60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NikoshBAN" panose="02000000000000000000" pitchFamily="2" charset="0"/>
              </a:rPr>
              <a:t>অনুমতি প্রার্থনা </a:t>
            </a:r>
            <a:r>
              <a:rPr lang="bn-BD" sz="6000" dirty="0" smtClean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NikoshBAN" panose="02000000000000000000" pitchFamily="2" charset="0"/>
              </a:rPr>
              <a:t>প্রসঙ্গে</a:t>
            </a:r>
            <a:endParaRPr lang="en-US" sz="6000">
              <a:solidFill>
                <a:srgbClr val="000000"/>
              </a:solidFill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ea typeface="Times New Roman" panose="02020603050405020304" pitchFamily="18" charset="0"/>
              <a:cs typeface="Vrinda" panose="020B0502040204020203" pitchFamily="34" charset="0"/>
            </a:endParaRPr>
          </a:p>
          <a:p>
            <a:pPr algn="ctr">
              <a:lnSpc>
                <a:spcPct val="107000"/>
              </a:lnSpc>
            </a:pPr>
            <a:endParaRPr lang="en-US" sz="6000" dirty="0">
              <a:effectLst/>
              <a:latin typeface="Calibri" panose="020F0502020204030204" pitchFamily="34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481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CB851164-7A40-7D40-5ADA-033AE318EF9C}"/>
              </a:ext>
            </a:extLst>
          </p:cNvPr>
          <p:cNvSpPr txBox="1"/>
          <p:nvPr/>
        </p:nvSpPr>
        <p:spPr>
          <a:xfrm>
            <a:off x="1340427" y="716973"/>
            <a:ext cx="922712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3200" b="1" dirty="0"/>
          </a:p>
          <a:p>
            <a:endParaRPr lang="en-US" sz="3200" b="1" dirty="0"/>
          </a:p>
          <a:p>
            <a:endParaRPr lang="en-US" sz="3200" b="1" dirty="0"/>
          </a:p>
          <a:p>
            <a:endParaRPr lang="en-US" sz="3200" b="1" dirty="0"/>
          </a:p>
          <a:p>
            <a:endParaRPr lang="en-US" sz="3200" b="1" dirty="0"/>
          </a:p>
          <a:p>
            <a:endParaRPr lang="en-US" sz="3200" b="1" dirty="0"/>
          </a:p>
          <a:p>
            <a:endParaRPr lang="en-US" sz="3200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20A460E-CD33-8BD4-3963-CEF70F45BF00}"/>
              </a:ext>
            </a:extLst>
          </p:cNvPr>
          <p:cNvSpPr txBox="1"/>
          <p:nvPr/>
        </p:nvSpPr>
        <p:spPr>
          <a:xfrm>
            <a:off x="974150" y="716973"/>
            <a:ext cx="959340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/>
              <a:t>           </a:t>
            </a:r>
            <a:r>
              <a:rPr lang="en-US" sz="4000" b="1" dirty="0" err="1"/>
              <a:t>শিখনফল</a:t>
            </a:r>
            <a:r>
              <a:rPr lang="en-US" sz="4000" dirty="0"/>
              <a:t>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/>
              <a:t>  </a:t>
            </a:r>
            <a:r>
              <a:rPr lang="en-US" sz="3200" dirty="0" err="1"/>
              <a:t>এই</a:t>
            </a:r>
            <a:r>
              <a:rPr lang="en-US" sz="3200" dirty="0"/>
              <a:t> </a:t>
            </a:r>
            <a:r>
              <a:rPr lang="en-US" sz="3200" dirty="0" err="1"/>
              <a:t>পাঠ</a:t>
            </a:r>
            <a:r>
              <a:rPr lang="en-US" sz="3200" dirty="0"/>
              <a:t> </a:t>
            </a:r>
            <a:r>
              <a:rPr lang="en-US" sz="3200" dirty="0" err="1"/>
              <a:t>শেষে</a:t>
            </a:r>
            <a:r>
              <a:rPr lang="en-US" sz="3200" dirty="0"/>
              <a:t>  </a:t>
            </a:r>
            <a:r>
              <a:rPr lang="en-US" sz="3200" dirty="0" err="1"/>
              <a:t>শিক্ষার্থীরা</a:t>
            </a:r>
            <a:r>
              <a:rPr lang="en-US" sz="3200" dirty="0"/>
              <a:t>...                                    </a:t>
            </a:r>
            <a:r>
              <a:rPr lang="en-US" sz="3200" dirty="0" err="1"/>
              <a:t>হাদিসটিশুদ্ধভাবে</a:t>
            </a:r>
            <a:r>
              <a:rPr lang="en-US" sz="3200" dirty="0"/>
              <a:t> </a:t>
            </a:r>
            <a:r>
              <a:rPr lang="en-US" sz="3200" dirty="0" err="1"/>
              <a:t>পড়তে</a:t>
            </a:r>
            <a:r>
              <a:rPr lang="en-US" sz="3200" dirty="0"/>
              <a:t> </a:t>
            </a:r>
            <a:r>
              <a:rPr lang="en-US" sz="3200" dirty="0" err="1"/>
              <a:t>পারবে</a:t>
            </a:r>
            <a:r>
              <a:rPr lang="en-US" sz="3200" dirty="0"/>
              <a:t> 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/>
              <a:t>হাদিস</a:t>
            </a:r>
            <a:r>
              <a:rPr lang="en-US" sz="3200" dirty="0"/>
              <a:t> </a:t>
            </a:r>
            <a:r>
              <a:rPr lang="en-US" sz="3200" dirty="0" err="1"/>
              <a:t>থেকে</a:t>
            </a:r>
            <a:r>
              <a:rPr lang="en-US" sz="3200" dirty="0"/>
              <a:t> </a:t>
            </a:r>
            <a:r>
              <a:rPr lang="en-US" sz="3200" dirty="0" err="1"/>
              <a:t>নতুন</a:t>
            </a:r>
            <a:r>
              <a:rPr lang="en-US" sz="3200" dirty="0"/>
              <a:t> </a:t>
            </a:r>
            <a:r>
              <a:rPr lang="en-US" sz="3200" dirty="0" err="1"/>
              <a:t>শব্দ</a:t>
            </a:r>
            <a:r>
              <a:rPr lang="en-US" sz="3200" dirty="0"/>
              <a:t> </a:t>
            </a:r>
            <a:r>
              <a:rPr lang="en-US" sz="3200" dirty="0" err="1"/>
              <a:t>বের</a:t>
            </a:r>
            <a:r>
              <a:rPr lang="en-US" sz="3200" dirty="0"/>
              <a:t> </a:t>
            </a:r>
            <a:r>
              <a:rPr lang="en-US" sz="3200" dirty="0" err="1"/>
              <a:t>করে</a:t>
            </a:r>
            <a:r>
              <a:rPr lang="en-US" sz="3200" dirty="0"/>
              <a:t> </a:t>
            </a:r>
            <a:r>
              <a:rPr lang="en-US" sz="3200" dirty="0" err="1"/>
              <a:t>অর্থসহ</a:t>
            </a:r>
            <a:r>
              <a:rPr lang="en-US" sz="3200" dirty="0"/>
              <a:t> </a:t>
            </a:r>
            <a:r>
              <a:rPr lang="en-US" sz="3200" dirty="0" err="1"/>
              <a:t>লিখতে</a:t>
            </a:r>
            <a:r>
              <a:rPr lang="en-US" sz="3200" dirty="0"/>
              <a:t> </a:t>
            </a:r>
            <a:r>
              <a:rPr lang="en-US" sz="3200" dirty="0" err="1"/>
              <a:t>পারবে</a:t>
            </a:r>
            <a:r>
              <a:rPr lang="en-US" sz="3200" dirty="0"/>
              <a:t>;       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 </a:t>
            </a:r>
            <a:r>
              <a:rPr lang="en-US" sz="3200" dirty="0" err="1"/>
              <a:t>হাদিসটির</a:t>
            </a:r>
            <a:r>
              <a:rPr lang="en-US" sz="3200" dirty="0"/>
              <a:t> </a:t>
            </a:r>
            <a:r>
              <a:rPr lang="en-US" sz="3200" dirty="0" err="1"/>
              <a:t>বাংলা</a:t>
            </a:r>
            <a:r>
              <a:rPr lang="en-US" sz="3200" dirty="0"/>
              <a:t> </a:t>
            </a:r>
            <a:r>
              <a:rPr lang="en-US" sz="3200" dirty="0" err="1"/>
              <a:t>অনুবাদ</a:t>
            </a:r>
            <a:r>
              <a:rPr lang="en-US" sz="3200" dirty="0"/>
              <a:t> </a:t>
            </a:r>
            <a:r>
              <a:rPr lang="en-US" sz="3200" dirty="0" err="1"/>
              <a:t>বর্ণনা</a:t>
            </a:r>
            <a:r>
              <a:rPr lang="en-US" sz="3200" dirty="0"/>
              <a:t> </a:t>
            </a:r>
            <a:r>
              <a:rPr lang="en-US" sz="3200" dirty="0" err="1"/>
              <a:t>করতে</a:t>
            </a:r>
            <a:r>
              <a:rPr lang="en-US" sz="3200" dirty="0"/>
              <a:t> </a:t>
            </a:r>
            <a:r>
              <a:rPr lang="en-US" sz="3200" dirty="0" err="1"/>
              <a:t>পারবে</a:t>
            </a:r>
            <a:r>
              <a:rPr lang="en-US" sz="3200" dirty="0"/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/>
              <a:t>হাদিসের</a:t>
            </a:r>
            <a:r>
              <a:rPr lang="en-US" sz="3200" dirty="0"/>
              <a:t> </a:t>
            </a:r>
            <a:r>
              <a:rPr lang="en-US" sz="3200" dirty="0" err="1"/>
              <a:t>শিক্ষা</a:t>
            </a:r>
            <a:r>
              <a:rPr lang="en-US" sz="3200" dirty="0"/>
              <a:t> </a:t>
            </a:r>
            <a:r>
              <a:rPr lang="en-US" sz="3200" dirty="0" err="1"/>
              <a:t>লিখতে</a:t>
            </a:r>
            <a:r>
              <a:rPr lang="en-US" sz="3200" dirty="0"/>
              <a:t> </a:t>
            </a:r>
            <a:r>
              <a:rPr lang="en-US" sz="3200" dirty="0" err="1" smtClean="0"/>
              <a:t>পারবে</a:t>
            </a:r>
            <a:r>
              <a:rPr lang="en-US" sz="3200" dirty="0" smtClean="0"/>
              <a:t>।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587710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croll: Horizontal 1">
            <a:extLst>
              <a:ext uri="{FF2B5EF4-FFF2-40B4-BE49-F238E27FC236}">
                <a16:creationId xmlns="" xmlns:a16="http://schemas.microsoft.com/office/drawing/2014/main" id="{E07EED1E-9721-4A6D-9927-C332909857F3}"/>
              </a:ext>
            </a:extLst>
          </p:cNvPr>
          <p:cNvSpPr/>
          <p:nvPr/>
        </p:nvSpPr>
        <p:spPr>
          <a:xfrm>
            <a:off x="3177308" y="120075"/>
            <a:ext cx="5458691" cy="1487052"/>
          </a:xfrm>
          <a:prstGeom prst="horizontalScroll">
            <a:avLst/>
          </a:prstGeom>
          <a:solidFill>
            <a:schemeClr val="bg2"/>
          </a:solidFill>
          <a:ln>
            <a:solidFill>
              <a:schemeClr val="accent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6600" b="1" kern="1200" dirty="0" err="1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Vrinda" panose="020B0502040204020203" pitchFamily="34" charset="0"/>
              </a:rPr>
              <a:t>আরবী</a:t>
            </a:r>
            <a:r>
              <a:rPr lang="en-US" sz="6600" b="1" kern="12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Vrinda" panose="020B0502040204020203" pitchFamily="34" charset="0"/>
              </a:rPr>
              <a:t> </a:t>
            </a:r>
            <a:r>
              <a:rPr lang="en-US" sz="6600" b="1" kern="1200" dirty="0" err="1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Vrinda" panose="020B0502040204020203" pitchFamily="34" charset="0"/>
              </a:rPr>
              <a:t>হাদিস</a:t>
            </a:r>
            <a:endParaRPr lang="en-US" sz="6600" dirty="0">
              <a:effectLst/>
              <a:latin typeface="Calibri" panose="020F0502020204030204" pitchFamily="34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DC90E6A-4F77-4A67-B339-B781A1211DAB}"/>
              </a:ext>
            </a:extLst>
          </p:cNvPr>
          <p:cNvSpPr txBox="1"/>
          <p:nvPr/>
        </p:nvSpPr>
        <p:spPr>
          <a:xfrm>
            <a:off x="286327" y="2557673"/>
            <a:ext cx="11776363" cy="355866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>
            <a:spAutoFit/>
          </a:bodyPr>
          <a:lstStyle/>
          <a:p>
            <a:pPr marL="0" marR="0" algn="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عَنْ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عَطَاءِ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بْنِ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يَسَارٍ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أَنَّ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رَجُلًا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سَأَلَ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رَسُولَ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اللَّهِ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صَلَّى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اللَّهُ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عَلَيْهِ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وَسَلَّمَ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فَقَالَ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اسْتَأْذِنُ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عَلَى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أُمِّي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؟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فَقَالَ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نَعَمْ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فَقَالَ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الرَّجُلُ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إِنِّي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مَعَهَا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فِي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الْبَيْتِ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فَقَالَ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رَسُولُ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اللهِ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صَلَّى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اللهُ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عَلَيْهِ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وَسَلَّمَ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اسْتَأْذَنَ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عَلَيْهَا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فَقَالَ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الرَّجُلُ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إِنِّي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خَادِمُهَا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فَقَالَ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رَسُولُ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اللهِ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صَلَّى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اللهُ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عَلَيْهِ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وَسَلَّمَ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اسْتَأْذِنْ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عَلَيْهَا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أَتُحِبُّ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أَنْ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تَرَاهَا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عُرْيَانَهُ؟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7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Vrinda" panose="020B0502040204020203" pitchFamily="34" charset="0"/>
            </a:endParaRPr>
          </a:p>
          <a:p>
            <a:pPr marL="0" marR="0" algn="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قَالَ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لَا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قَالَ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فَاسْتَأْذِنْ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عَلَيْهَا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- (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رَوَاهُ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مَالِكَ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مُرْسَلًا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)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Vrinda" panose="020B0502040204020203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78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croll: Horizontal 1">
            <a:extLst>
              <a:ext uri="{FF2B5EF4-FFF2-40B4-BE49-F238E27FC236}">
                <a16:creationId xmlns="" xmlns:a16="http://schemas.microsoft.com/office/drawing/2014/main" id="{E07EED1E-9721-4A6D-9927-C332909857F3}"/>
              </a:ext>
            </a:extLst>
          </p:cNvPr>
          <p:cNvSpPr/>
          <p:nvPr/>
        </p:nvSpPr>
        <p:spPr>
          <a:xfrm>
            <a:off x="3177308" y="120075"/>
            <a:ext cx="5458691" cy="1385454"/>
          </a:xfrm>
          <a:prstGeom prst="horizontalScroll">
            <a:avLst/>
          </a:prstGeom>
          <a:solidFill>
            <a:schemeClr val="bg2">
              <a:lumMod val="90000"/>
            </a:schemeClr>
          </a:solidFill>
          <a:ln w="5715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 rtl="1">
              <a:spcBef>
                <a:spcPts val="0"/>
              </a:spcBef>
              <a:spcAft>
                <a:spcPts val="0"/>
              </a:spcAft>
            </a:pPr>
            <a:r>
              <a:rPr lang="en-US" sz="5400" b="1" kern="1200" dirty="0" err="1">
                <a:solidFill>
                  <a:schemeClr val="tx1"/>
                </a:solidFill>
                <a:effectLst/>
                <a:latin typeface="NikoshBAN" panose="02000000000000000000" pitchFamily="2" charset="0"/>
                <a:ea typeface="Times New Roman" panose="02020603050405020304" pitchFamily="18" charset="0"/>
              </a:rPr>
              <a:t>একক</a:t>
            </a:r>
            <a:r>
              <a:rPr lang="en-US" sz="5400" b="1" kern="1200" dirty="0">
                <a:solidFill>
                  <a:schemeClr val="tx1"/>
                </a:solidFill>
                <a:effectLst/>
                <a:latin typeface="NikoshBAN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5400" b="1" kern="1200" dirty="0" err="1">
                <a:solidFill>
                  <a:schemeClr val="tx1"/>
                </a:solidFill>
                <a:effectLst/>
                <a:latin typeface="NikoshBAN" panose="02000000000000000000" pitchFamily="2" charset="0"/>
                <a:ea typeface="Times New Roman" panose="02020603050405020304" pitchFamily="18" charset="0"/>
              </a:rPr>
              <a:t>কাজ</a:t>
            </a:r>
            <a:endParaRPr lang="en-US" sz="5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D27017C-50E8-4F3E-A880-35737C5B486F}"/>
              </a:ext>
            </a:extLst>
          </p:cNvPr>
          <p:cNvSpPr txBox="1"/>
          <p:nvPr/>
        </p:nvSpPr>
        <p:spPr>
          <a:xfrm>
            <a:off x="1268845" y="2505670"/>
            <a:ext cx="990138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/>
              <a:t> </a:t>
            </a:r>
          </a:p>
          <a:p>
            <a:endParaRPr lang="bn-BD" sz="4400" dirty="0"/>
          </a:p>
          <a:p>
            <a:endParaRPr lang="bn-BD" sz="4400" dirty="0"/>
          </a:p>
          <a:p>
            <a:endParaRPr lang="bn-BD" sz="2800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7E37DA0-F697-B0D2-23D3-4D738DB05EFF}"/>
              </a:ext>
            </a:extLst>
          </p:cNvPr>
          <p:cNvSpPr txBox="1"/>
          <p:nvPr/>
        </p:nvSpPr>
        <p:spPr>
          <a:xfrm>
            <a:off x="2213263" y="2084383"/>
            <a:ext cx="700607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dirty="0" err="1"/>
              <a:t>একক</a:t>
            </a:r>
            <a:r>
              <a:rPr lang="en-US" sz="4800" dirty="0"/>
              <a:t> </a:t>
            </a:r>
            <a:r>
              <a:rPr lang="en-US" sz="4800" dirty="0" err="1"/>
              <a:t>কাজ</a:t>
            </a:r>
            <a:r>
              <a:rPr lang="en-US" sz="4800" dirty="0"/>
              <a:t> : </a:t>
            </a:r>
            <a:r>
              <a:rPr lang="en-US" sz="4800" dirty="0" err="1"/>
              <a:t>হাদিসের</a:t>
            </a:r>
            <a:r>
              <a:rPr lang="en-US" sz="4800" dirty="0"/>
              <a:t> </a:t>
            </a:r>
            <a:r>
              <a:rPr lang="en-US" sz="4800" dirty="0" err="1"/>
              <a:t>নতুন</a:t>
            </a:r>
            <a:r>
              <a:rPr lang="en-US" sz="4800" dirty="0"/>
              <a:t> </a:t>
            </a:r>
            <a:r>
              <a:rPr lang="en-US" sz="4800" dirty="0" err="1"/>
              <a:t>শব্দগুলো</a:t>
            </a:r>
            <a:r>
              <a:rPr lang="en-US" sz="4800" dirty="0"/>
              <a:t> </a:t>
            </a:r>
            <a:r>
              <a:rPr lang="en-US" sz="4800" dirty="0" err="1"/>
              <a:t>বের</a:t>
            </a:r>
            <a:r>
              <a:rPr lang="en-US" sz="4800" dirty="0"/>
              <a:t> </a:t>
            </a:r>
            <a:r>
              <a:rPr lang="en-US" sz="4800" dirty="0" err="1"/>
              <a:t>করে</a:t>
            </a:r>
            <a:r>
              <a:rPr lang="en-US" sz="4800" dirty="0"/>
              <a:t> </a:t>
            </a:r>
            <a:r>
              <a:rPr lang="en-US" sz="4800" dirty="0" err="1"/>
              <a:t>অর্থসহ</a:t>
            </a:r>
            <a:r>
              <a:rPr lang="en-US" sz="4800" dirty="0"/>
              <a:t> </a:t>
            </a:r>
            <a:r>
              <a:rPr lang="en-US" sz="4800" dirty="0" err="1"/>
              <a:t>লিখা</a:t>
            </a:r>
            <a:r>
              <a:rPr lang="en-US" sz="4800" dirty="0"/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764440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croll: Horizontal 1">
            <a:extLst>
              <a:ext uri="{FF2B5EF4-FFF2-40B4-BE49-F238E27FC236}">
                <a16:creationId xmlns="" xmlns:a16="http://schemas.microsoft.com/office/drawing/2014/main" id="{E07EED1E-9721-4A6D-9927-C332909857F3}"/>
              </a:ext>
            </a:extLst>
          </p:cNvPr>
          <p:cNvSpPr/>
          <p:nvPr/>
        </p:nvSpPr>
        <p:spPr>
          <a:xfrm>
            <a:off x="3177308" y="120075"/>
            <a:ext cx="5458691" cy="1385454"/>
          </a:xfrm>
          <a:prstGeom prst="horizontalScroll">
            <a:avLst/>
          </a:prstGeom>
          <a:noFill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5400" b="1" kern="1200" dirty="0" err="1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Vrinda" panose="020B0502040204020203" pitchFamily="34" charset="0"/>
              </a:rPr>
              <a:t>হাদিসের</a:t>
            </a:r>
            <a:r>
              <a:rPr lang="en-US" sz="5400" b="1" kern="12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Vrinda" panose="020B0502040204020203" pitchFamily="34" charset="0"/>
              </a:rPr>
              <a:t> </a:t>
            </a:r>
            <a:r>
              <a:rPr lang="en-US" sz="5400" b="1" kern="1200" dirty="0" err="1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Vrinda" panose="020B0502040204020203" pitchFamily="34" charset="0"/>
              </a:rPr>
              <a:t>অনুবাদ</a:t>
            </a:r>
            <a:endParaRPr lang="en-US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1D2E466-349F-497E-927A-F53C64BCC52F}"/>
              </a:ext>
            </a:extLst>
          </p:cNvPr>
          <p:cNvSpPr txBox="1"/>
          <p:nvPr/>
        </p:nvSpPr>
        <p:spPr>
          <a:xfrm>
            <a:off x="93519" y="1505529"/>
            <a:ext cx="12224326" cy="54177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bn-IN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অনুবাদ : হযরত আতা ইবনে ইয়াসার (রা) থেকে বর্ণিত। তিনি বলেন</a:t>
            </a:r>
            <a:r>
              <a:rPr lang="en-US" sz="36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Vrinda" panose="020B0502040204020203" pitchFamily="34" charset="0"/>
              </a:rPr>
              <a:t>, </a:t>
            </a:r>
            <a:r>
              <a:rPr lang="bn-IN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জনৈক ব্যক্তি রাসূলুল্লাহ (স)-কে জিজ্ঞেস করলেন</a:t>
            </a:r>
            <a:r>
              <a:rPr lang="en-US" sz="36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Vrinda" panose="020B0502040204020203" pitchFamily="34" charset="0"/>
              </a:rPr>
              <a:t>, </a:t>
            </a:r>
            <a:r>
              <a:rPr lang="bn-IN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আমি কি আমার মায়ের নিকট প্রবেশের জন্য অনুমতি প্রার্থনা করব</a:t>
            </a:r>
            <a:r>
              <a:rPr lang="en-US" sz="36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Vrinda" panose="020B0502040204020203" pitchFamily="34" charset="0"/>
              </a:rPr>
              <a:t>? </a:t>
            </a:r>
            <a:r>
              <a:rPr lang="bn-IN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জবাবে রাসূল (স) বলেন</a:t>
            </a:r>
            <a:r>
              <a:rPr lang="en-US" sz="36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Vrinda" panose="020B0502040204020203" pitchFamily="34" charset="0"/>
              </a:rPr>
              <a:t>, </a:t>
            </a:r>
            <a:r>
              <a:rPr lang="bn-IN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হ্যাঁ তুমি তাঁর অনুমতি প্রার্থনা করবে। তখন লোকটি বলল</a:t>
            </a:r>
            <a:r>
              <a:rPr lang="en-US" sz="36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Vrinda" panose="020B0502040204020203" pitchFamily="34" charset="0"/>
              </a:rPr>
              <a:t>, </a:t>
            </a:r>
            <a:r>
              <a:rPr lang="bn-IN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আমি তো আমার মায়ের সাথে একই ঘরে থাকি। তখন রাসূলুল্লাহ (স) বললেন</a:t>
            </a:r>
            <a:r>
              <a:rPr lang="en-US" sz="36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Vrinda" panose="020B0502040204020203" pitchFamily="34" charset="0"/>
              </a:rPr>
              <a:t>, </a:t>
            </a:r>
            <a:r>
              <a:rPr lang="bn-IN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তুমি তোমার মায়ের নিকট প্রবেশের অনুমতি নেবে। লোকটি পুনরায় বলল</a:t>
            </a:r>
            <a:r>
              <a:rPr lang="en-US" sz="36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Vrinda" panose="020B0502040204020203" pitchFamily="34" charset="0"/>
              </a:rPr>
              <a:t>, </a:t>
            </a:r>
            <a:r>
              <a:rPr lang="bn-IN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আমি তো তাঁর খাদেম</a:t>
            </a:r>
            <a:r>
              <a:rPr lang="en-US" sz="36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Vrinda" panose="020B0502040204020203" pitchFamily="34" charset="0"/>
              </a:rPr>
              <a:t>, </a:t>
            </a:r>
            <a:r>
              <a:rPr lang="bn-IN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তবুও তাঁর নিকট অনুমতি চাইব</a:t>
            </a:r>
            <a:r>
              <a:rPr lang="en-US" sz="36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Vrinda" panose="020B0502040204020203" pitchFamily="34" charset="0"/>
              </a:rPr>
              <a:t>? </a:t>
            </a:r>
            <a:r>
              <a:rPr lang="bn-IN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তখন রাসূলুল্লাহ (স) বললেন</a:t>
            </a:r>
            <a:r>
              <a:rPr lang="en-US" sz="36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Vrinda" panose="020B0502040204020203" pitchFamily="34" charset="0"/>
              </a:rPr>
              <a:t>, </a:t>
            </a:r>
            <a:r>
              <a:rPr lang="bn-IN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তবুও তুমি অনুমতি চাইবে। তুমি কি তোমার মাকে বস্ত্রহীনা অবস্থায় দেখতে পছন্দ করবে</a:t>
            </a:r>
            <a:r>
              <a:rPr lang="en-US" sz="36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Vrinda" panose="020B0502040204020203" pitchFamily="34" charset="0"/>
              </a:rPr>
              <a:t>? </a:t>
            </a:r>
            <a:r>
              <a:rPr lang="bn-IN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লোকটি বলল</a:t>
            </a:r>
            <a:r>
              <a:rPr lang="en-US" sz="36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Vrinda" panose="020B0502040204020203" pitchFamily="34" charset="0"/>
              </a:rPr>
              <a:t>, </a:t>
            </a:r>
            <a:r>
              <a:rPr lang="bn-IN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না। রাসূল (স) বললেন</a:t>
            </a:r>
            <a:r>
              <a:rPr lang="en-US" sz="36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Vrinda" panose="020B0502040204020203" pitchFamily="34" charset="0"/>
              </a:rPr>
              <a:t>, </a:t>
            </a:r>
            <a:r>
              <a:rPr lang="bn-IN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ikoshBAN" panose="02000000000000000000" pitchFamily="2" charset="0"/>
              </a:rPr>
              <a:t>তাহলে তুমি তাঁর নিকট অনুমতি নিয়ে প্রবেশ করবে। (হাদিসটি ইমাম মালেক (র) মুরসাল হিসেবে বর্ণনা করেছেন।)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538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612</TotalTime>
  <Words>385</Words>
  <Application>Microsoft Office PowerPoint</Application>
  <PresentationFormat>Custom</PresentationFormat>
  <Paragraphs>55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Master IT</dc:creator>
  <cp:lastModifiedBy>*</cp:lastModifiedBy>
  <cp:revision>278</cp:revision>
  <dcterms:created xsi:type="dcterms:W3CDTF">2025-07-26T13:37:41Z</dcterms:created>
  <dcterms:modified xsi:type="dcterms:W3CDTF">2026-07-31T05:11:32Z</dcterms:modified>
</cp:coreProperties>
</file>