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  <p:sldMasterId id="2147483705" r:id="rId2"/>
  </p:sldMasterIdLst>
  <p:notesMasterIdLst>
    <p:notesMasterId r:id="rId26"/>
  </p:notesMasterIdLst>
  <p:sldIdLst>
    <p:sldId id="670" r:id="rId3"/>
    <p:sldId id="648" r:id="rId4"/>
    <p:sldId id="649" r:id="rId5"/>
    <p:sldId id="650" r:id="rId6"/>
    <p:sldId id="651" r:id="rId7"/>
    <p:sldId id="669" r:id="rId8"/>
    <p:sldId id="652" r:id="rId9"/>
    <p:sldId id="653" r:id="rId10"/>
    <p:sldId id="654" r:id="rId11"/>
    <p:sldId id="655" r:id="rId12"/>
    <p:sldId id="656" r:id="rId13"/>
    <p:sldId id="657" r:id="rId14"/>
    <p:sldId id="658" r:id="rId15"/>
    <p:sldId id="659" r:id="rId16"/>
    <p:sldId id="660" r:id="rId17"/>
    <p:sldId id="661" r:id="rId18"/>
    <p:sldId id="662" r:id="rId19"/>
    <p:sldId id="663" r:id="rId20"/>
    <p:sldId id="664" r:id="rId21"/>
    <p:sldId id="665" r:id="rId22"/>
    <p:sldId id="666" r:id="rId23"/>
    <p:sldId id="667" r:id="rId24"/>
    <p:sldId id="668" r:id="rId25"/>
  </p:sldIdLst>
  <p:sldSz cx="13716000" cy="6858000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136" y="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41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993F1A-0D31-4DFE-A222-8A42A88ABDB4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57425" y="857250"/>
            <a:ext cx="462915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5D1285-E061-4413-B7FB-DE0D13EB33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88441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14500" y="1122363"/>
            <a:ext cx="10287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3602038"/>
            <a:ext cx="10287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47B54-E1EA-4816-83F4-7E96F84F6E3F}" type="datetime1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Belayet Hossain, Assistant Teacher, 05 No South Jonardondi GPS, Kalkini, Madaripur.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45E18-F497-4D4C-8D8D-A1D11468B7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95328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457200"/>
            <a:ext cx="4423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987426"/>
            <a:ext cx="6943725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2057400"/>
            <a:ext cx="4423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2396C-5860-43E0-BCC9-45AE5F5624A2}" type="datetime1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Belayet Hossain, Assistant Teacher, 05 No South Jonardondi GPS, Kalkini, Madaripur.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45E18-F497-4D4C-8D8D-A1D11468B7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93938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457200"/>
            <a:ext cx="4423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987426"/>
            <a:ext cx="6943725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2057400"/>
            <a:ext cx="4423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979C5-5390-4ED9-803E-0C321D0BE91F}" type="datetime1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Belayet Hossain, Assistant Teacher, 05 No South Jonardondi GPS, Kalkini, Madaripur.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45E18-F497-4D4C-8D8D-A1D11468B7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5513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91BA3-ACA5-4FCA-A3C5-288ACBAA63A2}" type="datetime1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Belayet Hossain, Assistant Teacher, 05 No South Jonardondi GPS, Kalkini, Madaripur.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45E18-F497-4D4C-8D8D-A1D11468B7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1577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2" y="365125"/>
            <a:ext cx="2957513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5" y="365125"/>
            <a:ext cx="8701088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9B6E7-6C24-46AE-B949-6A09AA96F439}" type="datetime1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Belayet Hossain, Assistant Teacher, 05 No South Jonardondi GPS, Kalkini, Madaripur.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45E18-F497-4D4C-8D8D-A1D11468B7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84616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258300" y="6172211"/>
            <a:ext cx="3771900" cy="365125"/>
          </a:xfrm>
          <a:prstGeom prst="rect">
            <a:avLst/>
          </a:prstGeom>
        </p:spPr>
        <p:txBody>
          <a:bodyPr lIns="109728" tIns="54864" rIns="109728" bIns="54864"/>
          <a:lstStyle/>
          <a:p>
            <a:fld id="{84A66914-26BF-4F94-911A-D928A329E0DC}" type="datetime1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6" y="6172211"/>
            <a:ext cx="5029201" cy="365125"/>
          </a:xfrm>
          <a:prstGeom prst="rect">
            <a:avLst/>
          </a:prstGeom>
        </p:spPr>
        <p:txBody>
          <a:bodyPr lIns="109728" tIns="54864" rIns="109728" bIns="54864"/>
          <a:lstStyle/>
          <a:p>
            <a:r>
              <a:rPr lang="en-US"/>
              <a:t>Belayet Hossain, Assistant Teacher, 05 No South Jonardondi GPS, Kalkini, Madaripur.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715000" y="6172211"/>
            <a:ext cx="2743200" cy="365125"/>
          </a:xfrm>
          <a:prstGeom prst="rect">
            <a:avLst/>
          </a:prstGeom>
        </p:spPr>
        <p:txBody>
          <a:bodyPr lIns="109728" tIns="54864" rIns="109728" bIns="54864"/>
          <a:lstStyle/>
          <a:p>
            <a:fld id="{9EC87CF1-E6E2-4FD3-961A-35520D21E15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2689940" y="4372169"/>
            <a:ext cx="9768767" cy="1143000"/>
          </a:xfrm>
          <a:prstGeom prst="rect">
            <a:avLst/>
          </a:prstGeom>
        </p:spPr>
        <p:txBody>
          <a:bodyPr lIns="109728" tIns="54864" rIns="109728" bIns="54864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714500" y="731520"/>
            <a:ext cx="9601200" cy="3474720"/>
          </a:xfrm>
          <a:prstGeom prst="rect">
            <a:avLst/>
          </a:prstGeom>
        </p:spPr>
        <p:txBody>
          <a:bodyPr lIns="109728" tIns="54864" rIns="109728" bIns="54864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58347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40DD95-F647-9CC0-C5D6-81A3644E9A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122363"/>
            <a:ext cx="10287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8D2844A-24EA-3FFA-4F7B-9D96B368BB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3602038"/>
            <a:ext cx="10287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9B5B19-594B-0B77-9B1C-555D0F68DB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17163-77E2-4AD6-92C3-2BE7A11BEF95}" type="datetime1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451969-1214-749C-D85F-232EE068B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Belayet Hossain, Assistant Teacher, 05 No South Jonardondi GPS, Kalkini, Madaripur.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315B35-B134-322A-F8C7-3CE28C6955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0ED13-F12E-4FE4-A0F5-98371D878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2410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861E2E-8D84-B7CE-27DF-38EA174454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E6307E-83C6-3045-B89B-81302BBDE7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B4E855-0749-DF3A-98D5-8D1C42FCB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26BC8-8EC2-4274-8F19-227173FAE68B}" type="datetime1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433246-8BB6-3D9C-B186-7A4763D15A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Belayet Hossain, Assistant Teacher, 05 No South Jonardondi GPS, Kalkini, Madaripur.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988096-5B3A-531E-13D2-080B3DD57C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0ED13-F12E-4FE4-A0F5-98371D878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65304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AB9372-07C8-C9CD-1EF7-FF798F1F24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6625" y="1709738"/>
            <a:ext cx="1183005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D5FB50-B712-B02F-9D42-D49F0282AE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6625" y="4589463"/>
            <a:ext cx="1183005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B75DDF-7A84-A5AC-E9D9-A049A578CF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C8BDD-EE52-402B-86AE-BD23B894AD58}" type="datetime1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E7A562-4A12-FDB8-24AB-68AE897E85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Belayet Hossain, Assistant Teacher, 05 No South Jonardondi GPS, Kalkini, Madaripur.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34DD69-F667-1A43-B652-9FB71621B5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0ED13-F12E-4FE4-A0F5-98371D878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600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B1EDB1-0E9E-C9DD-274D-F3C6DF44F8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7E8B1F-5CC1-75EC-2F1C-F71F996DB3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1825625"/>
            <a:ext cx="5838825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9035E0-900B-9E9F-14A6-2D544AB295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34200" y="1825625"/>
            <a:ext cx="5838825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9A67B6-4A41-89BB-2E8D-4432BE694E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5DDA1-4196-4466-99D3-40E49E13A4D1}" type="datetime1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988F51-A18F-79FF-5575-F13184184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Belayet Hossain, Assistant Teacher, 05 No South Jonardondi GPS, Kalkini, Madaripur.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F7B6E0-4AE3-D82D-00E1-DEF9E45EAD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0ED13-F12E-4FE4-A0F5-98371D878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5449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CB291D-1BF0-200B-7A89-77F2B354E2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563" y="365125"/>
            <a:ext cx="1183005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81B1AE-C6A5-09A3-1AF1-47DBE32712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563" y="1681163"/>
            <a:ext cx="580231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869CE2-BAAD-5672-1FED-FF5CE3C21A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563" y="2505075"/>
            <a:ext cx="5802312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195DB4-749C-407A-4407-CFB542443F3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5" y="1681163"/>
            <a:ext cx="58308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9D5A373-2494-445D-5C26-FFA9D7FE49C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5" y="2505075"/>
            <a:ext cx="58308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6EC7D29-55CE-2FF6-2745-1A446A9537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8EA48-B711-4FAB-8B3A-133DA571E157}" type="datetime1">
              <a:rPr lang="en-US" smtClean="0"/>
              <a:t>8/5/2026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60A5287-1F6E-361F-75D4-C028124D90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Belayet Hossain, Assistant Teacher, 05 No South Jonardondi GPS, Kalkini, Madaripur.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8AB9328-89EC-FB16-F260-3E23D623CE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0ED13-F12E-4FE4-A0F5-98371D878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656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BCF02-2F26-496D-A07F-DF0DA5CEB8A2}" type="datetime1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Belayet Hossain, Assistant Teacher, 05 No South Jonardondi GPS, Kalkini, Madaripur.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45E18-F497-4D4C-8D8D-A1D11468B7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70930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445BA5-61B9-AD44-E08F-D502AE5620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0D8A2CA-4D26-FC67-7C27-6FC74B98F1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F2D38-FD45-4D9A-95F6-BE312C02DD57}" type="datetime1">
              <a:rPr lang="en-US" smtClean="0"/>
              <a:t>8/5/2026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0F36315-0B90-FA1C-DFF4-55D9354320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Belayet Hossain, Assistant Teacher, 05 No South Jonardondi GPS, Kalkini, Madaripur.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F24EBBF-0897-F23C-A2A3-39C6D4D647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0ED13-F12E-4FE4-A0F5-98371D878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16204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9785766-A314-4B77-056B-C9308D605A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407D3-9479-46AB-AF2F-48A3D4BE0F5A}" type="datetime1">
              <a:rPr lang="en-US" smtClean="0"/>
              <a:t>8/5/2026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386F31D-A8CE-BE6D-56CA-9E6D67AB66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Belayet Hossain, Assistant Teacher, 05 No South Jonardondi GPS, Kalkini, Madaripur.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13B472-E632-87BA-9811-F73963102E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0ED13-F12E-4FE4-A0F5-98371D878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29841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7DB0C2-E67B-7AD4-DD58-CC3ECEA486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563" y="457200"/>
            <a:ext cx="4424362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464800-C667-D73B-D8F1-7CB9CDCC72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0888" y="987425"/>
            <a:ext cx="6943725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CE8CA3-C41A-9217-5132-EE0E2A8569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563" y="2057400"/>
            <a:ext cx="4424362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855972-959D-D6AE-83BE-7FCB1AC33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0A0BF-89C8-4A25-A3A5-5BD25CEEC2C8}" type="datetime1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330C56-3CB4-443F-F21B-4E708C84D1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Belayet Hossain, Assistant Teacher, 05 No South Jonardondi GPS, Kalkini, Madaripur.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1D6562-E509-664F-E7EA-EF15122A1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0ED13-F12E-4FE4-A0F5-98371D878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88401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2649FA-B190-4D57-3A75-B1AB98830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563" y="457200"/>
            <a:ext cx="4424362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C8D451A-E56A-782B-FFCE-65C2045EA6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0888" y="987425"/>
            <a:ext cx="6943725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67F5EE0-8092-89ED-2668-D8ECA3672C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563" y="2057400"/>
            <a:ext cx="4424362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37EDD3-F13E-4619-70D0-E082621E86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B41D3-B213-4070-AED3-127DCFC41831}" type="datetime1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81569C-6CC3-A801-4612-C2B6FC0FE7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Belayet Hossain, Assistant Teacher, 05 No South Jonardondi GPS, Kalkini, Madaripur.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2B5315-97A0-F9EC-6150-31D7DE5798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0ED13-F12E-4FE4-A0F5-98371D878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060513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6CEF75-6082-3138-BEDC-61C12279C5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0A52489-E2F5-907B-5FE8-64B03EA19E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280A3A-1C9A-FAB5-FFC5-E592A1927C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20AB9-CB90-4F41-B426-CEBAC4F8F5B5}" type="datetime1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8D86FD-EAB3-15DC-3546-E35415A63B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Belayet Hossain, Assistant Teacher, 05 No South Jonardondi GPS, Kalkini, Madaripur.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BE5B2A-B4E5-4D96-98B2-1CA85AA1B9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0ED13-F12E-4FE4-A0F5-98371D878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853607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2A2530D-A562-EB79-B08B-772A39098B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3" y="365125"/>
            <a:ext cx="2957512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FDFCE8B-D0AE-5721-9B6B-84CF238CC8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365125"/>
            <a:ext cx="8720138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ED1A6E-E871-5C60-31FF-7F9F986031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85785-BF72-4D2C-AD83-27B6F2E07048}" type="datetime1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87DFC9-97E4-D05F-4978-3908202A74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Belayet Hossain, Assistant Teacher, 05 No South Jonardondi GPS, Kalkini, Madaripur.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486DEA-4FD7-F598-8613-661561E99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0ED13-F12E-4FE4-A0F5-98371D878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52785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1" y="1709739"/>
            <a:ext cx="1183005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1" y="4589464"/>
            <a:ext cx="1183005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EFF68-E2E1-4739-AE75-E89D1D76FD7D}" type="datetime1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Belayet Hossain, Assistant Teacher, 05 No South Jonardondi GPS, Kalkini, Madaripur.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45E18-F497-4D4C-8D8D-A1D11468B7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5053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1825625"/>
            <a:ext cx="58293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1825625"/>
            <a:ext cx="58293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78832-C435-4D19-807B-0E00B59B2E75}" type="datetime1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Belayet Hossain, Assistant Teacher, 05 No South Jonardondi GPS, Kalkini, Madaripur.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45E18-F497-4D4C-8D8D-A1D11468B7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8461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365126"/>
            <a:ext cx="1183005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2" y="1681163"/>
            <a:ext cx="580251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2" y="2505075"/>
            <a:ext cx="580251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5" y="1681163"/>
            <a:ext cx="58310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5" y="2505075"/>
            <a:ext cx="58310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8B931-20B2-4CB6-BDBE-D82EF36B751A}" type="datetime1">
              <a:rPr lang="en-US" smtClean="0"/>
              <a:t>8/5/2026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Belayet Hossain, Assistant Teacher, 05 No South Jonardondi GPS, Kalkini, Madaripur.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45E18-F497-4D4C-8D8D-A1D11468B7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22940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7EBD4-C049-4CD8-842A-D1A60F6EABC8}" type="datetime1">
              <a:rPr lang="en-US" smtClean="0"/>
              <a:t>8/5/2026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Belayet Hossain, Assistant Teacher, 05 No South Jonardondi GPS, Kalkini, Madaripur.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45E18-F497-4D4C-8D8D-A1D11468B7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1320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800" b="1">
                <a:solidFill>
                  <a:srgbClr val="FF0000"/>
                </a:solidFill>
                <a:latin typeface="Monotype Corsiva" panose="03010101010201010101" pitchFamily="66" charset="0"/>
              </a:defRPr>
            </a:lvl1pPr>
          </a:lstStyle>
          <a:p>
            <a:pPr algn="ctr"/>
            <a:fld id="{95082408-7748-4DA4-9CE1-C47F477CB20B}" type="datetime1">
              <a:rPr lang="en-US" smtClean="0"/>
              <a:t>8/5/2026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Belayet Hossain, Assistant Teacher, 05 No South Jonardondi GPS, Kalkini, Madaripur.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800" b="0">
                <a:solidFill>
                  <a:srgbClr val="FF0000"/>
                </a:solidFill>
                <a:latin typeface="Monotype Corsiva" panose="03010101010201010101" pitchFamily="66" charset="0"/>
              </a:defRPr>
            </a:lvl1pPr>
          </a:lstStyle>
          <a:p>
            <a:r>
              <a:rPr lang="en-US"/>
              <a:t>Mobile No - 01715205765</a:t>
            </a:r>
          </a:p>
        </p:txBody>
      </p:sp>
    </p:spTree>
    <p:extLst>
      <p:ext uri="{BB962C8B-B14F-4D97-AF65-F5344CB8AC3E}">
        <p14:creationId xmlns:p14="http://schemas.microsoft.com/office/powerpoint/2010/main" val="1238463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C9A1E5-11C3-6727-036B-6DCA1A9858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A542145-E15A-BE9C-8EA2-E2F2E087B5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0B3CB-DD12-4876-B7C4-E5A852739147}" type="datetime1">
              <a:rPr lang="en-US" smtClean="0"/>
              <a:t>8/5/2026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2A56C62-7E78-875B-3ED6-9998D163A1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Belayet Hossain, Assistant Teacher, 05 No South Jonardondi GPS, Kalkini, Madaripur.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1BEF05-FCBA-FD33-2C1D-5825B94435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45E18-F497-4D4C-8D8D-A1D11468B7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00249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7EFB2B-22D0-8AD0-6306-BB9D859CB5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C7D2A11-FA2E-5734-B512-4766295FCC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7D126-5E8E-43F2-84D4-85017092B073}" type="datetime1">
              <a:rPr lang="en-US" smtClean="0"/>
              <a:t>8/5/2026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4750E0-D4F5-7254-DB2E-2FC199208A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Belayet Hossain, Assistant Teacher, 05 No South Jonardondi GPS, Kalkini, Madaripur.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BA73DB7-8BEB-222E-7FF1-977B64301A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45E18-F497-4D4C-8D8D-A1D11468B7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69142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365126"/>
            <a:ext cx="118300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1825625"/>
            <a:ext cx="118300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A0451C-02A1-42D4-94F0-6F2CCFA14576}" type="datetime1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6356351"/>
            <a:ext cx="46291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Belayet Hossain, Assistant Teacher, 05 No South Jonardondi GPS, Kalkini, Madaripur.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F45E18-F497-4D4C-8D8D-A1D11468B7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5344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704" r:id="rId8"/>
    <p:sldLayoutId id="2147483703" r:id="rId9"/>
    <p:sldLayoutId id="2147483698" r:id="rId10"/>
    <p:sldLayoutId id="2147483699" r:id="rId11"/>
    <p:sldLayoutId id="2147483700" r:id="rId12"/>
    <p:sldLayoutId id="2147483701" r:id="rId13"/>
    <p:sldLayoutId id="2147483702" r:id="rId14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AA81DA3-F172-07F2-664D-E06F29B485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365125"/>
            <a:ext cx="118300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B31533-931A-A195-5BB9-FBD26F2345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1825625"/>
            <a:ext cx="118300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2D4D6F-81C1-3CC1-0E4D-FD2F9BB410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87C13D-6DF2-465D-968C-80068A255B44}" type="datetime1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B0883E-CB80-1967-71F7-520CFB89150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6356350"/>
            <a:ext cx="46291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Belayet Hossain, Assistant Teacher, 05 No South Jonardondi GPS, Kalkini, Madaripur.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D0229E-4BD4-1471-A234-A389585DBF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E0ED13-F12E-4FE4-A0F5-98371D878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7122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E0A177C8-8BFF-52FF-29D5-A0C150ACA4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3716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54461844-3ECC-DB5D-3EB5-9E573F3CA7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423175" y="-253670"/>
            <a:ext cx="2056092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FD003D6-F6E1-3C54-C9B7-6988BAD623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3096" y="422146"/>
            <a:ext cx="726039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C2B02BB-7CB5-8589-C7E2-9FC13A52BF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1298917" y="655140"/>
            <a:ext cx="773406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746EF21-9BEB-8464-1364-86E7C71ADC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10526223" y="0"/>
            <a:ext cx="318977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055DBE63-FE2F-FD6C-D4EC-394122F62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973387" y="6115501"/>
            <a:ext cx="1681327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1BA3F5E-92FC-6354-CDAD-DEFDC5AFF3F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97" y="106532"/>
            <a:ext cx="13425772" cy="6604986"/>
          </a:xfrm>
          <a:prstGeom prst="rect">
            <a:avLst/>
          </a:prstGeom>
          <a:ln>
            <a:noFill/>
          </a:ln>
        </p:spPr>
      </p:pic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60523ED1-2CBC-9A00-8D07-FD1A25FB68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54590" y="6453143"/>
            <a:ext cx="916765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5AB510B-46DB-B1F5-22C9-416F38587FD8}"/>
              </a:ext>
            </a:extLst>
          </p:cNvPr>
          <p:cNvSpPr txBox="1"/>
          <p:nvPr/>
        </p:nvSpPr>
        <p:spPr>
          <a:xfrm>
            <a:off x="4792884" y="1302373"/>
            <a:ext cx="5546908" cy="2646878"/>
          </a:xfrm>
          <a:prstGeom prst="rect">
            <a:avLst/>
          </a:prstGeom>
          <a:noFill/>
        </p:spPr>
        <p:txBody>
          <a:bodyPr wrap="square">
            <a:prstTxWarp prst="textDoubleWave1">
              <a:avLst/>
            </a:prstTxWarp>
            <a:spAutoFit/>
          </a:bodyPr>
          <a:lstStyle/>
          <a:p>
            <a:r>
              <a:rPr lang="en-US" sz="16600" b="1">
                <a:ln w="28575">
                  <a:solidFill>
                    <a:srgbClr val="FF0000"/>
                  </a:solidFill>
                </a:ln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স্বাগতম</a:t>
            </a:r>
            <a:endParaRPr lang="en-US" sz="2000">
              <a:ln>
                <a:solidFill>
                  <a:srgbClr val="FF0000"/>
                </a:solidFill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1375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rrow: Left-Right 7">
            <a:extLst>
              <a:ext uri="{FF2B5EF4-FFF2-40B4-BE49-F238E27FC236}">
                <a16:creationId xmlns:a16="http://schemas.microsoft.com/office/drawing/2014/main" id="{20E015CF-3BDF-0C8C-8EBB-F064AA621C08}"/>
              </a:ext>
            </a:extLst>
          </p:cNvPr>
          <p:cNvSpPr/>
          <p:nvPr/>
        </p:nvSpPr>
        <p:spPr>
          <a:xfrm>
            <a:off x="5015883" y="3181781"/>
            <a:ext cx="2086253" cy="850900"/>
          </a:xfrm>
          <a:prstGeom prst="leftRightArrow">
            <a:avLst/>
          </a:prstGeom>
          <a:solidFill>
            <a:srgbClr val="92D050"/>
          </a:solidFill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20A9078-9698-6502-BD2C-95BB7521984E}"/>
              </a:ext>
            </a:extLst>
          </p:cNvPr>
          <p:cNvSpPr txBox="1"/>
          <p:nvPr/>
        </p:nvSpPr>
        <p:spPr>
          <a:xfrm>
            <a:off x="4842769" y="2293962"/>
            <a:ext cx="273876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latin typeface="NikoshBAN" panose="02000000000000000000" pitchFamily="2" charset="0"/>
                <a:cs typeface="NikoshBAN" panose="02000000000000000000" pitchFamily="2" charset="0"/>
              </a:rPr>
              <a:t>১৭,৬০০ টাকা</a:t>
            </a:r>
            <a:endParaRPr lang="en-US" sz="440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85E391B-8CA9-F704-558D-659A81D2446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3992" y="3799058"/>
            <a:ext cx="1003300" cy="1003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964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Arrow: Left-Right 17">
            <a:extLst>
              <a:ext uri="{FF2B5EF4-FFF2-40B4-BE49-F238E27FC236}">
                <a16:creationId xmlns:a16="http://schemas.microsoft.com/office/drawing/2014/main" id="{18850537-1151-2EF5-E9CB-949780077348}"/>
              </a:ext>
            </a:extLst>
          </p:cNvPr>
          <p:cNvSpPr/>
          <p:nvPr/>
        </p:nvSpPr>
        <p:spPr>
          <a:xfrm>
            <a:off x="2974020" y="2476796"/>
            <a:ext cx="6081204" cy="850900"/>
          </a:xfrm>
          <a:prstGeom prst="leftRightArrow">
            <a:avLst/>
          </a:prstGeom>
          <a:solidFill>
            <a:srgbClr val="92D050"/>
          </a:solidFill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5031F8F-ED76-5B49-978A-21B27743AEA3}"/>
              </a:ext>
            </a:extLst>
          </p:cNvPr>
          <p:cNvSpPr txBox="1"/>
          <p:nvPr/>
        </p:nvSpPr>
        <p:spPr>
          <a:xfrm>
            <a:off x="3204838" y="1808221"/>
            <a:ext cx="561956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latin typeface="NikoshBAN" panose="02000000000000000000" pitchFamily="2" charset="0"/>
                <a:cs typeface="NikoshBAN" panose="02000000000000000000" pitchFamily="2" charset="0"/>
              </a:rPr>
              <a:t>(১৭,৬০০×৮=১,৪০,৮০০) টাকা</a:t>
            </a:r>
            <a:endParaRPr lang="en-US" sz="440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064421CB-DA72-4011-2EA9-71759EFFD3C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128" y="4065388"/>
            <a:ext cx="1003300" cy="100330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5DC0FC05-DD7A-6267-BC92-26B6C764A42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2987" y="3134164"/>
            <a:ext cx="1003300" cy="10033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229A71D5-6122-BEA2-4267-D6F79D66826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0903" y="3080164"/>
            <a:ext cx="1003300" cy="10033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755E68BE-FE2F-E2E8-2BE8-F5399B93EA0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7234" y="3162226"/>
            <a:ext cx="1003300" cy="100330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63A03E9B-F585-4CA5-F222-8C6FDA08793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4472" y="3134164"/>
            <a:ext cx="1003300" cy="100330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3535481C-6462-78EB-80C6-D03B8A1F7F3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6123" y="3102629"/>
            <a:ext cx="1003300" cy="100330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E3F57D87-4D8A-FF1C-EDFC-6E7B7EA1696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7179" y="4056483"/>
            <a:ext cx="1003300" cy="100330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D9B4DF8C-1EFA-60EB-0E8C-AF1362B9E2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5110" y="3940614"/>
            <a:ext cx="1003300" cy="1003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832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526AABF-2998-AB69-5B72-44E1D2D5D02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57" y="4144388"/>
            <a:ext cx="1139190" cy="113919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9551E25-FD49-F099-DAF7-7223D19A97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2701" y="4158333"/>
            <a:ext cx="1139190" cy="113919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690D1B6-A459-814A-2E85-0E07DF33C47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0350" y="4158333"/>
            <a:ext cx="1139190" cy="113919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15A4ED0-8126-051B-4E75-F876AB7867D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6811" y="5161633"/>
            <a:ext cx="1003300" cy="10033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4473E6D-140C-57E4-48B1-F49DE103B8F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4772" y="5091295"/>
            <a:ext cx="1003300" cy="10033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C28FA81-1FBE-D637-7497-66BB239ADBE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0295" y="4212333"/>
            <a:ext cx="1003300" cy="10033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D1E5541-2DA0-D3C9-BEFD-6FC0BE7E51C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211" y="4158333"/>
            <a:ext cx="1003300" cy="10033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1C4CE10-DB84-6F40-EE7E-9A6969A946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4542" y="4240395"/>
            <a:ext cx="1003300" cy="10033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2E7DF5C-6CA1-9921-0FC8-3AD6612AFEA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1780" y="4212333"/>
            <a:ext cx="1003300" cy="100330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72D4B15A-78EE-4FFA-731F-8E79D48A1E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3431" y="4180798"/>
            <a:ext cx="1003300" cy="100330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62F40FE5-6A48-E1C6-AFD7-61BE1A8AD2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22319" y="4180798"/>
            <a:ext cx="1005927" cy="1005927"/>
          </a:xfrm>
          <a:prstGeom prst="rect">
            <a:avLst/>
          </a:prstGeom>
        </p:spPr>
      </p:pic>
      <p:sp>
        <p:nvSpPr>
          <p:cNvPr id="25" name="Arrow: Left-Right 24">
            <a:extLst>
              <a:ext uri="{FF2B5EF4-FFF2-40B4-BE49-F238E27FC236}">
                <a16:creationId xmlns:a16="http://schemas.microsoft.com/office/drawing/2014/main" id="{A11DC6F3-0A11-FE6F-B8AB-879555A828E8}"/>
              </a:ext>
            </a:extLst>
          </p:cNvPr>
          <p:cNvSpPr/>
          <p:nvPr/>
        </p:nvSpPr>
        <p:spPr>
          <a:xfrm>
            <a:off x="355107" y="3501434"/>
            <a:ext cx="12890377" cy="850900"/>
          </a:xfrm>
          <a:prstGeom prst="leftRightArrow">
            <a:avLst/>
          </a:prstGeom>
          <a:solidFill>
            <a:srgbClr val="92D050"/>
          </a:solidFill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2A95640-3FC0-87D5-ACBD-F487153D3B4A}"/>
              </a:ext>
            </a:extLst>
          </p:cNvPr>
          <p:cNvSpPr txBox="1"/>
          <p:nvPr/>
        </p:nvSpPr>
        <p:spPr>
          <a:xfrm>
            <a:off x="4643271" y="2751479"/>
            <a:ext cx="472292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>
                <a:latin typeface="NikoshBAN" panose="02000000000000000000" pitchFamily="2" charset="0"/>
                <a:cs typeface="NikoshBAN" panose="02000000000000000000" pitchFamily="2" charset="0"/>
              </a:rPr>
              <a:t>৬,২৫,৮০০ টাকা</a:t>
            </a:r>
            <a:endParaRPr lang="en-US" sz="5400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96E05A8B-3099-A00B-FE80-71B440614C8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0710" y="4198621"/>
            <a:ext cx="1139190" cy="113919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4D30E79F-5984-7693-2CA1-3E582F857DE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6442" y="4172450"/>
            <a:ext cx="1139190" cy="1139190"/>
          </a:xfrm>
          <a:prstGeom prst="rect">
            <a:avLst/>
          </a:prstGeom>
        </p:spPr>
      </p:pic>
      <p:sp>
        <p:nvSpPr>
          <p:cNvPr id="33" name="Arrow: Left-Right 32">
            <a:extLst>
              <a:ext uri="{FF2B5EF4-FFF2-40B4-BE49-F238E27FC236}">
                <a16:creationId xmlns:a16="http://schemas.microsoft.com/office/drawing/2014/main" id="{6F49C86B-D335-F080-244F-8DE1FA430B79}"/>
              </a:ext>
            </a:extLst>
          </p:cNvPr>
          <p:cNvSpPr/>
          <p:nvPr/>
        </p:nvSpPr>
        <p:spPr>
          <a:xfrm>
            <a:off x="6858000" y="2152893"/>
            <a:ext cx="6341865" cy="570524"/>
          </a:xfrm>
          <a:prstGeom prst="leftRightArrow">
            <a:avLst/>
          </a:prstGeom>
          <a:solidFill>
            <a:schemeClr val="tx1"/>
          </a:solidFill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Arrow: Left-Right 34">
            <a:extLst>
              <a:ext uri="{FF2B5EF4-FFF2-40B4-BE49-F238E27FC236}">
                <a16:creationId xmlns:a16="http://schemas.microsoft.com/office/drawing/2014/main" id="{15D2F77F-F3CC-7453-F071-2018DCFD144B}"/>
              </a:ext>
            </a:extLst>
          </p:cNvPr>
          <p:cNvSpPr/>
          <p:nvPr/>
        </p:nvSpPr>
        <p:spPr>
          <a:xfrm>
            <a:off x="516135" y="2153019"/>
            <a:ext cx="6341865" cy="570524"/>
          </a:xfrm>
          <a:prstGeom prst="leftRightArrow">
            <a:avLst/>
          </a:prstGeom>
          <a:solidFill>
            <a:schemeClr val="accent2">
              <a:lumMod val="75000"/>
            </a:schemeClr>
          </a:solidFill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D3F93B2-AABF-0B23-4E93-AC457E402F85}"/>
              </a:ext>
            </a:extLst>
          </p:cNvPr>
          <p:cNvSpPr txBox="1"/>
          <p:nvPr/>
        </p:nvSpPr>
        <p:spPr>
          <a:xfrm>
            <a:off x="7219149" y="1428491"/>
            <a:ext cx="561956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latin typeface="NikoshBAN" panose="02000000000000000000" pitchFamily="2" charset="0"/>
                <a:cs typeface="NikoshBAN" panose="02000000000000000000" pitchFamily="2" charset="0"/>
              </a:rPr>
              <a:t>(১৭,৬০০×৮=১,৪০,৮০০) টাকা</a:t>
            </a:r>
            <a:endParaRPr lang="en-US" sz="440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10DB604E-9DD9-F312-7FC8-334E348AD5AE}"/>
              </a:ext>
            </a:extLst>
          </p:cNvPr>
          <p:cNvSpPr txBox="1"/>
          <p:nvPr/>
        </p:nvSpPr>
        <p:spPr>
          <a:xfrm>
            <a:off x="1371823" y="1378417"/>
            <a:ext cx="46304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latin typeface="NikoshBAN" panose="02000000000000000000" pitchFamily="2" charset="0"/>
                <a:cs typeface="NikoshBAN" panose="02000000000000000000" pitchFamily="2" charset="0"/>
              </a:rPr>
              <a:t>৫টি গরুর মুল্য=কত টাকা</a:t>
            </a:r>
            <a:endParaRPr lang="en-US" sz="4400"/>
          </a:p>
        </p:txBody>
      </p:sp>
    </p:spTree>
    <p:extLst>
      <p:ext uri="{BB962C8B-B14F-4D97-AF65-F5344CB8AC3E}">
        <p14:creationId xmlns:p14="http://schemas.microsoft.com/office/powerpoint/2010/main" val="4005647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7" grpId="0"/>
      <p:bldP spid="33" grpId="0" animBg="1"/>
      <p:bldP spid="35" grpId="0" animBg="1"/>
      <p:bldP spid="37" grpId="0"/>
      <p:bldP spid="3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Picture 61">
            <a:extLst>
              <a:ext uri="{FF2B5EF4-FFF2-40B4-BE49-F238E27FC236}">
                <a16:creationId xmlns:a16="http://schemas.microsoft.com/office/drawing/2014/main" id="{349CD45D-3CF8-4F3D-038C-332E71B93B2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57" y="4144388"/>
            <a:ext cx="1139190" cy="1139190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1975503E-0593-1665-FE83-D09BF01277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2701" y="4158333"/>
            <a:ext cx="1139190" cy="1139190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C84340C8-D2D0-C071-168D-06C74BBE0D9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0350" y="4158333"/>
            <a:ext cx="1139190" cy="1139190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71479C26-E70E-481C-83A3-AD3C76E103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6811" y="5161633"/>
            <a:ext cx="1003300" cy="1003300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ABD1FAF2-725B-B269-210E-D1D74B968A4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4772" y="5091295"/>
            <a:ext cx="1003300" cy="1003300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2579AC32-45B6-0DFA-4F33-9B626970077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0295" y="4212333"/>
            <a:ext cx="1003300" cy="1003300"/>
          </a:xfrm>
          <a:prstGeom prst="rect">
            <a:avLst/>
          </a:prstGeom>
        </p:spPr>
      </p:pic>
      <p:pic>
        <p:nvPicPr>
          <p:cNvPr id="68" name="Picture 67">
            <a:extLst>
              <a:ext uri="{FF2B5EF4-FFF2-40B4-BE49-F238E27FC236}">
                <a16:creationId xmlns:a16="http://schemas.microsoft.com/office/drawing/2014/main" id="{698EA5B0-9083-56DA-7C89-88C205416D9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211" y="4158333"/>
            <a:ext cx="1003300" cy="1003300"/>
          </a:xfrm>
          <a:prstGeom prst="rect">
            <a:avLst/>
          </a:prstGeom>
        </p:spPr>
      </p:pic>
      <p:pic>
        <p:nvPicPr>
          <p:cNvPr id="69" name="Picture 68">
            <a:extLst>
              <a:ext uri="{FF2B5EF4-FFF2-40B4-BE49-F238E27FC236}">
                <a16:creationId xmlns:a16="http://schemas.microsoft.com/office/drawing/2014/main" id="{488E3BC4-B8C0-9176-CF33-3B3DF11D88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4542" y="4240395"/>
            <a:ext cx="1003300" cy="1003300"/>
          </a:xfrm>
          <a:prstGeom prst="rect">
            <a:avLst/>
          </a:prstGeom>
        </p:spPr>
      </p:pic>
      <p:pic>
        <p:nvPicPr>
          <p:cNvPr id="70" name="Picture 69">
            <a:extLst>
              <a:ext uri="{FF2B5EF4-FFF2-40B4-BE49-F238E27FC236}">
                <a16:creationId xmlns:a16="http://schemas.microsoft.com/office/drawing/2014/main" id="{2ECB99AC-ED69-34B3-8938-8A8F1D3006C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1780" y="4212333"/>
            <a:ext cx="1003300" cy="1003300"/>
          </a:xfrm>
          <a:prstGeom prst="rect">
            <a:avLst/>
          </a:prstGeom>
        </p:spPr>
      </p:pic>
      <p:pic>
        <p:nvPicPr>
          <p:cNvPr id="71" name="Picture 70">
            <a:extLst>
              <a:ext uri="{FF2B5EF4-FFF2-40B4-BE49-F238E27FC236}">
                <a16:creationId xmlns:a16="http://schemas.microsoft.com/office/drawing/2014/main" id="{20FED5CE-C852-2501-1CFA-DB880917C9D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3431" y="4180798"/>
            <a:ext cx="1003300" cy="1003300"/>
          </a:xfrm>
          <a:prstGeom prst="rect">
            <a:avLst/>
          </a:prstGeom>
        </p:spPr>
      </p:pic>
      <p:pic>
        <p:nvPicPr>
          <p:cNvPr id="72" name="Picture 71">
            <a:extLst>
              <a:ext uri="{FF2B5EF4-FFF2-40B4-BE49-F238E27FC236}">
                <a16:creationId xmlns:a16="http://schemas.microsoft.com/office/drawing/2014/main" id="{BB8E4933-0F74-2D90-0DEE-23CF9E3032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22319" y="4180798"/>
            <a:ext cx="1005927" cy="1005927"/>
          </a:xfrm>
          <a:prstGeom prst="rect">
            <a:avLst/>
          </a:prstGeom>
        </p:spPr>
      </p:pic>
      <p:sp>
        <p:nvSpPr>
          <p:cNvPr id="73" name="Arrow: Left-Right 72">
            <a:extLst>
              <a:ext uri="{FF2B5EF4-FFF2-40B4-BE49-F238E27FC236}">
                <a16:creationId xmlns:a16="http://schemas.microsoft.com/office/drawing/2014/main" id="{C7F5EE37-130E-31F5-8C81-FA464500E8CE}"/>
              </a:ext>
            </a:extLst>
          </p:cNvPr>
          <p:cNvSpPr/>
          <p:nvPr/>
        </p:nvSpPr>
        <p:spPr>
          <a:xfrm>
            <a:off x="355107" y="3501434"/>
            <a:ext cx="12890377" cy="850900"/>
          </a:xfrm>
          <a:prstGeom prst="leftRightArrow">
            <a:avLst/>
          </a:prstGeom>
          <a:solidFill>
            <a:srgbClr val="92D050"/>
          </a:solidFill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5" name="Picture 74">
            <a:extLst>
              <a:ext uri="{FF2B5EF4-FFF2-40B4-BE49-F238E27FC236}">
                <a16:creationId xmlns:a16="http://schemas.microsoft.com/office/drawing/2014/main" id="{9920538B-E32E-6DBA-D5A5-90A64F0B7AB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0710" y="4198621"/>
            <a:ext cx="1139190" cy="1139190"/>
          </a:xfrm>
          <a:prstGeom prst="rect">
            <a:avLst/>
          </a:prstGeom>
        </p:spPr>
      </p:pic>
      <p:pic>
        <p:nvPicPr>
          <p:cNvPr id="76" name="Picture 75">
            <a:extLst>
              <a:ext uri="{FF2B5EF4-FFF2-40B4-BE49-F238E27FC236}">
                <a16:creationId xmlns:a16="http://schemas.microsoft.com/office/drawing/2014/main" id="{50EFAD08-3805-1099-43FE-C16BD6E45A5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6442" y="4172450"/>
            <a:ext cx="1139190" cy="1139190"/>
          </a:xfrm>
          <a:prstGeom prst="rect">
            <a:avLst/>
          </a:prstGeom>
        </p:spPr>
      </p:pic>
      <p:sp>
        <p:nvSpPr>
          <p:cNvPr id="77" name="Arrow: Left-Right 76">
            <a:extLst>
              <a:ext uri="{FF2B5EF4-FFF2-40B4-BE49-F238E27FC236}">
                <a16:creationId xmlns:a16="http://schemas.microsoft.com/office/drawing/2014/main" id="{F1BB09D2-0CFD-B4C5-209D-645103D89F59}"/>
              </a:ext>
            </a:extLst>
          </p:cNvPr>
          <p:cNvSpPr/>
          <p:nvPr/>
        </p:nvSpPr>
        <p:spPr>
          <a:xfrm>
            <a:off x="6800295" y="2638009"/>
            <a:ext cx="6341865" cy="570524"/>
          </a:xfrm>
          <a:prstGeom prst="leftRightArrow">
            <a:avLst/>
          </a:prstGeom>
          <a:solidFill>
            <a:schemeClr val="tx1"/>
          </a:solidFill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Arrow: Left-Right 77">
            <a:extLst>
              <a:ext uri="{FF2B5EF4-FFF2-40B4-BE49-F238E27FC236}">
                <a16:creationId xmlns:a16="http://schemas.microsoft.com/office/drawing/2014/main" id="{0EFC4071-058C-A458-00E0-6B4019EF665A}"/>
              </a:ext>
            </a:extLst>
          </p:cNvPr>
          <p:cNvSpPr/>
          <p:nvPr/>
        </p:nvSpPr>
        <p:spPr>
          <a:xfrm>
            <a:off x="458430" y="2638135"/>
            <a:ext cx="6341865" cy="570524"/>
          </a:xfrm>
          <a:prstGeom prst="leftRightArrow">
            <a:avLst/>
          </a:prstGeom>
          <a:solidFill>
            <a:schemeClr val="accent2">
              <a:lumMod val="75000"/>
            </a:schemeClr>
          </a:solidFill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97A52010-77D5-3A28-939D-548187CFB3CF}"/>
              </a:ext>
            </a:extLst>
          </p:cNvPr>
          <p:cNvSpPr txBox="1"/>
          <p:nvPr/>
        </p:nvSpPr>
        <p:spPr>
          <a:xfrm>
            <a:off x="7161444" y="1913607"/>
            <a:ext cx="561956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latin typeface="NikoshBAN" panose="02000000000000000000" pitchFamily="2" charset="0"/>
                <a:cs typeface="NikoshBAN" panose="02000000000000000000" pitchFamily="2" charset="0"/>
              </a:rPr>
              <a:t>(১৭,৬০০×৮=১,৪০,৮০০) টাকা</a:t>
            </a:r>
            <a:endParaRPr lang="en-US" sz="4400"/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92086158-A43C-BD1D-EF79-F07835B71A97}"/>
              </a:ext>
            </a:extLst>
          </p:cNvPr>
          <p:cNvSpPr txBox="1"/>
          <p:nvPr/>
        </p:nvSpPr>
        <p:spPr>
          <a:xfrm>
            <a:off x="819579" y="1985560"/>
            <a:ext cx="63418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latin typeface="NikoshBAN" panose="02000000000000000000" pitchFamily="2" charset="0"/>
                <a:cs typeface="NikoshBAN" panose="02000000000000000000" pitchFamily="2" charset="0"/>
              </a:rPr>
              <a:t>৫টি গরুর মুল্য= ৪,৮৫,০০০টাকা</a:t>
            </a:r>
            <a:endParaRPr lang="en-US" sz="440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1C9FDA4-5152-FFE5-51E8-3A170BE0A8D1}"/>
              </a:ext>
            </a:extLst>
          </p:cNvPr>
          <p:cNvSpPr txBox="1"/>
          <p:nvPr/>
        </p:nvSpPr>
        <p:spPr>
          <a:xfrm>
            <a:off x="388240" y="1149515"/>
            <a:ext cx="97804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>
                <a:latin typeface="NikoshBAN" panose="02000000000000000000" pitchFamily="2" charset="0"/>
                <a:cs typeface="NikoshBAN" panose="02000000000000000000" pitchFamily="2" charset="0"/>
              </a:rPr>
              <a:t>(৬,২৫,৮০০∑১,৪০,৮০০= ৪,৮৫,০০০)টাকা</a:t>
            </a:r>
            <a:endParaRPr lang="en-US" sz="4800"/>
          </a:p>
        </p:txBody>
      </p:sp>
    </p:spTree>
    <p:extLst>
      <p:ext uri="{BB962C8B-B14F-4D97-AF65-F5344CB8AC3E}">
        <p14:creationId xmlns:p14="http://schemas.microsoft.com/office/powerpoint/2010/main" val="4235660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 animBg="1"/>
      <p:bldP spid="77" grpId="0" animBg="1"/>
      <p:bldP spid="78" grpId="0" animBg="1"/>
      <p:bldP spid="79" grpId="0"/>
      <p:bldP spid="80" grpId="0"/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F20DAE7-1FEA-0CD8-FC13-AF43E7FAC70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8004" y="2158069"/>
            <a:ext cx="1139190" cy="113919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BB400F8-1382-5495-0271-86408133C4F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6261" y="2143719"/>
            <a:ext cx="1139190" cy="113919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62AD0D7-E481-A944-763E-37C7C3C8165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0805" y="2157664"/>
            <a:ext cx="1139190" cy="113919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8474F02-0AB8-1250-9FDA-9A3DB7CA754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8454" y="2157664"/>
            <a:ext cx="1139190" cy="113919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70DFC58-C51B-631B-912B-C846040CE2B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8814" y="2197952"/>
            <a:ext cx="1139190" cy="1139190"/>
          </a:xfrm>
          <a:prstGeom prst="rect">
            <a:avLst/>
          </a:prstGeom>
        </p:spPr>
      </p:pic>
      <p:sp>
        <p:nvSpPr>
          <p:cNvPr id="12" name="Arrow: Left-Right 11">
            <a:extLst>
              <a:ext uri="{FF2B5EF4-FFF2-40B4-BE49-F238E27FC236}">
                <a16:creationId xmlns:a16="http://schemas.microsoft.com/office/drawing/2014/main" id="{57556739-5874-B596-7265-626204E489F1}"/>
              </a:ext>
            </a:extLst>
          </p:cNvPr>
          <p:cNvSpPr/>
          <p:nvPr/>
        </p:nvSpPr>
        <p:spPr>
          <a:xfrm>
            <a:off x="2842085" y="1627428"/>
            <a:ext cx="6552956" cy="570524"/>
          </a:xfrm>
          <a:prstGeom prst="leftRightArrow">
            <a:avLst/>
          </a:prstGeom>
          <a:solidFill>
            <a:schemeClr val="accent2">
              <a:lumMod val="75000"/>
            </a:schemeClr>
          </a:solidFill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59DD2CA-EDE4-949F-6ACA-EA1F240086D6}"/>
              </a:ext>
            </a:extLst>
          </p:cNvPr>
          <p:cNvSpPr txBox="1"/>
          <p:nvPr/>
        </p:nvSpPr>
        <p:spPr>
          <a:xfrm>
            <a:off x="3203234" y="974853"/>
            <a:ext cx="60561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latin typeface="NikoshBAN" panose="02000000000000000000" pitchFamily="2" charset="0"/>
                <a:cs typeface="NikoshBAN" panose="02000000000000000000" pitchFamily="2" charset="0"/>
              </a:rPr>
              <a:t>৫টি গরুর মুল্য= ৪,৮৫,০০০টাকা</a:t>
            </a:r>
            <a:endParaRPr lang="en-US" sz="440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51908F3-0033-5623-1425-45BC035B27F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7461" y="4870643"/>
            <a:ext cx="1139190" cy="1139190"/>
          </a:xfrm>
          <a:prstGeom prst="rect">
            <a:avLst/>
          </a:prstGeom>
        </p:spPr>
      </p:pic>
      <p:sp>
        <p:nvSpPr>
          <p:cNvPr id="15" name="Arrow: Left-Right 14">
            <a:extLst>
              <a:ext uri="{FF2B5EF4-FFF2-40B4-BE49-F238E27FC236}">
                <a16:creationId xmlns:a16="http://schemas.microsoft.com/office/drawing/2014/main" id="{79D55381-A891-BA26-5B29-53B96F583CB9}"/>
              </a:ext>
            </a:extLst>
          </p:cNvPr>
          <p:cNvSpPr/>
          <p:nvPr/>
        </p:nvSpPr>
        <p:spPr>
          <a:xfrm>
            <a:off x="4580878" y="4416985"/>
            <a:ext cx="2277122" cy="570524"/>
          </a:xfrm>
          <a:prstGeom prst="leftRightArrow">
            <a:avLst/>
          </a:prstGeom>
          <a:solidFill>
            <a:schemeClr val="accent2">
              <a:lumMod val="75000"/>
            </a:schemeClr>
          </a:solidFill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7E7DE7F-CBEE-F7A4-A8C7-1AAADF7BC9ED}"/>
              </a:ext>
            </a:extLst>
          </p:cNvPr>
          <p:cNvSpPr txBox="1"/>
          <p:nvPr/>
        </p:nvSpPr>
        <p:spPr>
          <a:xfrm>
            <a:off x="3820177" y="3647544"/>
            <a:ext cx="459677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latin typeface="NikoshBAN" panose="02000000000000000000" pitchFamily="2" charset="0"/>
                <a:cs typeface="NikoshBAN" panose="02000000000000000000" pitchFamily="2" charset="0"/>
              </a:rPr>
              <a:t>১টি গরুর মুল্য= কত টাকা</a:t>
            </a:r>
            <a:endParaRPr lang="en-US" sz="4400"/>
          </a:p>
        </p:txBody>
      </p:sp>
    </p:spTree>
    <p:extLst>
      <p:ext uri="{BB962C8B-B14F-4D97-AF65-F5344CB8AC3E}">
        <p14:creationId xmlns:p14="http://schemas.microsoft.com/office/powerpoint/2010/main" val="2592842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/>
      <p:bldP spid="15" grpId="0" animBg="1"/>
      <p:bldP spid="1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8051CC5-41E7-724C-CA3A-9D9216D1C6F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8004" y="2158069"/>
            <a:ext cx="1139190" cy="113919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43FE8A0-FD2C-8D4D-B814-DB7088117B7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6261" y="2143719"/>
            <a:ext cx="1139190" cy="113919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2BBF00B-AE13-B26B-B271-ECBA29F1C60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0805" y="2157664"/>
            <a:ext cx="1139190" cy="113919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2D8A069-3C76-F20C-31AD-60B8054542D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8454" y="2157664"/>
            <a:ext cx="1139190" cy="113919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0C6236E-F225-F94D-74B8-107B374D9D7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8814" y="2197952"/>
            <a:ext cx="1139190" cy="1139190"/>
          </a:xfrm>
          <a:prstGeom prst="rect">
            <a:avLst/>
          </a:prstGeom>
        </p:spPr>
      </p:pic>
      <p:sp>
        <p:nvSpPr>
          <p:cNvPr id="12" name="Arrow: Left-Right 11">
            <a:extLst>
              <a:ext uri="{FF2B5EF4-FFF2-40B4-BE49-F238E27FC236}">
                <a16:creationId xmlns:a16="http://schemas.microsoft.com/office/drawing/2014/main" id="{2F237227-4169-A071-436E-FE2DCD095281}"/>
              </a:ext>
            </a:extLst>
          </p:cNvPr>
          <p:cNvSpPr/>
          <p:nvPr/>
        </p:nvSpPr>
        <p:spPr>
          <a:xfrm>
            <a:off x="2842085" y="1627428"/>
            <a:ext cx="6552956" cy="570524"/>
          </a:xfrm>
          <a:prstGeom prst="leftRightArrow">
            <a:avLst/>
          </a:prstGeom>
          <a:solidFill>
            <a:schemeClr val="accent2">
              <a:lumMod val="75000"/>
            </a:schemeClr>
          </a:solidFill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7EC1428-89BA-B1B7-734A-614E0679DC13}"/>
              </a:ext>
            </a:extLst>
          </p:cNvPr>
          <p:cNvSpPr txBox="1"/>
          <p:nvPr/>
        </p:nvSpPr>
        <p:spPr>
          <a:xfrm>
            <a:off x="3203234" y="974853"/>
            <a:ext cx="60561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latin typeface="NikoshBAN" panose="02000000000000000000" pitchFamily="2" charset="0"/>
                <a:cs typeface="NikoshBAN" panose="02000000000000000000" pitchFamily="2" charset="0"/>
              </a:rPr>
              <a:t>৪,৮৫,০০০÷৫=?টাকা</a:t>
            </a:r>
            <a:endParaRPr lang="en-US" sz="440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D4AEF67-AAB0-5FB6-7B95-212D340583D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7461" y="4870643"/>
            <a:ext cx="1139190" cy="1139190"/>
          </a:xfrm>
          <a:prstGeom prst="rect">
            <a:avLst/>
          </a:prstGeom>
        </p:spPr>
      </p:pic>
      <p:sp>
        <p:nvSpPr>
          <p:cNvPr id="15" name="Arrow: Left-Right 14">
            <a:extLst>
              <a:ext uri="{FF2B5EF4-FFF2-40B4-BE49-F238E27FC236}">
                <a16:creationId xmlns:a16="http://schemas.microsoft.com/office/drawing/2014/main" id="{51A85A97-397F-8705-ED2F-6E978E3A70C7}"/>
              </a:ext>
            </a:extLst>
          </p:cNvPr>
          <p:cNvSpPr/>
          <p:nvPr/>
        </p:nvSpPr>
        <p:spPr>
          <a:xfrm>
            <a:off x="4580878" y="4416985"/>
            <a:ext cx="2277122" cy="570524"/>
          </a:xfrm>
          <a:prstGeom prst="leftRightArrow">
            <a:avLst/>
          </a:prstGeom>
          <a:solidFill>
            <a:schemeClr val="accent2">
              <a:lumMod val="75000"/>
            </a:schemeClr>
          </a:solidFill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C0A0300-B214-CDD7-E995-E04A0197BEA8}"/>
              </a:ext>
            </a:extLst>
          </p:cNvPr>
          <p:cNvSpPr txBox="1"/>
          <p:nvPr/>
        </p:nvSpPr>
        <p:spPr>
          <a:xfrm>
            <a:off x="4580878" y="3710224"/>
            <a:ext cx="244647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latin typeface="NikoshBAN" panose="02000000000000000000" pitchFamily="2" charset="0"/>
                <a:cs typeface="NikoshBAN" panose="02000000000000000000" pitchFamily="2" charset="0"/>
              </a:rPr>
              <a:t>৯৭,০০০টাকা</a:t>
            </a:r>
            <a:endParaRPr lang="en-US" sz="4400"/>
          </a:p>
        </p:txBody>
      </p:sp>
    </p:spTree>
    <p:extLst>
      <p:ext uri="{BB962C8B-B14F-4D97-AF65-F5344CB8AC3E}">
        <p14:creationId xmlns:p14="http://schemas.microsoft.com/office/powerpoint/2010/main" val="3609506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/>
      <p:bldP spid="15" grpId="0" animBg="1"/>
      <p:bldP spid="1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AC1E9A1F-25E0-93BA-B12A-085CF33FB1CA}"/>
              </a:ext>
            </a:extLst>
          </p:cNvPr>
          <p:cNvSpPr txBox="1"/>
          <p:nvPr/>
        </p:nvSpPr>
        <p:spPr>
          <a:xfrm>
            <a:off x="736847" y="284085"/>
            <a:ext cx="1269506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>
                <a:latin typeface="NikoshBAN" panose="02000000000000000000" pitchFamily="2" charset="0"/>
                <a:cs typeface="NikoshBAN" panose="02000000000000000000" pitchFamily="2" charset="0"/>
              </a:rPr>
              <a:t>৫টি গরু ও ৮টি ছাগলের মূল্য একত্রে ৬,২৫,৮০০ টাকা। একটি ছাগলের মূল্য ১৭,৬০০টাকা।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526AA48-5D3F-47BA-A4C5-44365A53D992}"/>
              </a:ext>
            </a:extLst>
          </p:cNvPr>
          <p:cNvSpPr txBox="1"/>
          <p:nvPr/>
        </p:nvSpPr>
        <p:spPr>
          <a:xfrm>
            <a:off x="1589103" y="2035595"/>
            <a:ext cx="10937289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>
                <a:latin typeface="NikoshBAN" panose="02000000000000000000" pitchFamily="2" charset="0"/>
                <a:cs typeface="NikoshBAN" panose="02000000000000000000" pitchFamily="2" charset="0"/>
              </a:rPr>
              <a:t>           ১টি ছাগলের মূল্য ১৭,৬০০ টাকা</a:t>
            </a:r>
          </a:p>
          <a:p>
            <a:endParaRPr lang="en-US" sz="16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8285A09-C945-3C5A-F37C-F03D86A8541A}"/>
              </a:ext>
            </a:extLst>
          </p:cNvPr>
          <p:cNvSpPr txBox="1"/>
          <p:nvPr/>
        </p:nvSpPr>
        <p:spPr>
          <a:xfrm>
            <a:off x="1589102" y="2802592"/>
            <a:ext cx="10937289" cy="16619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>
                <a:latin typeface="NikoshBAN" panose="02000000000000000000" pitchFamily="2" charset="0"/>
                <a:cs typeface="NikoshBAN" panose="02000000000000000000" pitchFamily="2" charset="0"/>
              </a:rPr>
              <a:t>সুতরাং</a:t>
            </a:r>
            <a:r>
              <a:rPr lang="en-US" sz="540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4800">
                <a:latin typeface="NikoshBAN" panose="02000000000000000000" pitchFamily="2" charset="0"/>
                <a:cs typeface="NikoshBAN" panose="02000000000000000000" pitchFamily="2" charset="0"/>
              </a:rPr>
              <a:t>৮টি ছাগলের মূল্য (১৭,৬০০×৮)টাকা</a:t>
            </a:r>
          </a:p>
          <a:p>
            <a:r>
              <a:rPr lang="en-US" sz="4800">
                <a:latin typeface="NikoshBAN" panose="02000000000000000000" pitchFamily="2" charset="0"/>
                <a:cs typeface="NikoshBAN" panose="02000000000000000000" pitchFamily="2" charset="0"/>
              </a:rPr>
              <a:t>										=১,৪০,৮০০ টাকা</a:t>
            </a:r>
          </a:p>
        </p:txBody>
      </p:sp>
    </p:spTree>
    <p:extLst>
      <p:ext uri="{BB962C8B-B14F-4D97-AF65-F5344CB8AC3E}">
        <p14:creationId xmlns:p14="http://schemas.microsoft.com/office/powerpoint/2010/main" val="1042661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DF066828-4A64-FF09-DE69-EF37EE4F62E1}"/>
              </a:ext>
            </a:extLst>
          </p:cNvPr>
          <p:cNvSpPr txBox="1"/>
          <p:nvPr/>
        </p:nvSpPr>
        <p:spPr>
          <a:xfrm>
            <a:off x="1253231" y="480873"/>
            <a:ext cx="1040883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>
                <a:latin typeface="NikoshBAN" panose="02000000000000000000" pitchFamily="2" charset="0"/>
                <a:cs typeface="NikoshBAN" panose="02000000000000000000" pitchFamily="2" charset="0"/>
              </a:rPr>
              <a:t>৫টি গরু ও ৮টি ছাগলের মূল্য একত্রে ৬,২৫,৮০০ টাকা</a:t>
            </a:r>
          </a:p>
          <a:p>
            <a:r>
              <a:rPr lang="en-US" sz="4800">
                <a:latin typeface="NikoshBAN" panose="02000000000000000000" pitchFamily="2" charset="0"/>
                <a:cs typeface="NikoshBAN" panose="02000000000000000000" pitchFamily="2" charset="0"/>
              </a:rPr>
              <a:t> 				 ৮টি ছাগলের মূল্য 			  ১,৪০,৮০০ টাকা।</a:t>
            </a:r>
          </a:p>
          <a:p>
            <a:r>
              <a:rPr lang="en-US" sz="4800">
                <a:latin typeface="NikoshBAN" panose="02000000000000000000" pitchFamily="2" charset="0"/>
                <a:cs typeface="NikoshBAN" panose="02000000000000000000" pitchFamily="2" charset="0"/>
              </a:rPr>
              <a:t>(∑করে) ৫টি গরুর মূল্য             =৪,৮৫,০০০ টাকা।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2BA77FE-2BF6-B2C7-2CB6-F15E1D3F78F3}"/>
              </a:ext>
            </a:extLst>
          </p:cNvPr>
          <p:cNvCxnSpPr/>
          <p:nvPr/>
        </p:nvCxnSpPr>
        <p:spPr>
          <a:xfrm>
            <a:off x="1260629" y="1953087"/>
            <a:ext cx="1027146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AB1A1ED3-E5B7-6A45-BFC7-4253AB08B1D0}"/>
              </a:ext>
            </a:extLst>
          </p:cNvPr>
          <p:cNvSpPr txBox="1"/>
          <p:nvPr/>
        </p:nvSpPr>
        <p:spPr>
          <a:xfrm>
            <a:off x="603682" y="3476581"/>
            <a:ext cx="1241986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>
                <a:latin typeface="NikoshBAN" panose="02000000000000000000" pitchFamily="2" charset="0"/>
                <a:cs typeface="NikoshBAN" panose="02000000000000000000" pitchFamily="2" charset="0"/>
              </a:rPr>
              <a:t>		     ৫টি গরুর মূল্য          ৪,৮৫,০০০ টাকা</a:t>
            </a:r>
          </a:p>
          <a:p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FA95C27-69F6-2CEE-2541-2F0643DE43A0}"/>
              </a:ext>
            </a:extLst>
          </p:cNvPr>
          <p:cNvSpPr txBox="1"/>
          <p:nvPr/>
        </p:nvSpPr>
        <p:spPr>
          <a:xfrm>
            <a:off x="692458" y="4155541"/>
            <a:ext cx="1210026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400">
                <a:latin typeface="NikoshBAN" panose="02000000000000000000" pitchFamily="2" charset="0"/>
                <a:cs typeface="NikoshBAN" panose="02000000000000000000" pitchFamily="2" charset="0"/>
              </a:rPr>
              <a:t>সুতরাং ১টি গরুর মূল্য       (৪,৮৫,০০০÷৫) টাকা</a:t>
            </a:r>
          </a:p>
          <a:p>
            <a:r>
              <a:rPr lang="en-US" sz="5400">
                <a:latin typeface="NikoshBAN" panose="02000000000000000000" pitchFamily="2" charset="0"/>
                <a:cs typeface="NikoshBAN" panose="02000000000000000000" pitchFamily="2" charset="0"/>
              </a:rPr>
              <a:t>                                =৯৭,০০০ টাকা</a:t>
            </a:r>
            <a:endParaRPr lang="en-US" sz="5400"/>
          </a:p>
        </p:txBody>
      </p:sp>
    </p:spTree>
    <p:extLst>
      <p:ext uri="{BB962C8B-B14F-4D97-AF65-F5344CB8AC3E}">
        <p14:creationId xmlns:p14="http://schemas.microsoft.com/office/powerpoint/2010/main" val="2581092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325797D5-FEE0-DB91-6274-3575F48E4BA1}"/>
              </a:ext>
            </a:extLst>
          </p:cNvPr>
          <p:cNvSpPr txBox="1"/>
          <p:nvPr/>
        </p:nvSpPr>
        <p:spPr>
          <a:xfrm>
            <a:off x="4714044" y="532660"/>
            <a:ext cx="3790764" cy="1107996"/>
          </a:xfrm>
          <a:prstGeom prst="rect">
            <a:avLst/>
          </a:prstGeom>
          <a:solidFill>
            <a:srgbClr val="00B050"/>
          </a:solidFill>
          <a:ln w="19050">
            <a:solidFill>
              <a:schemeClr val="tx1"/>
            </a:solidFill>
          </a:ln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en-US" sz="660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দলীয় কাজ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4FF1C9E-8763-7AF0-FBCD-E2C471E12C72}"/>
              </a:ext>
            </a:extLst>
          </p:cNvPr>
          <p:cNvSpPr txBox="1"/>
          <p:nvPr/>
        </p:nvSpPr>
        <p:spPr>
          <a:xfrm>
            <a:off x="994301" y="2152834"/>
            <a:ext cx="11896076" cy="313932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6600">
                <a:latin typeface="NikoshBAN" panose="02000000000000000000" pitchFamily="2" charset="0"/>
                <a:cs typeface="NikoshBAN" panose="02000000000000000000" pitchFamily="2" charset="0"/>
              </a:rPr>
              <a:t>১২টি কলা ও ৮টি পেঁপের মূল্য একত্রে ৬১৬ টাকা। একটি কলার মূল্য ৮টাকা হলে একটি পেঁপের মূল্য কত?</a:t>
            </a:r>
          </a:p>
        </p:txBody>
      </p:sp>
    </p:spTree>
    <p:extLst>
      <p:ext uri="{BB962C8B-B14F-4D97-AF65-F5344CB8AC3E}">
        <p14:creationId xmlns:p14="http://schemas.microsoft.com/office/powerpoint/2010/main" val="1944740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3">
            <a:extLst>
              <a:ext uri="{FF2B5EF4-FFF2-40B4-BE49-F238E27FC236}">
                <a16:creationId xmlns:a16="http://schemas.microsoft.com/office/drawing/2014/main" id="{A9B1922A-3FB5-CECB-7B63-EBC36A3B5C3F}"/>
              </a:ext>
            </a:extLst>
          </p:cNvPr>
          <p:cNvSpPr txBox="1"/>
          <p:nvPr/>
        </p:nvSpPr>
        <p:spPr>
          <a:xfrm>
            <a:off x="736847" y="2104009"/>
            <a:ext cx="12091385" cy="2538650"/>
          </a:xfrm>
          <a:prstGeom prst="rect">
            <a:avLst/>
          </a:prstGeom>
          <a:solidFill>
            <a:srgbClr val="00B050"/>
          </a:solidFill>
        </p:spPr>
        <p:txBody>
          <a:bodyPr wrap="square" numCol="1" rtlCol="0">
            <a:prstTxWarp prst="textPlain">
              <a:avLst/>
            </a:prstTxWarp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দলনেতা দলের পক্ষে কাজ উপস্থাপন করো।</a:t>
            </a:r>
          </a:p>
        </p:txBody>
      </p:sp>
    </p:spTree>
    <p:extLst>
      <p:ext uri="{BB962C8B-B14F-4D97-AF65-F5344CB8AC3E}">
        <p14:creationId xmlns:p14="http://schemas.microsoft.com/office/powerpoint/2010/main" val="2988139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0118C5-4F8D-4CF4-BADD-53FEACC6C4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3716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A76912D-7B8A-9A86-EA1A-006C06FD5A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14" r="-1" b="25263"/>
          <a:stretch>
            <a:fillRect/>
          </a:stretch>
        </p:blipFill>
        <p:spPr>
          <a:xfrm>
            <a:off x="832453" y="1095407"/>
            <a:ext cx="5349316" cy="4754947"/>
          </a:xfrm>
          <a:custGeom>
            <a:avLst/>
            <a:gdLst/>
            <a:ahLst/>
            <a:cxnLst/>
            <a:rect l="l" t="t" r="r" b="b"/>
            <a:pathLst>
              <a:path w="2388070" h="2388070">
                <a:moveTo>
                  <a:pt x="1194035" y="0"/>
                </a:moveTo>
                <a:cubicBezTo>
                  <a:pt x="1853482" y="0"/>
                  <a:pt x="2388070" y="534588"/>
                  <a:pt x="2388070" y="1194035"/>
                </a:cubicBezTo>
                <a:cubicBezTo>
                  <a:pt x="2388070" y="1853482"/>
                  <a:pt x="1853482" y="2388070"/>
                  <a:pt x="1194035" y="2388070"/>
                </a:cubicBezTo>
                <a:cubicBezTo>
                  <a:pt x="534588" y="2388070"/>
                  <a:pt x="0" y="1853482"/>
                  <a:pt x="0" y="1194035"/>
                </a:cubicBezTo>
                <a:cubicBezTo>
                  <a:pt x="0" y="534588"/>
                  <a:pt x="534588" y="0"/>
                  <a:pt x="1194035" y="0"/>
                </a:cubicBezTo>
                <a:close/>
              </a:path>
            </a:pathLst>
          </a:custGeom>
          <a:ln w="28575">
            <a:noFill/>
          </a:ln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B894EFA8-F425-4D19-A94B-445388B31E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77893"/>
            <a:ext cx="2094585" cy="717514"/>
            <a:chOff x="0" y="377893"/>
            <a:chExt cx="1861854" cy="717514"/>
          </a:xfrm>
          <a:solidFill>
            <a:schemeClr val="bg1"/>
          </a:solidFill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5A741B9-65EC-4C5B-9FE0-4A18575771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377893"/>
              <a:ext cx="1861854" cy="277779"/>
            </a:xfrm>
            <a:custGeom>
              <a:avLst/>
              <a:gdLst>
                <a:gd name="connsiteX0" fmla="*/ 180458 w 1861854"/>
                <a:gd name="connsiteY0" fmla="*/ 0 h 277779"/>
                <a:gd name="connsiteX1" fmla="*/ 419222 w 1861854"/>
                <a:gd name="connsiteY1" fmla="*/ 238761 h 277779"/>
                <a:gd name="connsiteX2" fmla="*/ 657984 w 1861854"/>
                <a:gd name="connsiteY2" fmla="*/ 0 h 277779"/>
                <a:gd name="connsiteX3" fmla="*/ 896745 w 1861854"/>
                <a:gd name="connsiteY3" fmla="*/ 238761 h 277779"/>
                <a:gd name="connsiteX4" fmla="*/ 1135754 w 1861854"/>
                <a:gd name="connsiteY4" fmla="*/ 0 h 277779"/>
                <a:gd name="connsiteX5" fmla="*/ 1374516 w 1861854"/>
                <a:gd name="connsiteY5" fmla="*/ 238761 h 277779"/>
                <a:gd name="connsiteX6" fmla="*/ 1613277 w 1861854"/>
                <a:gd name="connsiteY6" fmla="*/ 0 h 277779"/>
                <a:gd name="connsiteX7" fmla="*/ 1861854 w 1861854"/>
                <a:gd name="connsiteY7" fmla="*/ 248577 h 277779"/>
                <a:gd name="connsiteX8" fmla="*/ 1842470 w 1861854"/>
                <a:gd name="connsiteY8" fmla="*/ 267963 h 277779"/>
                <a:gd name="connsiteX9" fmla="*/ 1613277 w 1861854"/>
                <a:gd name="connsiteY9" fmla="*/ 39017 h 277779"/>
                <a:gd name="connsiteX10" fmla="*/ 1374516 w 1861854"/>
                <a:gd name="connsiteY10" fmla="*/ 277779 h 277779"/>
                <a:gd name="connsiteX11" fmla="*/ 1135754 w 1861854"/>
                <a:gd name="connsiteY11" fmla="*/ 39017 h 277779"/>
                <a:gd name="connsiteX12" fmla="*/ 896745 w 1861854"/>
                <a:gd name="connsiteY12" fmla="*/ 277779 h 277779"/>
                <a:gd name="connsiteX13" fmla="*/ 657984 w 1861854"/>
                <a:gd name="connsiteY13" fmla="*/ 39017 h 277779"/>
                <a:gd name="connsiteX14" fmla="*/ 419222 w 1861854"/>
                <a:gd name="connsiteY14" fmla="*/ 277779 h 277779"/>
                <a:gd name="connsiteX15" fmla="*/ 180458 w 1861854"/>
                <a:gd name="connsiteY15" fmla="*/ 39017 h 277779"/>
                <a:gd name="connsiteX16" fmla="*/ 0 w 1861854"/>
                <a:gd name="connsiteY16" fmla="*/ 219283 h 277779"/>
                <a:gd name="connsiteX17" fmla="*/ 0 w 1861854"/>
                <a:gd name="connsiteY17" fmla="*/ 180458 h 27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1854" h="277779">
                  <a:moveTo>
                    <a:pt x="180458" y="0"/>
                  </a:moveTo>
                  <a:lnTo>
                    <a:pt x="419222" y="238761"/>
                  </a:lnTo>
                  <a:lnTo>
                    <a:pt x="657984" y="0"/>
                  </a:lnTo>
                  <a:lnTo>
                    <a:pt x="896745" y="238761"/>
                  </a:lnTo>
                  <a:lnTo>
                    <a:pt x="1135754" y="0"/>
                  </a:lnTo>
                  <a:lnTo>
                    <a:pt x="1374516" y="238761"/>
                  </a:lnTo>
                  <a:lnTo>
                    <a:pt x="1613277" y="0"/>
                  </a:lnTo>
                  <a:lnTo>
                    <a:pt x="1861854" y="248577"/>
                  </a:lnTo>
                  <a:lnTo>
                    <a:pt x="1842470" y="267963"/>
                  </a:lnTo>
                  <a:lnTo>
                    <a:pt x="1613277" y="39017"/>
                  </a:lnTo>
                  <a:lnTo>
                    <a:pt x="1374516" y="277779"/>
                  </a:lnTo>
                  <a:lnTo>
                    <a:pt x="1135754" y="39017"/>
                  </a:lnTo>
                  <a:lnTo>
                    <a:pt x="896745" y="277779"/>
                  </a:lnTo>
                  <a:lnTo>
                    <a:pt x="657984" y="39017"/>
                  </a:lnTo>
                  <a:lnTo>
                    <a:pt x="419222" y="277779"/>
                  </a:lnTo>
                  <a:lnTo>
                    <a:pt x="180458" y="39017"/>
                  </a:lnTo>
                  <a:lnTo>
                    <a:pt x="0" y="219283"/>
                  </a:lnTo>
                  <a:lnTo>
                    <a:pt x="0" y="1804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C0BB4301-41FA-4453-956F-A11CC664B6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17628"/>
              <a:ext cx="1861854" cy="277779"/>
            </a:xfrm>
            <a:custGeom>
              <a:avLst/>
              <a:gdLst>
                <a:gd name="connsiteX0" fmla="*/ 180458 w 1861854"/>
                <a:gd name="connsiteY0" fmla="*/ 0 h 277779"/>
                <a:gd name="connsiteX1" fmla="*/ 419222 w 1861854"/>
                <a:gd name="connsiteY1" fmla="*/ 238761 h 277779"/>
                <a:gd name="connsiteX2" fmla="*/ 657984 w 1861854"/>
                <a:gd name="connsiteY2" fmla="*/ 0 h 277779"/>
                <a:gd name="connsiteX3" fmla="*/ 896745 w 1861854"/>
                <a:gd name="connsiteY3" fmla="*/ 238761 h 277779"/>
                <a:gd name="connsiteX4" fmla="*/ 1135754 w 1861854"/>
                <a:gd name="connsiteY4" fmla="*/ 0 h 277779"/>
                <a:gd name="connsiteX5" fmla="*/ 1374516 w 1861854"/>
                <a:gd name="connsiteY5" fmla="*/ 238761 h 277779"/>
                <a:gd name="connsiteX6" fmla="*/ 1613277 w 1861854"/>
                <a:gd name="connsiteY6" fmla="*/ 0 h 277779"/>
                <a:gd name="connsiteX7" fmla="*/ 1861854 w 1861854"/>
                <a:gd name="connsiteY7" fmla="*/ 248577 h 277779"/>
                <a:gd name="connsiteX8" fmla="*/ 1842470 w 1861854"/>
                <a:gd name="connsiteY8" fmla="*/ 268208 h 277779"/>
                <a:gd name="connsiteX9" fmla="*/ 1613277 w 1861854"/>
                <a:gd name="connsiteY9" fmla="*/ 39017 h 277779"/>
                <a:gd name="connsiteX10" fmla="*/ 1374516 w 1861854"/>
                <a:gd name="connsiteY10" fmla="*/ 277779 h 277779"/>
                <a:gd name="connsiteX11" fmla="*/ 1135754 w 1861854"/>
                <a:gd name="connsiteY11" fmla="*/ 39017 h 277779"/>
                <a:gd name="connsiteX12" fmla="*/ 896745 w 1861854"/>
                <a:gd name="connsiteY12" fmla="*/ 277779 h 277779"/>
                <a:gd name="connsiteX13" fmla="*/ 657984 w 1861854"/>
                <a:gd name="connsiteY13" fmla="*/ 39017 h 277779"/>
                <a:gd name="connsiteX14" fmla="*/ 419222 w 1861854"/>
                <a:gd name="connsiteY14" fmla="*/ 277779 h 277779"/>
                <a:gd name="connsiteX15" fmla="*/ 180458 w 1861854"/>
                <a:gd name="connsiteY15" fmla="*/ 39017 h 277779"/>
                <a:gd name="connsiteX16" fmla="*/ 0 w 1861854"/>
                <a:gd name="connsiteY16" fmla="*/ 219475 h 277779"/>
                <a:gd name="connsiteX17" fmla="*/ 0 w 1861854"/>
                <a:gd name="connsiteY17" fmla="*/ 180458 h 27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1854" h="277779">
                  <a:moveTo>
                    <a:pt x="180458" y="0"/>
                  </a:moveTo>
                  <a:lnTo>
                    <a:pt x="419222" y="238761"/>
                  </a:lnTo>
                  <a:lnTo>
                    <a:pt x="657984" y="0"/>
                  </a:lnTo>
                  <a:lnTo>
                    <a:pt x="896745" y="238761"/>
                  </a:lnTo>
                  <a:lnTo>
                    <a:pt x="1135754" y="0"/>
                  </a:lnTo>
                  <a:lnTo>
                    <a:pt x="1374516" y="238761"/>
                  </a:lnTo>
                  <a:lnTo>
                    <a:pt x="1613277" y="0"/>
                  </a:lnTo>
                  <a:lnTo>
                    <a:pt x="1861854" y="248577"/>
                  </a:lnTo>
                  <a:lnTo>
                    <a:pt x="1842470" y="268208"/>
                  </a:lnTo>
                  <a:lnTo>
                    <a:pt x="1613277" y="39017"/>
                  </a:lnTo>
                  <a:lnTo>
                    <a:pt x="1374516" y="277779"/>
                  </a:lnTo>
                  <a:lnTo>
                    <a:pt x="1135754" y="39017"/>
                  </a:lnTo>
                  <a:lnTo>
                    <a:pt x="896745" y="277779"/>
                  </a:lnTo>
                  <a:lnTo>
                    <a:pt x="657984" y="39017"/>
                  </a:lnTo>
                  <a:lnTo>
                    <a:pt x="419222" y="277779"/>
                  </a:lnTo>
                  <a:lnTo>
                    <a:pt x="180458" y="39017"/>
                  </a:lnTo>
                  <a:lnTo>
                    <a:pt x="0" y="219475"/>
                  </a:lnTo>
                  <a:lnTo>
                    <a:pt x="0" y="1804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01B2E752-8406-D030-5393-3949FC772752}"/>
              </a:ext>
            </a:extLst>
          </p:cNvPr>
          <p:cNvSpPr txBox="1"/>
          <p:nvPr/>
        </p:nvSpPr>
        <p:spPr>
          <a:xfrm>
            <a:off x="6549081" y="655672"/>
            <a:ext cx="6697361" cy="55160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1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b="1">
              <a:solidFill>
                <a:schemeClr val="bg1"/>
              </a:solidFill>
            </a:endParaRPr>
          </a:p>
          <a:p>
            <a:pPr lvl="1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>
                <a:solidFill>
                  <a:schemeClr val="bg1"/>
                </a:solidFill>
              </a:rPr>
              <a:t>শিক্ষক পরিচিতিঃ</a:t>
            </a:r>
          </a:p>
          <a:p>
            <a:pPr lvl="1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b="1">
              <a:solidFill>
                <a:schemeClr val="bg1"/>
              </a:solidFill>
            </a:endParaRPr>
          </a:p>
          <a:p>
            <a:pPr lvl="1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>
                <a:solidFill>
                  <a:srgbClr val="FFC000"/>
                </a:solidFill>
              </a:rPr>
              <a:t>মোহাম্মদ নূর হোসেন</a:t>
            </a:r>
          </a:p>
          <a:p>
            <a:pPr lvl="1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>
                <a:solidFill>
                  <a:srgbClr val="FFC000"/>
                </a:solidFill>
              </a:rPr>
              <a:t>প্রধান শিক্ষক</a:t>
            </a:r>
          </a:p>
          <a:p>
            <a:pPr lvl="1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>
                <a:solidFill>
                  <a:schemeClr val="bg1"/>
                </a:solidFill>
              </a:rPr>
              <a:t>উত্তর গ্রাম সরকারি প্রাথমিক বিদ্যালয়</a:t>
            </a:r>
          </a:p>
          <a:p>
            <a:pPr lvl="1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>
                <a:solidFill>
                  <a:schemeClr val="bg1"/>
                </a:solidFill>
              </a:rPr>
              <a:t>রামগঞ্জ, লক্ষ্মীপুর।</a:t>
            </a:r>
          </a:p>
          <a:p>
            <a:pPr lvl="1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>
                <a:solidFill>
                  <a:schemeClr val="bg1"/>
                </a:solidFill>
              </a:rPr>
              <a:t>মোবাইলঃ ০১৭১৬০০৩৯৯৩, ০১৬৮৪১৬৬২৮১</a:t>
            </a:r>
          </a:p>
          <a:p>
            <a:pPr lvl="1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>
                <a:solidFill>
                  <a:schemeClr val="bg1"/>
                </a:solidFill>
              </a:rPr>
              <a:t>Email: hossainnur111979@gmail,com</a:t>
            </a:r>
          </a:p>
        </p:txBody>
      </p:sp>
      <p:grpSp>
        <p:nvGrpSpPr>
          <p:cNvPr id="21" name="Graphic 185">
            <a:extLst>
              <a:ext uri="{FF2B5EF4-FFF2-40B4-BE49-F238E27FC236}">
                <a16:creationId xmlns:a16="http://schemas.microsoft.com/office/drawing/2014/main" id="{582A903B-6B78-4F0A-B7C9-3D80499020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732229" y="5987064"/>
            <a:ext cx="1186276" cy="469689"/>
            <a:chOff x="9841624" y="4115729"/>
            <a:chExt cx="602169" cy="268223"/>
          </a:xfrm>
          <a:solidFill>
            <a:schemeClr val="bg1"/>
          </a:solidFill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D510EA93-8F64-42C8-A630-D449506E95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6CB53FC-E4DA-4001-928B-9998A85EA5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D210B969-4FDF-4AAC-9397-63D5434958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70B3EF0-84EA-4F47-86A3-1EA1F644A4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259369A8-EF57-42A1-8EC8-F6A9F92A3A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980429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7AA9083E-C46F-B599-1DCD-B09D2E188206}"/>
              </a:ext>
            </a:extLst>
          </p:cNvPr>
          <p:cNvSpPr txBox="1"/>
          <p:nvPr/>
        </p:nvSpPr>
        <p:spPr>
          <a:xfrm>
            <a:off x="559293" y="2085869"/>
            <a:ext cx="12597413" cy="36009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en-US" sz="6000">
                <a:latin typeface="NikoshBAN" panose="02000000000000000000" pitchFamily="2" charset="0"/>
                <a:cs typeface="NikoshBAN" panose="02000000000000000000" pitchFamily="2" charset="0"/>
              </a:rPr>
              <a:t> কেয়া এবং মারুফের মাসিক পারিবারিক খরচ একত্রে ৭০৫০০ টাকা। </a:t>
            </a:r>
            <a:r>
              <a:rPr lang="en-US" sz="5400">
                <a:latin typeface="NikoshBAN" panose="02000000000000000000" pitchFamily="2" charset="0"/>
                <a:cs typeface="NikoshBAN" panose="02000000000000000000" pitchFamily="2" charset="0"/>
              </a:rPr>
              <a:t>কেয়া অপেক্ষা মারুফের মাসিক মাসিক খরচ ৫৬০০ টাকা বেশি।কেয়া ও মারুফ প্রত্যেকের মাসিক পারিবারিক খরচ কত?</a:t>
            </a:r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0BA5DE67-72D7-CC91-5338-AA32EC4F006F}"/>
              </a:ext>
            </a:extLst>
          </p:cNvPr>
          <p:cNvSpPr txBox="1">
            <a:spLocks/>
          </p:cNvSpPr>
          <p:nvPr/>
        </p:nvSpPr>
        <p:spPr>
          <a:xfrm>
            <a:off x="1569242" y="596129"/>
            <a:ext cx="10364451" cy="1226908"/>
          </a:xfrm>
          <a:prstGeom prst="rect">
            <a:avLst/>
          </a:prstGeom>
          <a:solidFill>
            <a:srgbClr val="00B0F0"/>
          </a:solidFill>
        </p:spPr>
        <p:txBody>
          <a:bodyPr vert="horz" lIns="91440" tIns="45720" rIns="91440" bIns="45720" rtlCol="0" anchor="ctr">
            <a:prstTxWarp prst="textPlain">
              <a:avLst/>
            </a:prstTxWarp>
            <a:normAutofit/>
          </a:bodyPr>
          <a:lstStyle>
            <a:defPPr>
              <a:defRPr lang="en-US"/>
            </a:defPPr>
            <a:lvl1pPr marL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800">
                <a:latin typeface="NikoshBAN" panose="02000000000000000000" pitchFamily="2" charset="0"/>
                <a:cs typeface="NikoshBAN" panose="02000000000000000000" pitchFamily="2" charset="0"/>
              </a:rPr>
              <a:t>সমস্যাটি সবাই সমাধান করিঃ</a:t>
            </a:r>
          </a:p>
        </p:txBody>
      </p:sp>
    </p:spTree>
    <p:extLst>
      <p:ext uri="{BB962C8B-B14F-4D97-AF65-F5344CB8AC3E}">
        <p14:creationId xmlns:p14="http://schemas.microsoft.com/office/powerpoint/2010/main" val="317148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4">
            <a:extLst>
              <a:ext uri="{FF2B5EF4-FFF2-40B4-BE49-F238E27FC236}">
                <a16:creationId xmlns:a16="http://schemas.microsoft.com/office/drawing/2014/main" id="{667D1C3E-C02F-9B0D-8AF4-F9AA24E2B6BB}"/>
              </a:ext>
            </a:extLst>
          </p:cNvPr>
          <p:cNvSpPr txBox="1"/>
          <p:nvPr/>
        </p:nvSpPr>
        <p:spPr>
          <a:xfrm>
            <a:off x="585927" y="2215341"/>
            <a:ext cx="12223986" cy="242731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numCol="1" rtlCol="0">
            <a:prstTxWarp prst="textPlain">
              <a:avLst/>
            </a:prstTxWarp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>
                <a:latin typeface="NikoshBAN" panose="02000000000000000000" pitchFamily="2" charset="0"/>
                <a:cs typeface="NikoshBAN" panose="02000000000000000000" pitchFamily="2" charset="0"/>
              </a:rPr>
              <a:t>প্রত্যেকে নিজের কাজ উপস্থাপন করো।</a:t>
            </a:r>
          </a:p>
        </p:txBody>
      </p:sp>
    </p:spTree>
    <p:extLst>
      <p:ext uri="{BB962C8B-B14F-4D97-AF65-F5344CB8AC3E}">
        <p14:creationId xmlns:p14="http://schemas.microsoft.com/office/powerpoint/2010/main" val="550447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4">
            <a:extLst>
              <a:ext uri="{FF2B5EF4-FFF2-40B4-BE49-F238E27FC236}">
                <a16:creationId xmlns:a16="http://schemas.microsoft.com/office/drawing/2014/main" id="{E45291C4-F41C-E670-C72E-37AF9E81DAB6}"/>
              </a:ext>
            </a:extLst>
          </p:cNvPr>
          <p:cNvSpPr txBox="1"/>
          <p:nvPr/>
        </p:nvSpPr>
        <p:spPr>
          <a:xfrm>
            <a:off x="3007822" y="337801"/>
            <a:ext cx="8487294" cy="14796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numCol="1" rtlCol="0">
            <a:prstTxWarp prst="textPlain">
              <a:avLst>
                <a:gd name="adj" fmla="val 49216"/>
              </a:avLst>
            </a:prstTxWarp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>
                <a:latin typeface="NikoshBAN" panose="02000000000000000000" pitchFamily="2" charset="0"/>
                <a:cs typeface="NikoshBAN" panose="02000000000000000000" pitchFamily="2" charset="0"/>
              </a:rPr>
              <a:t>বাড়ির কাজ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C1927223-DD9F-3FB8-AE2C-ABB9DC68C2FB}"/>
              </a:ext>
            </a:extLst>
          </p:cNvPr>
          <p:cNvSpPr txBox="1">
            <a:spLocks/>
          </p:cNvSpPr>
          <p:nvPr/>
        </p:nvSpPr>
        <p:spPr>
          <a:xfrm>
            <a:off x="727970" y="2996949"/>
            <a:ext cx="12482003" cy="190821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7200">
                <a:latin typeface="NikoshBAN" panose="02000000000000000000" pitchFamily="2" charset="0"/>
                <a:cs typeface="NikoshBAN" panose="02000000000000000000" pitchFamily="2" charset="0"/>
              </a:rPr>
              <a:t>পৃষ্ঠা নম্বর ৩০ এর ৮ ও ৯ নম্বর     সমস্যা।</a:t>
            </a:r>
            <a:endParaRPr lang="en-US" sz="7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6013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4490C8E-8CA0-FF0E-5EA2-292C68049C43}"/>
              </a:ext>
            </a:extLst>
          </p:cNvPr>
          <p:cNvSpPr/>
          <p:nvPr/>
        </p:nvSpPr>
        <p:spPr>
          <a:xfrm>
            <a:off x="124287" y="124287"/>
            <a:ext cx="13467426" cy="6569476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8" name="TextBox 4">
            <a:extLst>
              <a:ext uri="{FF2B5EF4-FFF2-40B4-BE49-F238E27FC236}">
                <a16:creationId xmlns:a16="http://schemas.microsoft.com/office/drawing/2014/main" id="{01495DE9-6EB3-ACF6-66BD-49765D20DC21}"/>
              </a:ext>
            </a:extLst>
          </p:cNvPr>
          <p:cNvSpPr txBox="1"/>
          <p:nvPr/>
        </p:nvSpPr>
        <p:spPr>
          <a:xfrm>
            <a:off x="543662" y="639191"/>
            <a:ext cx="12621921" cy="556629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numCol="1" rtlCol="0">
            <a:prstTxWarp prst="textWave4">
              <a:avLst>
                <a:gd name="adj1" fmla="val 6250"/>
                <a:gd name="adj2" fmla="val 722"/>
              </a:avLst>
            </a:prstTxWarp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600" dirty="0" err="1"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16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7008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rrow: Right 9">
            <a:extLst>
              <a:ext uri="{FF2B5EF4-FFF2-40B4-BE49-F238E27FC236}">
                <a16:creationId xmlns:a16="http://schemas.microsoft.com/office/drawing/2014/main" id="{7FB5617D-A3CE-62D4-8F97-039BDF7E267C}"/>
              </a:ext>
            </a:extLst>
          </p:cNvPr>
          <p:cNvSpPr/>
          <p:nvPr/>
        </p:nvSpPr>
        <p:spPr>
          <a:xfrm>
            <a:off x="292963" y="2274215"/>
            <a:ext cx="5024761" cy="2644014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22D82D0-0D8B-6A51-3AFB-B6334EE8B9E5}"/>
              </a:ext>
            </a:extLst>
          </p:cNvPr>
          <p:cNvSpPr/>
          <p:nvPr/>
        </p:nvSpPr>
        <p:spPr>
          <a:xfrm>
            <a:off x="269686" y="3002206"/>
            <a:ext cx="442219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000" b="1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 পরিচিতি</a:t>
            </a:r>
            <a:endParaRPr lang="en-US" sz="7200" b="1" dirty="0">
              <a:ln w="10160">
                <a:solidFill>
                  <a:schemeClr val="accent5"/>
                </a:solidFill>
                <a:prstDash val="solid"/>
              </a:ln>
              <a:solidFill>
                <a:schemeClr val="bg1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B3B74F1D-A7FF-8FB5-286C-D8E58237DC59}"/>
              </a:ext>
            </a:extLst>
          </p:cNvPr>
          <p:cNvSpPr/>
          <p:nvPr/>
        </p:nvSpPr>
        <p:spPr>
          <a:xfrm>
            <a:off x="5486400" y="1812577"/>
            <a:ext cx="7297444" cy="3869133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537F76B-BC5E-8B2C-F840-03B2356CEE25}"/>
              </a:ext>
            </a:extLst>
          </p:cNvPr>
          <p:cNvSpPr txBox="1"/>
          <p:nvPr/>
        </p:nvSpPr>
        <p:spPr>
          <a:xfrm>
            <a:off x="6103922" y="2153215"/>
            <a:ext cx="6227143" cy="3170099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4000" b="1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শ্রেণিঃ পঞ্চম</a:t>
            </a:r>
            <a:endParaRPr lang="bn-IN" sz="4000" b="1">
              <a:ln w="11430"/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4000" b="1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বিষয়ঃ প্রাথমিক গণিত</a:t>
            </a:r>
            <a:endParaRPr lang="bn-IN" sz="4000" b="1">
              <a:ln w="11430"/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4000" b="1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পাঠঃ ঐকিক নিয়ম</a:t>
            </a:r>
            <a:endParaRPr lang="bn-IN" sz="4000" b="1">
              <a:ln w="11430"/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4000" b="1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পাঠ্যাংশঃ সমস্যা ৫ - ৯</a:t>
            </a:r>
            <a:r>
              <a:rPr lang="en-US" sz="4000" b="1">
                <a:solidFill>
                  <a:schemeClr val="bg1"/>
                </a:solidFill>
                <a:latin typeface="NikoshBAN" panose="02000000000000000000" pitchFamily="2" charset="0"/>
                <a:cs typeface="NikoshBAN" pitchFamily="2" charset="0"/>
              </a:rPr>
              <a:t>(পৃষ্ঠা - ৩০)</a:t>
            </a:r>
            <a:r>
              <a:rPr lang="en-US" sz="4000" b="1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bn-IN" sz="4000" b="1">
              <a:ln w="11430"/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4000" b="1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সময়ঃ ৫০ মিনিট</a:t>
            </a:r>
            <a:endParaRPr lang="bn-IN" sz="4000" b="1">
              <a:ln w="11430"/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4614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/>
      <p:bldP spid="14" grpId="0" animBg="1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ylinder 8">
            <a:extLst>
              <a:ext uri="{FF2B5EF4-FFF2-40B4-BE49-F238E27FC236}">
                <a16:creationId xmlns:a16="http://schemas.microsoft.com/office/drawing/2014/main" id="{0DA05B8E-2608-E6BF-212D-C3B4B0DABB20}"/>
              </a:ext>
            </a:extLst>
          </p:cNvPr>
          <p:cNvSpPr/>
          <p:nvPr/>
        </p:nvSpPr>
        <p:spPr>
          <a:xfrm>
            <a:off x="256032" y="493777"/>
            <a:ext cx="13213080" cy="6035040"/>
          </a:xfrm>
          <a:prstGeom prst="ca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F421405-B268-B465-6F03-A2A40E62B12F}"/>
              </a:ext>
            </a:extLst>
          </p:cNvPr>
          <p:cNvSpPr txBox="1"/>
          <p:nvPr/>
        </p:nvSpPr>
        <p:spPr>
          <a:xfrm>
            <a:off x="5093207" y="493777"/>
            <a:ext cx="3529584" cy="144655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en-US" sz="88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endParaRPr lang="en-US" sz="88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34F7F73-43B1-A929-EDAA-92412458A737}"/>
              </a:ext>
            </a:extLst>
          </p:cNvPr>
          <p:cNvSpPr txBox="1"/>
          <p:nvPr/>
        </p:nvSpPr>
        <p:spPr>
          <a:xfrm>
            <a:off x="832105" y="2734501"/>
            <a:ext cx="1213408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6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2.7.3</a:t>
            </a:r>
            <a:r>
              <a:rPr lang="bn-IN" sz="36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- </a:t>
            </a:r>
            <a:r>
              <a:rPr lang="bn-IN" sz="36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গুণ </a:t>
            </a:r>
            <a:r>
              <a:rPr lang="bn-IN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ও ভাগ সংক্রান্ত সমস্যার সমাধান </a:t>
            </a:r>
            <a:r>
              <a:rPr lang="bn-IN" sz="36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করতে পারবে</a:t>
            </a:r>
            <a:r>
              <a:rPr lang="en-US" sz="36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bn-IN" sz="36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2.7.6 </a:t>
            </a:r>
            <a:r>
              <a:rPr lang="en-US" sz="36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- </a:t>
            </a:r>
            <a:r>
              <a:rPr lang="bn-IN" sz="36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যোগ</a:t>
            </a:r>
            <a:r>
              <a:rPr lang="en-US" sz="36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,</a:t>
            </a:r>
            <a:r>
              <a:rPr lang="bn-IN" sz="36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IN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বি</a:t>
            </a:r>
            <a:r>
              <a:rPr lang="en-US" sz="360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য়ো</a:t>
            </a:r>
            <a:r>
              <a:rPr lang="bn-IN" sz="36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গ</a:t>
            </a:r>
            <a:r>
              <a:rPr lang="en-US" sz="36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,</a:t>
            </a:r>
            <a:r>
              <a:rPr lang="bn-IN" sz="36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IN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গুণ ও ভাগ সংক্রান্ত চার স্তরবিশিষ্ট সমস্যা সমাধান করে যৌক্তিক ব্যাখ্যা প্রদান </a:t>
            </a:r>
            <a:r>
              <a:rPr lang="bn-IN" sz="36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করতে পারবে</a:t>
            </a:r>
            <a:r>
              <a:rPr lang="en-US" sz="36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bn-IN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2.7.</a:t>
            </a:r>
            <a:r>
              <a:rPr lang="en-US" sz="36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৭ - চার</a:t>
            </a:r>
            <a:r>
              <a:rPr lang="bn-IN" sz="36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IN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প্রক্রি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য়া</a:t>
            </a:r>
            <a:r>
              <a:rPr lang="bn-IN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সংক্রান্ত দৈনন্দিন জীবনের বিভিন্ন সমস্যার সমাধান </a:t>
            </a:r>
            <a:r>
              <a:rPr lang="bn-IN" sz="36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করতে পারবে</a:t>
            </a:r>
            <a:r>
              <a:rPr lang="en-US" sz="36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2048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0EA05BE7-1965-22BC-BA0E-ED20770BCB4A}"/>
              </a:ext>
            </a:extLst>
          </p:cNvPr>
          <p:cNvSpPr txBox="1"/>
          <p:nvPr/>
        </p:nvSpPr>
        <p:spPr>
          <a:xfrm>
            <a:off x="827036" y="1264021"/>
            <a:ext cx="1212086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latin typeface="NikoshBAN" panose="02000000000000000000" pitchFamily="2" charset="0"/>
                <a:cs typeface="NikoshBAN" panose="02000000000000000000" pitchFamily="2" charset="0"/>
              </a:rPr>
              <a:t>৫টি</a:t>
            </a:r>
            <a:r>
              <a:rPr lang="bn-IN" sz="440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>
                <a:latin typeface="NikoshBAN" panose="02000000000000000000" pitchFamily="2" charset="0"/>
                <a:cs typeface="NikoshBAN" panose="02000000000000000000" pitchFamily="2" charset="0"/>
              </a:rPr>
              <a:t>কলমের দাম ১টি খাতার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দামের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সমান</a:t>
            </a:r>
            <a:r>
              <a:rPr lang="en-US" sz="440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bn-IN" sz="440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>
                <a:latin typeface="NikoshBAN" panose="02000000000000000000" pitchFamily="2" charset="0"/>
                <a:cs typeface="NikoshBAN" panose="02000000000000000000" pitchFamily="2" charset="0"/>
              </a:rPr>
              <a:t>১টি খাতার দাম ৩০টাকা হলে ৫টি</a:t>
            </a:r>
            <a:r>
              <a:rPr lang="bn-IN" sz="440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>
                <a:latin typeface="NikoshBAN" panose="02000000000000000000" pitchFamily="2" charset="0"/>
                <a:cs typeface="NikoshBAN" panose="02000000000000000000" pitchFamily="2" charset="0"/>
              </a:rPr>
              <a:t>কলমের দাম কত?   </a:t>
            </a:r>
            <a:r>
              <a:rPr lang="bn-IN" sz="440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EDBB9F7-6C3B-29EE-0E09-4FD31C6C5C19}"/>
              </a:ext>
            </a:extLst>
          </p:cNvPr>
          <p:cNvSpPr txBox="1"/>
          <p:nvPr/>
        </p:nvSpPr>
        <p:spPr>
          <a:xfrm>
            <a:off x="3630968" y="248358"/>
            <a:ext cx="5069150" cy="101566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/>
            <a:r>
              <a:rPr lang="en-US" sz="6000">
                <a:latin typeface="NikoshBAN" panose="02000000000000000000" pitchFamily="2" charset="0"/>
                <a:cs typeface="NikoshBAN" panose="02000000000000000000" pitchFamily="2" charset="0"/>
              </a:rPr>
              <a:t>পূর্বজ্ঞান যাচাই</a:t>
            </a:r>
            <a:endParaRPr lang="en-US" sz="6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8645880-4EEE-DE81-991A-3165B604F1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4850" y="2868083"/>
            <a:ext cx="4767679" cy="311781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E2A3DAC-23BB-4501-0F39-A89D2CC5DF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669" y="2996251"/>
            <a:ext cx="993288" cy="99328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136BA28-D2C5-C0EF-A136-3F39D9C31F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5149" y="3049011"/>
            <a:ext cx="993288" cy="99328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BDC8FD2-5EF1-56D5-8486-69283EBBF1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454" y="4223228"/>
            <a:ext cx="993288" cy="99328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DBE875A-C890-4A46-7AA4-B9D8DAFF8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6030" y="4223228"/>
            <a:ext cx="993288" cy="99328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5D3040FD-6FBE-A580-0FF3-ADB255D4D0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036" y="5110995"/>
            <a:ext cx="993288" cy="99328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83A3BBD7-33EB-0DE7-DB77-807C49C0AA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3951" y="2710571"/>
            <a:ext cx="3733800" cy="373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846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F8C90C38-69A6-C691-748B-E60AB61C1539}"/>
              </a:ext>
            </a:extLst>
          </p:cNvPr>
          <p:cNvSpPr txBox="1"/>
          <p:nvPr/>
        </p:nvSpPr>
        <p:spPr>
          <a:xfrm>
            <a:off x="2088471" y="1270965"/>
            <a:ext cx="6858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>
                <a:latin typeface="NikoshBAN" panose="02000000000000000000" pitchFamily="2" charset="0"/>
                <a:cs typeface="NikoshBAN" panose="02000000000000000000" pitchFamily="2" charset="0"/>
              </a:rPr>
              <a:t>১টি খাতার দাম ৩০টাকা </a:t>
            </a:r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19D4803-D3F6-EB47-4DB5-C621929DC847}"/>
              </a:ext>
            </a:extLst>
          </p:cNvPr>
          <p:cNvSpPr txBox="1"/>
          <p:nvPr/>
        </p:nvSpPr>
        <p:spPr>
          <a:xfrm>
            <a:off x="2088471" y="2255183"/>
            <a:ext cx="783676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>
                <a:latin typeface="NikoshBAN" panose="02000000000000000000" pitchFamily="2" charset="0"/>
                <a:cs typeface="NikoshBAN" panose="02000000000000000000" pitchFamily="2" charset="0"/>
              </a:rPr>
              <a:t>৫টি</a:t>
            </a:r>
            <a:r>
              <a:rPr lang="bn-IN" sz="440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>
                <a:latin typeface="NikoshBAN" panose="02000000000000000000" pitchFamily="2" charset="0"/>
                <a:cs typeface="NikoshBAN" panose="02000000000000000000" pitchFamily="2" charset="0"/>
              </a:rPr>
              <a:t>কলমের দাম ১টি খাতার দামের সমান</a:t>
            </a:r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0EDF95A-7498-B6CB-C120-8EACFDB9C079}"/>
              </a:ext>
            </a:extLst>
          </p:cNvPr>
          <p:cNvSpPr txBox="1"/>
          <p:nvPr/>
        </p:nvSpPr>
        <p:spPr>
          <a:xfrm>
            <a:off x="2248268" y="3239401"/>
            <a:ext cx="8777797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>
                <a:latin typeface="NikoshBAN" panose="02000000000000000000" pitchFamily="2" charset="0"/>
                <a:cs typeface="NikoshBAN" panose="02000000000000000000" pitchFamily="2" charset="0"/>
              </a:rPr>
              <a:t>১টি</a:t>
            </a:r>
            <a:r>
              <a:rPr lang="bn-IN" sz="440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>
                <a:latin typeface="NikoshBAN" panose="02000000000000000000" pitchFamily="2" charset="0"/>
                <a:cs typeface="NikoshBAN" panose="02000000000000000000" pitchFamily="2" charset="0"/>
              </a:rPr>
              <a:t>কলমের দাম (৩০÷৫) টাকা</a:t>
            </a:r>
          </a:p>
          <a:p>
            <a:r>
              <a:rPr lang="en-US" sz="4400">
                <a:latin typeface="NikoshBAN" panose="02000000000000000000" pitchFamily="2" charset="0"/>
                <a:cs typeface="NikoshBAN" panose="02000000000000000000" pitchFamily="2" charset="0"/>
              </a:rPr>
              <a:t>						 = ৬টাকা।</a:t>
            </a:r>
            <a:endParaRPr lang="en-US" sz="4400"/>
          </a:p>
        </p:txBody>
      </p:sp>
    </p:spTree>
    <p:extLst>
      <p:ext uri="{BB962C8B-B14F-4D97-AF65-F5344CB8AC3E}">
        <p14:creationId xmlns:p14="http://schemas.microsoft.com/office/powerpoint/2010/main" val="1762158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1A08597-ECC5-5923-DE46-41DC998B5654}"/>
              </a:ext>
            </a:extLst>
          </p:cNvPr>
          <p:cNvSpPr/>
          <p:nvPr/>
        </p:nvSpPr>
        <p:spPr>
          <a:xfrm>
            <a:off x="3884809" y="459490"/>
            <a:ext cx="4277380" cy="107721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 wrap="square">
            <a:prstTxWarp prst="textPlain">
              <a:avLst/>
            </a:prstTxWarp>
            <a:spAutoFit/>
          </a:bodyPr>
          <a:lstStyle/>
          <a:p>
            <a:r>
              <a:rPr lang="en-US" sz="6400" b="1" dirty="0" err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sz="64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400" b="1" dirty="0" err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64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	</a:t>
            </a:r>
            <a:endParaRPr lang="bn-BD" sz="6400" b="1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F309083-B400-0F2D-2557-C8631793F1E1}"/>
              </a:ext>
            </a:extLst>
          </p:cNvPr>
          <p:cNvSpPr/>
          <p:nvPr/>
        </p:nvSpPr>
        <p:spPr>
          <a:xfrm>
            <a:off x="1303537" y="2356252"/>
            <a:ext cx="11249487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0" indent="-857250" algn="ctr">
              <a:buFont typeface="Wingdings" panose="05000000000000000000" pitchFamily="2" charset="2"/>
              <a:buChar char="q"/>
            </a:pPr>
            <a:r>
              <a:rPr lang="en-US" sz="66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NikoshBAN" pitchFamily="2" charset="0"/>
                <a:cs typeface="NikoshBAN" pitchFamily="2" charset="0"/>
              </a:rPr>
              <a:t>চার</a:t>
            </a:r>
            <a:r>
              <a:rPr lang="en-US" sz="66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NikoshBAN" pitchFamily="2" charset="0"/>
                <a:cs typeface="NikoshBAN" pitchFamily="2" charset="0"/>
              </a:rPr>
              <a:t>প্রক্রিয়া</a:t>
            </a:r>
            <a:r>
              <a:rPr lang="en-US" sz="66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NikoshBAN" pitchFamily="2" charset="0"/>
                <a:cs typeface="NikoshBAN" pitchFamily="2" charset="0"/>
              </a:rPr>
              <a:t>সম্পর্কিত</a:t>
            </a:r>
            <a:r>
              <a:rPr lang="en-US" sz="66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NikoshBAN" pitchFamily="2" charset="0"/>
                <a:cs typeface="NikoshBAN" pitchFamily="2" charset="0"/>
              </a:rPr>
              <a:t>সমস্যার</a:t>
            </a:r>
            <a:r>
              <a:rPr lang="en-US" sz="66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b="1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NikoshBAN" pitchFamily="2" charset="0"/>
                <a:cs typeface="NikoshBAN" pitchFamily="2" charset="0"/>
              </a:rPr>
              <a:t>সমাধান</a:t>
            </a:r>
            <a:r>
              <a:rPr lang="en-US" sz="6600" b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NikoshBAN" pitchFamily="2" charset="0"/>
                <a:cs typeface="NikoshBAN" pitchFamily="2" charset="0"/>
              </a:rPr>
              <a:t> ঐকিক নিয়ম - (সমস্যা ৫-৯)</a:t>
            </a:r>
          </a:p>
          <a:p>
            <a:pPr algn="ctr"/>
            <a:r>
              <a:rPr lang="en-US" sz="6600" b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	</a:t>
            </a:r>
            <a:endParaRPr lang="bn-BD" sz="6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accent2">
                  <a:lumMod val="50000"/>
                </a:schemeClr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7010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573FA26B-128D-F300-F69C-C9857BA710CC}"/>
              </a:ext>
            </a:extLst>
          </p:cNvPr>
          <p:cNvSpPr txBox="1"/>
          <p:nvPr/>
        </p:nvSpPr>
        <p:spPr>
          <a:xfrm>
            <a:off x="1296140" y="1118586"/>
            <a:ext cx="11807301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en-US" sz="8000">
                <a:latin typeface="NikoshBAN" panose="02000000000000000000" pitchFamily="2" charset="0"/>
                <a:cs typeface="NikoshBAN" panose="02000000000000000000" pitchFamily="2" charset="0"/>
              </a:rPr>
              <a:t>৫টি গরু ও ৮টি ছাগলের মূল্য একত্রে ৬,২৫,৮০০ টাকা। একটি ছাগলের মূল্য ১৭,৬০০টাকা। একটি গরুর মূল্য কত?</a:t>
            </a:r>
          </a:p>
        </p:txBody>
      </p:sp>
    </p:spTree>
    <p:extLst>
      <p:ext uri="{BB962C8B-B14F-4D97-AF65-F5344CB8AC3E}">
        <p14:creationId xmlns:p14="http://schemas.microsoft.com/office/powerpoint/2010/main" val="571207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EB3C463-71F8-54C1-3897-F9C067D9EAA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790" y="2803859"/>
            <a:ext cx="1139190" cy="113919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5411F4D-92F8-462E-C2B0-6824DBE528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9334" y="2817804"/>
            <a:ext cx="1139190" cy="113919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B1D8D7E-D573-CD0E-2758-00054ED8358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6983" y="2817804"/>
            <a:ext cx="1139190" cy="1139190"/>
          </a:xfrm>
          <a:prstGeom prst="rect">
            <a:avLst/>
          </a:prstGeom>
        </p:spPr>
      </p:pic>
      <p:sp>
        <p:nvSpPr>
          <p:cNvPr id="29" name="Arrow: Left-Right 28">
            <a:extLst>
              <a:ext uri="{FF2B5EF4-FFF2-40B4-BE49-F238E27FC236}">
                <a16:creationId xmlns:a16="http://schemas.microsoft.com/office/drawing/2014/main" id="{27BE91E5-E097-B3EA-80E5-73E1DB16C441}"/>
              </a:ext>
            </a:extLst>
          </p:cNvPr>
          <p:cNvSpPr/>
          <p:nvPr/>
        </p:nvSpPr>
        <p:spPr>
          <a:xfrm>
            <a:off x="381740" y="2160905"/>
            <a:ext cx="12890377" cy="850900"/>
          </a:xfrm>
          <a:prstGeom prst="leftRightArrow">
            <a:avLst/>
          </a:prstGeom>
          <a:solidFill>
            <a:srgbClr val="92D050"/>
          </a:solidFill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911E372-C09B-05E4-783B-F9EC970AADE5}"/>
              </a:ext>
            </a:extLst>
          </p:cNvPr>
          <p:cNvSpPr txBox="1"/>
          <p:nvPr/>
        </p:nvSpPr>
        <p:spPr>
          <a:xfrm>
            <a:off x="4669904" y="1410950"/>
            <a:ext cx="472292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>
                <a:latin typeface="NikoshBAN" panose="02000000000000000000" pitchFamily="2" charset="0"/>
                <a:cs typeface="NikoshBAN" panose="02000000000000000000" pitchFamily="2" charset="0"/>
              </a:rPr>
              <a:t>৬,২৫,৮০০ টাকা</a:t>
            </a:r>
            <a:endParaRPr lang="en-US" sz="5400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EB75D43B-DF3A-62D1-CF22-9229E805C2E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7343" y="2858092"/>
            <a:ext cx="1139190" cy="1139190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3AE60020-F064-97BC-AB5C-C8AFC986928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3075" y="2831921"/>
            <a:ext cx="1139190" cy="113919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08CB8A51-4DCE-108E-9E8C-D314AF14D2A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1084" y="3764021"/>
            <a:ext cx="1003300" cy="100330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56D67228-46DF-52B3-7B0E-43906B5C8DD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9045" y="3693683"/>
            <a:ext cx="1003300" cy="1003300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77BF7780-DEB0-3F2E-E5BD-B22240C1C8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3441" y="2853407"/>
            <a:ext cx="1003300" cy="1003300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6BB76880-589D-2B62-9EF4-920080FB4D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32329" y="2853407"/>
            <a:ext cx="1005927" cy="1005927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3C2315FC-218A-6529-FA86-DC1882C3936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1377" y="2883061"/>
            <a:ext cx="1003300" cy="1003300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68893619-9F51-073C-1FFA-415DA73F175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9293" y="2829061"/>
            <a:ext cx="1003300" cy="1003300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40E15BCC-7122-F14C-477B-1BE98468B39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5624" y="2911123"/>
            <a:ext cx="1003300" cy="1003300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A3231D07-B65C-E969-8328-1BF9A10E25A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2862" y="2883061"/>
            <a:ext cx="1003300" cy="1003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276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822</TotalTime>
  <Words>418</Words>
  <Application>Microsoft Office PowerPoint</Application>
  <PresentationFormat>Custom</PresentationFormat>
  <Paragraphs>62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31" baseType="lpstr">
      <vt:lpstr>Arial</vt:lpstr>
      <vt:lpstr>Calibri</vt:lpstr>
      <vt:lpstr>Calibri Light</vt:lpstr>
      <vt:lpstr>Monotype Corsiva</vt:lpstr>
      <vt:lpstr>NikoshBAN</vt:lpstr>
      <vt:lpstr>Wingdings</vt:lpstr>
      <vt:lpstr>Office Theme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Belayet Hossain</dc:creator>
  <cp:lastModifiedBy>Pedp4 WPBX4125BLF092408932</cp:lastModifiedBy>
  <cp:revision>149</cp:revision>
  <dcterms:created xsi:type="dcterms:W3CDTF">2019-10-31T12:47:31Z</dcterms:created>
  <dcterms:modified xsi:type="dcterms:W3CDTF">2026-08-05T15:17:37Z</dcterms:modified>
</cp:coreProperties>
</file>