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</p:sldIdLst>
  <p:sldSz cx="18288000" cy="10287000"/>
  <p:notesSz cx="6858000" cy="9144000"/>
  <p:embeddedFontLst>
    <p:embeddedFont>
      <p:font typeface="Canva Sans" panose="020B0604020202020204" charset="0"/>
      <p:regular r:id="rId17"/>
    </p:embeddedFont>
    <p:embeddedFont>
      <p:font typeface="Canva Sans Bold" panose="020B0604020202020204" charset="0"/>
      <p:regular r:id="rId18"/>
    </p:embeddedFont>
    <p:embeddedFont>
      <p:font typeface="Comic Sans MS" panose="030F0702030302020204" pitchFamily="66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EF4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7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001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BC9C9-FEBF-47C5-BAF2-A7565E85AE7D}" type="datetimeFigureOut">
              <a:rPr lang="en-001" smtClean="0"/>
              <a:t>05/08/2026</a:t>
            </a:fld>
            <a:endParaRPr lang="en-001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001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0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00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2646F-5B9B-4C1E-AEAB-F43451588791}" type="slidenum">
              <a:rPr lang="en-001" smtClean="0"/>
              <a:t>‹#›</a:t>
            </a:fld>
            <a:endParaRPr lang="en-001"/>
          </a:p>
        </p:txBody>
      </p:sp>
    </p:spTree>
    <p:extLst>
      <p:ext uri="{BB962C8B-B14F-4D97-AF65-F5344CB8AC3E}">
        <p14:creationId xmlns:p14="http://schemas.microsoft.com/office/powerpoint/2010/main" val="3630581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0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2646F-5B9B-4C1E-AEAB-F43451588791}" type="slidenum">
              <a:rPr lang="en-001" smtClean="0"/>
              <a:t>13</a:t>
            </a:fld>
            <a:endParaRPr lang="en-001"/>
          </a:p>
        </p:txBody>
      </p:sp>
    </p:spTree>
    <p:extLst>
      <p:ext uri="{BB962C8B-B14F-4D97-AF65-F5344CB8AC3E}">
        <p14:creationId xmlns:p14="http://schemas.microsoft.com/office/powerpoint/2010/main" val="3072275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946807" y="345371"/>
            <a:ext cx="14394386" cy="9596257"/>
          </a:xfrm>
          <a:custGeom>
            <a:avLst/>
            <a:gdLst/>
            <a:ahLst/>
            <a:cxnLst/>
            <a:rect l="l" t="t" r="r" b="b"/>
            <a:pathLst>
              <a:path w="14394386" h="9596257">
                <a:moveTo>
                  <a:pt x="0" y="0"/>
                </a:moveTo>
                <a:lnTo>
                  <a:pt x="14394386" y="0"/>
                </a:lnTo>
                <a:lnTo>
                  <a:pt x="14394386" y="9596258"/>
                </a:lnTo>
                <a:lnTo>
                  <a:pt x="0" y="95962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6096000" y="484300"/>
            <a:ext cx="6913326" cy="791494"/>
            <a:chOff x="0" y="-5136"/>
            <a:chExt cx="1422495" cy="1914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Freeform 5"/>
            <p:cNvSpPr/>
            <p:nvPr/>
          </p:nvSpPr>
          <p:spPr>
            <a:xfrm>
              <a:off x="0" y="-5136"/>
              <a:ext cx="1422495" cy="191445"/>
            </a:xfrm>
            <a:custGeom>
              <a:avLst/>
              <a:gdLst/>
              <a:ahLst/>
              <a:cxnLst/>
              <a:rect l="l" t="t" r="r" b="b"/>
              <a:pathLst>
                <a:path w="1422495" h="186309">
                  <a:moveTo>
                    <a:pt x="21872" y="0"/>
                  </a:moveTo>
                  <a:lnTo>
                    <a:pt x="1400623" y="0"/>
                  </a:lnTo>
                  <a:cubicBezTo>
                    <a:pt x="1406424" y="0"/>
                    <a:pt x="1411987" y="2304"/>
                    <a:pt x="1416089" y="6406"/>
                  </a:cubicBezTo>
                  <a:cubicBezTo>
                    <a:pt x="1420191" y="10508"/>
                    <a:pt x="1422495" y="16071"/>
                    <a:pt x="1422495" y="21872"/>
                  </a:cubicBezTo>
                  <a:lnTo>
                    <a:pt x="1422495" y="164437"/>
                  </a:lnTo>
                  <a:cubicBezTo>
                    <a:pt x="1422495" y="176517"/>
                    <a:pt x="1412702" y="186309"/>
                    <a:pt x="1400623" y="186309"/>
                  </a:cubicBezTo>
                  <a:lnTo>
                    <a:pt x="21872" y="186309"/>
                  </a:lnTo>
                  <a:cubicBezTo>
                    <a:pt x="9793" y="186309"/>
                    <a:pt x="0" y="176517"/>
                    <a:pt x="0" y="164437"/>
                  </a:cubicBezTo>
                  <a:lnTo>
                    <a:pt x="0" y="21872"/>
                  </a:lnTo>
                  <a:cubicBezTo>
                    <a:pt x="0" y="9793"/>
                    <a:pt x="9793" y="0"/>
                    <a:pt x="21872" y="0"/>
                  </a:cubicBezTo>
                  <a:close/>
                </a:path>
              </a:pathLst>
            </a:custGeom>
            <a:solidFill>
              <a:srgbClr val="F2231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5136"/>
              <a:ext cx="1422495" cy="191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Teacher’s Model Reading</a:t>
              </a:r>
            </a:p>
          </p:txBody>
        </p:sp>
      </p:grpSp>
      <p:pic>
        <p:nvPicPr>
          <p:cNvPr id="10" name="audiomass-output">
            <a:hlinkClick r:id="" action="ppaction://media"/>
            <a:extLst>
              <a:ext uri="{FF2B5EF4-FFF2-40B4-BE49-F238E27FC236}">
                <a16:creationId xmlns:a16="http://schemas.microsoft.com/office/drawing/2014/main" id="{C71D4B4E-8FF5-897E-44A2-5F1530622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8599997"/>
            <a:ext cx="1202703" cy="12027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B791D8B-990F-BB3E-F340-008548709D24}"/>
              </a:ext>
            </a:extLst>
          </p:cNvPr>
          <p:cNvSpPr/>
          <p:nvPr/>
        </p:nvSpPr>
        <p:spPr>
          <a:xfrm>
            <a:off x="1981200" y="1463834"/>
            <a:ext cx="13715536" cy="8556466"/>
          </a:xfrm>
          <a:prstGeom prst="rect">
            <a:avLst/>
          </a:prstGeom>
          <a:solidFill>
            <a:srgbClr val="DBEEF4">
              <a:alpha val="7098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0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BB1EEB-BB98-A2B2-2F25-5FEE7E158E77}"/>
              </a:ext>
            </a:extLst>
          </p:cNvPr>
          <p:cNvSpPr txBox="1"/>
          <p:nvPr/>
        </p:nvSpPr>
        <p:spPr>
          <a:xfrm>
            <a:off x="2209800" y="1556445"/>
            <a:ext cx="14554200" cy="8463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001" sz="3200" b="1" dirty="0">
                <a:solidFill>
                  <a:schemeClr val="accent5">
                    <a:lumMod val="50000"/>
                  </a:schemeClr>
                </a:solidFill>
              </a:rPr>
              <a:t>Salma: Excuse me. Do you have an extra pencil?</a:t>
            </a:r>
          </a:p>
          <a:p>
            <a:r>
              <a:rPr lang="en-001" sz="3200" b="1" dirty="0">
                <a:solidFill>
                  <a:srgbClr val="7030A0"/>
                </a:solidFill>
              </a:rPr>
              <a:t>Mamun: Sure, Salma. Here you are.</a:t>
            </a:r>
          </a:p>
          <a:p>
            <a:r>
              <a:rPr lang="en-001" sz="3200" b="1" dirty="0">
                <a:solidFill>
                  <a:schemeClr val="accent5">
                    <a:lumMod val="50000"/>
                  </a:schemeClr>
                </a:solidFill>
              </a:rPr>
              <a:t>Salma Thanks. Can I also use your sharpener, please? I forgot to bring mine.</a:t>
            </a:r>
            <a:endParaRPr lang="en-GB" sz="32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sz="3200" b="1" dirty="0">
                <a:solidFill>
                  <a:srgbClr val="7030A0"/>
                </a:solidFill>
              </a:rPr>
              <a:t>Mamun: I'm sorry. I don't have a sharpener.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Salma That's okay.</a:t>
            </a:r>
          </a:p>
          <a:p>
            <a:r>
              <a:rPr lang="en-GB" sz="3200" b="1" dirty="0">
                <a:solidFill>
                  <a:srgbClr val="7030A0"/>
                </a:solidFill>
              </a:rPr>
              <a:t>Mamun: May I see the pictures you have coloured?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Salma: Why not? Here is my drawing book.</a:t>
            </a:r>
          </a:p>
          <a:p>
            <a:r>
              <a:rPr lang="en-GB" sz="3200" b="1" dirty="0">
                <a:solidFill>
                  <a:srgbClr val="7030A0"/>
                </a:solidFill>
              </a:rPr>
              <a:t>Mamun: Nice drawings, Salma. But you have only two pages left.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Salma Oh, really? Then, I need to buy a new one. Can you suggest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me any store?</a:t>
            </a:r>
          </a:p>
          <a:p>
            <a:r>
              <a:rPr lang="en-GB" sz="3200" b="1" dirty="0">
                <a:solidFill>
                  <a:srgbClr val="7030A0"/>
                </a:solidFill>
              </a:rPr>
              <a:t>Mamun: Sure. You can find your necessary items at the City Library. 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Salma: Could you tell me how to get there?</a:t>
            </a:r>
          </a:p>
          <a:p>
            <a:r>
              <a:rPr lang="en-GB" sz="3200" b="1" dirty="0">
                <a:solidFill>
                  <a:srgbClr val="7030A0"/>
                </a:solidFill>
              </a:rPr>
              <a:t>Mamun: Yes, it is on the College Road, next to the government</a:t>
            </a:r>
          </a:p>
          <a:p>
            <a:r>
              <a:rPr lang="en-GB" sz="3200" b="1" dirty="0">
                <a:solidFill>
                  <a:srgbClr val="7030A0"/>
                </a:solidFill>
              </a:rPr>
              <a:t>college. Go straight and then turn left on the College Road. The library will be on your right.</a:t>
            </a:r>
          </a:p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</a:rPr>
              <a:t>Salma: Thanks for your help, Mamun.</a:t>
            </a:r>
          </a:p>
          <a:p>
            <a:r>
              <a:rPr lang="en-GB" sz="3200" b="1" dirty="0">
                <a:solidFill>
                  <a:srgbClr val="7030A0"/>
                </a:solidFill>
              </a:rPr>
              <a:t>Mamun: You are welcome. Thank you.</a:t>
            </a:r>
            <a:endParaRPr lang="en-001" sz="3200" b="1" dirty="0">
              <a:solidFill>
                <a:srgbClr val="7030A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514600" y="647699"/>
            <a:ext cx="12496798" cy="79149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lIns="50800" tIns="50800" rIns="50800" bIns="50800" rtlCol="0" anchor="ctr"/>
          <a:lstStyle/>
          <a:p>
            <a:pPr algn="ctr">
              <a:lnSpc>
                <a:spcPts val="5880"/>
              </a:lnSpc>
            </a:pPr>
            <a:r>
              <a:rPr lang="en-US" sz="42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Listen to me and put your finger under the line</a:t>
            </a:r>
          </a:p>
        </p:txBody>
      </p:sp>
      <p:pic>
        <p:nvPicPr>
          <p:cNvPr id="10" name="audiomass-output">
            <a:hlinkClick r:id="" action="ppaction://media"/>
            <a:extLst>
              <a:ext uri="{FF2B5EF4-FFF2-40B4-BE49-F238E27FC236}">
                <a16:creationId xmlns:a16="http://schemas.microsoft.com/office/drawing/2014/main" id="{C71D4B4E-8FF5-897E-44A2-5F1530622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8599997"/>
            <a:ext cx="1202703" cy="120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731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758037" y="1333500"/>
            <a:ext cx="12771925" cy="8191524"/>
          </a:xfrm>
          <a:custGeom>
            <a:avLst/>
            <a:gdLst/>
            <a:ahLst/>
            <a:cxnLst/>
            <a:rect l="l" t="t" r="r" b="b"/>
            <a:pathLst>
              <a:path w="12771925" h="8191524">
                <a:moveTo>
                  <a:pt x="0" y="0"/>
                </a:moveTo>
                <a:lnTo>
                  <a:pt x="12771925" y="0"/>
                </a:lnTo>
                <a:lnTo>
                  <a:pt x="12771925" y="8191524"/>
                </a:lnTo>
                <a:lnTo>
                  <a:pt x="0" y="819152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6870901" y="-117740"/>
            <a:ext cx="4546198" cy="1737382"/>
            <a:chOff x="0" y="-114300"/>
            <a:chExt cx="935432" cy="3574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Freeform 5"/>
            <p:cNvSpPr/>
            <p:nvPr/>
          </p:nvSpPr>
          <p:spPr>
            <a:xfrm>
              <a:off x="0" y="-35197"/>
              <a:ext cx="935432" cy="219506"/>
            </a:xfrm>
            <a:custGeom>
              <a:avLst/>
              <a:gdLst/>
              <a:ahLst/>
              <a:cxnLst/>
              <a:rect l="l" t="t" r="r" b="b"/>
              <a:pathLst>
                <a:path w="935432" h="243186">
                  <a:moveTo>
                    <a:pt x="29269" y="0"/>
                  </a:moveTo>
                  <a:lnTo>
                    <a:pt x="906162" y="0"/>
                  </a:lnTo>
                  <a:cubicBezTo>
                    <a:pt x="913925" y="0"/>
                    <a:pt x="921370" y="3084"/>
                    <a:pt x="926859" y="8573"/>
                  </a:cubicBezTo>
                  <a:cubicBezTo>
                    <a:pt x="932348" y="14062"/>
                    <a:pt x="935432" y="21507"/>
                    <a:pt x="935432" y="29269"/>
                  </a:cubicBezTo>
                  <a:lnTo>
                    <a:pt x="935432" y="213917"/>
                  </a:lnTo>
                  <a:cubicBezTo>
                    <a:pt x="935432" y="230082"/>
                    <a:pt x="922327" y="243186"/>
                    <a:pt x="906162" y="243186"/>
                  </a:cubicBezTo>
                  <a:lnTo>
                    <a:pt x="29269" y="243186"/>
                  </a:lnTo>
                  <a:cubicBezTo>
                    <a:pt x="21507" y="243186"/>
                    <a:pt x="14062" y="240102"/>
                    <a:pt x="8573" y="234613"/>
                  </a:cubicBezTo>
                  <a:cubicBezTo>
                    <a:pt x="3084" y="229124"/>
                    <a:pt x="0" y="221679"/>
                    <a:pt x="0" y="213917"/>
                  </a:cubicBezTo>
                  <a:lnTo>
                    <a:pt x="0" y="29269"/>
                  </a:lnTo>
                  <a:cubicBezTo>
                    <a:pt x="0" y="21507"/>
                    <a:pt x="3084" y="14062"/>
                    <a:pt x="8573" y="8573"/>
                  </a:cubicBezTo>
                  <a:cubicBezTo>
                    <a:pt x="14062" y="3084"/>
                    <a:pt x="21507" y="0"/>
                    <a:pt x="29269" y="0"/>
                  </a:cubicBezTo>
                  <a:close/>
                </a:path>
              </a:pathLst>
            </a:custGeom>
            <a:solidFill>
              <a:srgbClr val="F2231F"/>
            </a:solidFill>
          </p:spPr>
          <p:txBody>
            <a:bodyPr/>
            <a:lstStyle/>
            <a:p>
              <a:endParaRPr lang="en-001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14300"/>
              <a:ext cx="935432" cy="3574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</a:pPr>
              <a:r>
                <a:rPr lang="en-US" sz="56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Pair Work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758036" y="8446913"/>
            <a:ext cx="12771925" cy="1081798"/>
            <a:chOff x="0" y="-39220"/>
            <a:chExt cx="2840700" cy="24061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40700" cy="201391"/>
            </a:xfrm>
            <a:custGeom>
              <a:avLst/>
              <a:gdLst/>
              <a:ahLst/>
              <a:cxnLst/>
              <a:rect l="l" t="t" r="r" b="b"/>
              <a:pathLst>
                <a:path w="2840700" h="201391">
                  <a:moveTo>
                    <a:pt x="0" y="0"/>
                  </a:moveTo>
                  <a:lnTo>
                    <a:pt x="2840700" y="0"/>
                  </a:lnTo>
                  <a:lnTo>
                    <a:pt x="2840700" y="201391"/>
                  </a:lnTo>
                  <a:lnTo>
                    <a:pt x="0" y="20139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9220"/>
              <a:ext cx="2840700" cy="24061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320"/>
                </a:lnSpc>
              </a:pPr>
              <a:r>
                <a:rPr lang="en-US" sz="38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Read the text in pairs and role-play the conversation.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102731" y="487542"/>
            <a:ext cx="15872070" cy="9154066"/>
            <a:chOff x="0" y="0"/>
            <a:chExt cx="21162760" cy="12205421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20866"/>
              <a:ext cx="20649632" cy="11763690"/>
              <a:chOff x="0" y="0"/>
              <a:chExt cx="1190628" cy="67827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190628" cy="678277"/>
              </a:xfrm>
              <a:custGeom>
                <a:avLst/>
                <a:gdLst/>
                <a:ahLst/>
                <a:cxnLst/>
                <a:rect l="l" t="t" r="r" b="b"/>
                <a:pathLst>
                  <a:path w="1190628" h="678277">
                    <a:moveTo>
                      <a:pt x="0" y="0"/>
                    </a:moveTo>
                    <a:lnTo>
                      <a:pt x="1190628" y="0"/>
                    </a:lnTo>
                    <a:lnTo>
                      <a:pt x="1190628" y="678277"/>
                    </a:lnTo>
                    <a:lnTo>
                      <a:pt x="0" y="678277"/>
                    </a:lnTo>
                    <a:close/>
                  </a:path>
                </a:pathLst>
              </a:custGeom>
              <a:solidFill>
                <a:srgbClr val="669423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190628" cy="7163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1162760" cy="12205421"/>
            </a:xfrm>
            <a:custGeom>
              <a:avLst/>
              <a:gdLst/>
              <a:ahLst/>
              <a:cxnLst/>
              <a:rect l="l" t="t" r="r" b="b"/>
              <a:pathLst>
                <a:path w="21162760" h="12205421">
                  <a:moveTo>
                    <a:pt x="0" y="0"/>
                  </a:moveTo>
                  <a:lnTo>
                    <a:pt x="21162760" y="0"/>
                  </a:lnTo>
                  <a:lnTo>
                    <a:pt x="21162760" y="12205421"/>
                  </a:lnTo>
                  <a:lnTo>
                    <a:pt x="0" y="12205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6464102" y="918932"/>
            <a:ext cx="4889698" cy="1176568"/>
            <a:chOff x="0" y="331"/>
            <a:chExt cx="535289" cy="1136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Freeform 9"/>
            <p:cNvSpPr/>
            <p:nvPr/>
          </p:nvSpPr>
          <p:spPr>
            <a:xfrm>
              <a:off x="0" y="17540"/>
              <a:ext cx="535289" cy="94156"/>
            </a:xfrm>
            <a:custGeom>
              <a:avLst/>
              <a:gdLst/>
              <a:ahLst/>
              <a:cxnLst/>
              <a:rect l="l" t="t" r="r" b="b"/>
              <a:pathLst>
                <a:path w="535289" h="136023">
                  <a:moveTo>
                    <a:pt x="0" y="0"/>
                  </a:moveTo>
                  <a:lnTo>
                    <a:pt x="535289" y="0"/>
                  </a:lnTo>
                  <a:lnTo>
                    <a:pt x="535289" y="136023"/>
                  </a:lnTo>
                  <a:lnTo>
                    <a:pt x="0" y="136023"/>
                  </a:lnTo>
                  <a:close/>
                </a:path>
              </a:pathLst>
            </a:custGeom>
            <a:solidFill>
              <a:srgbClr val="3D93E6"/>
            </a:solidFill>
          </p:spPr>
          <p:txBody>
            <a:bodyPr/>
            <a:lstStyle/>
            <a:p>
              <a:endParaRPr lang="en-001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31"/>
              <a:ext cx="535289" cy="11367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</a:pPr>
              <a:r>
                <a:rPr lang="en-US" sz="56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Assessment</a:t>
              </a:r>
            </a:p>
          </p:txBody>
        </p:sp>
      </p:grpSp>
      <p:grpSp>
        <p:nvGrpSpPr>
          <p:cNvPr id="15" name="Group 7">
            <a:extLst>
              <a:ext uri="{FF2B5EF4-FFF2-40B4-BE49-F238E27FC236}">
                <a16:creationId xmlns:a16="http://schemas.microsoft.com/office/drawing/2014/main" id="{70D70619-E6C6-575F-4A42-A815D42935C6}"/>
              </a:ext>
            </a:extLst>
          </p:cNvPr>
          <p:cNvGrpSpPr/>
          <p:nvPr/>
        </p:nvGrpSpPr>
        <p:grpSpPr>
          <a:xfrm>
            <a:off x="9753599" y="4088315"/>
            <a:ext cx="6585395" cy="2883985"/>
            <a:chOff x="2225934" y="-1008649"/>
            <a:chExt cx="2898201" cy="8196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2C5F5026-E278-F2E1-2893-143315207590}"/>
                </a:ext>
              </a:extLst>
            </p:cNvPr>
            <p:cNvSpPr/>
            <p:nvPr/>
          </p:nvSpPr>
          <p:spPr>
            <a:xfrm>
              <a:off x="2225934" y="-994853"/>
              <a:ext cx="2898201" cy="805866"/>
            </a:xfrm>
            <a:custGeom>
              <a:avLst/>
              <a:gdLst/>
              <a:ahLst/>
              <a:cxnLst/>
              <a:rect l="l" t="t" r="r" b="b"/>
              <a:pathLst>
                <a:path w="2840700" h="201391">
                  <a:moveTo>
                    <a:pt x="0" y="0"/>
                  </a:moveTo>
                  <a:lnTo>
                    <a:pt x="2840700" y="0"/>
                  </a:lnTo>
                  <a:lnTo>
                    <a:pt x="2840700" y="201391"/>
                  </a:lnTo>
                  <a:lnTo>
                    <a:pt x="0" y="201391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id="17" name="TextBox 9">
              <a:extLst>
                <a:ext uri="{FF2B5EF4-FFF2-40B4-BE49-F238E27FC236}">
                  <a16:creationId xmlns:a16="http://schemas.microsoft.com/office/drawing/2014/main" id="{0006624A-77DB-3039-0BAC-B466F6448E9C}"/>
                </a:ext>
              </a:extLst>
            </p:cNvPr>
            <p:cNvSpPr txBox="1"/>
            <p:nvPr/>
          </p:nvSpPr>
          <p:spPr>
            <a:xfrm>
              <a:off x="2427146" y="-1008649"/>
              <a:ext cx="2650988" cy="805866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lIns="50800" tIns="50800" rIns="50800" bIns="50800" rtlCol="0" anchor="ctr"/>
            <a:lstStyle/>
            <a:p>
              <a:pPr>
                <a:lnSpc>
                  <a:spcPts val="5320"/>
                </a:lnSpc>
              </a:pPr>
              <a:r>
                <a:rPr lang="en-GB" sz="38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Read the conversation individually from activity 1.2  in textbook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528EA355-59BB-4452-C77E-39233E34C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98045" y="2628900"/>
            <a:ext cx="7696200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57D49D8-86A7-BE6F-5C2B-3E712A566DCA}"/>
              </a:ext>
            </a:extLst>
          </p:cNvPr>
          <p:cNvGrpSpPr/>
          <p:nvPr/>
        </p:nvGrpSpPr>
        <p:grpSpPr>
          <a:xfrm>
            <a:off x="1892236" y="1006294"/>
            <a:ext cx="6306767" cy="5191000"/>
            <a:chOff x="1892236" y="1006294"/>
            <a:chExt cx="6306767" cy="5191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2094FC6-4BB5-78C5-B26C-A5BA847F4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73563">
              <a:off x="1892236" y="1006294"/>
              <a:ext cx="6306767" cy="5191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TextBox 5"/>
            <p:cNvSpPr txBox="1"/>
            <p:nvPr/>
          </p:nvSpPr>
          <p:spPr>
            <a:xfrm>
              <a:off x="2621269" y="2190497"/>
              <a:ext cx="4465331" cy="27699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0000"/>
                  </a:solidFill>
                  <a:latin typeface="Comic Sans MS" panose="030F0702030302020204" pitchFamily="66" charset="0"/>
                  <a:ea typeface="Canva Sans Bold"/>
                  <a:cs typeface="Canva Sans Bold"/>
                  <a:sym typeface="Canva Sans Bold"/>
                </a:rPr>
                <a:t>Unit-11 </a:t>
              </a:r>
            </a:p>
            <a:p>
              <a:pPr algn="ctr"/>
              <a:r>
                <a:rPr lang="en-US" sz="3600" b="1" dirty="0">
                  <a:solidFill>
                    <a:srgbClr val="F2231F"/>
                  </a:solidFill>
                  <a:latin typeface="Comic Sans MS" panose="030F0702030302020204" pitchFamily="66" charset="0"/>
                  <a:ea typeface="Canva Sans Bold"/>
                  <a:cs typeface="Canva Sans Bold"/>
                  <a:sym typeface="Canva Sans Bold"/>
                </a:rPr>
                <a:t>Activity-1.1,1.2 </a:t>
              </a:r>
            </a:p>
            <a:p>
              <a:pPr algn="ctr"/>
              <a:r>
                <a:rPr lang="en-US" sz="3600" b="1" dirty="0">
                  <a:solidFill>
                    <a:srgbClr val="000000"/>
                  </a:solidFill>
                  <a:latin typeface="Comic Sans MS" panose="030F0702030302020204" pitchFamily="66" charset="0"/>
                  <a:ea typeface="Canva Sans Bold"/>
                  <a:cs typeface="Canva Sans Bold"/>
                  <a:sym typeface="Canva Sans Bold"/>
                </a:rPr>
                <a:t>Lesson Title:</a:t>
              </a:r>
            </a:p>
            <a:p>
              <a:pPr algn="ctr"/>
              <a:r>
                <a:rPr lang="en-US" sz="3600" b="1" dirty="0">
                  <a:solidFill>
                    <a:srgbClr val="8C52FF"/>
                  </a:solidFill>
                  <a:latin typeface="Comic Sans MS" panose="030F0702030302020204" pitchFamily="66" charset="0"/>
                  <a:ea typeface="Canva Sans Bold"/>
                  <a:cs typeface="Canva Sans Bold"/>
                  <a:sym typeface="Canva Sans Bold"/>
                </a:rPr>
                <a:t>Making Requests</a:t>
              </a:r>
            </a:p>
            <a:p>
              <a:pPr algn="ctr"/>
              <a:r>
                <a:rPr lang="en-US" sz="3600" b="1" dirty="0">
                  <a:latin typeface="Comic Sans MS" panose="030F0702030302020204" pitchFamily="66" charset="0"/>
                  <a:ea typeface="Canva Sans Bold"/>
                  <a:cs typeface="Canva Sans Bold"/>
                  <a:sym typeface="Canva Sans Bold"/>
                </a:rPr>
                <a:t>Page: </a:t>
              </a: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  <a:latin typeface="Comic Sans MS" panose="030F0702030302020204" pitchFamily="66" charset="0"/>
                  <a:ea typeface="Canva Sans Bold"/>
                  <a:cs typeface="Canva Sans Bold"/>
                  <a:sym typeface="Canva Sans Bold"/>
                </a:rPr>
                <a:t>54-55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8896927" y="903367"/>
            <a:ext cx="5257717" cy="7006242"/>
          </a:xfrm>
          <a:custGeom>
            <a:avLst/>
            <a:gdLst/>
            <a:ahLst/>
            <a:cxnLst/>
            <a:rect l="l" t="t" r="r" b="b"/>
            <a:pathLst>
              <a:path w="5257717" h="7006242">
                <a:moveTo>
                  <a:pt x="0" y="0"/>
                </a:moveTo>
                <a:lnTo>
                  <a:pt x="5257717" y="0"/>
                </a:lnTo>
                <a:lnTo>
                  <a:pt x="5257717" y="7006242"/>
                </a:lnTo>
                <a:lnTo>
                  <a:pt x="0" y="7006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828800" y="588736"/>
            <a:ext cx="14178984" cy="9109527"/>
          </a:xfrm>
          <a:custGeom>
            <a:avLst/>
            <a:gdLst/>
            <a:ahLst/>
            <a:cxnLst/>
            <a:rect l="l" t="t" r="r" b="b"/>
            <a:pathLst>
              <a:path w="14178984" h="9109527">
                <a:moveTo>
                  <a:pt x="0" y="0"/>
                </a:moveTo>
                <a:lnTo>
                  <a:pt x="14178984" y="0"/>
                </a:lnTo>
                <a:lnTo>
                  <a:pt x="14178984" y="9109526"/>
                </a:lnTo>
                <a:lnTo>
                  <a:pt x="0" y="91095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578466" y="3360506"/>
            <a:ext cx="5733901" cy="8115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Eman Chakma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394032" y="4175343"/>
            <a:ext cx="8102768" cy="16928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dirty="0">
                <a:solidFill>
                  <a:srgbClr val="FFFF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Assistant Teacher</a:t>
            </a:r>
          </a:p>
          <a:p>
            <a:pPr algn="ctr">
              <a:lnSpc>
                <a:spcPts val="4480"/>
              </a:lnSpc>
            </a:pPr>
            <a:r>
              <a:rPr lang="en-US" sz="32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Khyangsapara</a:t>
            </a:r>
            <a:r>
              <a:rPr lang="en-US" sz="3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Govt Primary School</a:t>
            </a:r>
            <a:br>
              <a:rPr lang="en-US" sz="3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</a:br>
            <a:r>
              <a:rPr lang="en-US" sz="32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Mahalchari</a:t>
            </a:r>
            <a:r>
              <a:rPr lang="en-US" sz="3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, </a:t>
            </a:r>
            <a:r>
              <a:rPr lang="en-US" sz="32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Khagrachari</a:t>
            </a:r>
            <a:endParaRPr lang="en-US" sz="3200" b="1" dirty="0">
              <a:solidFill>
                <a:schemeClr val="accent5">
                  <a:lumMod val="40000"/>
                  <a:lumOff val="60000"/>
                </a:schemeClr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11DDA4-2EDB-CDDC-C701-DFBFE128EF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829" y="971465"/>
            <a:ext cx="8039664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102731" y="487542"/>
            <a:ext cx="15872070" cy="9154066"/>
            <a:chOff x="0" y="0"/>
            <a:chExt cx="21162760" cy="12205421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20866"/>
              <a:ext cx="20649632" cy="11763690"/>
              <a:chOff x="0" y="0"/>
              <a:chExt cx="1190628" cy="67827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190628" cy="678277"/>
              </a:xfrm>
              <a:custGeom>
                <a:avLst/>
                <a:gdLst/>
                <a:ahLst/>
                <a:cxnLst/>
                <a:rect l="l" t="t" r="r" b="b"/>
                <a:pathLst>
                  <a:path w="1190628" h="678277">
                    <a:moveTo>
                      <a:pt x="0" y="0"/>
                    </a:moveTo>
                    <a:lnTo>
                      <a:pt x="1190628" y="0"/>
                    </a:lnTo>
                    <a:lnTo>
                      <a:pt x="1190628" y="678277"/>
                    </a:lnTo>
                    <a:lnTo>
                      <a:pt x="0" y="678277"/>
                    </a:lnTo>
                    <a:close/>
                  </a:path>
                </a:pathLst>
              </a:custGeom>
              <a:solidFill>
                <a:srgbClr val="669423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190628" cy="7163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1162760" cy="12205421"/>
            </a:xfrm>
            <a:custGeom>
              <a:avLst/>
              <a:gdLst/>
              <a:ahLst/>
              <a:cxnLst/>
              <a:rect l="l" t="t" r="r" b="b"/>
              <a:pathLst>
                <a:path w="21162760" h="12205421">
                  <a:moveTo>
                    <a:pt x="0" y="0"/>
                  </a:moveTo>
                  <a:lnTo>
                    <a:pt x="21162760" y="0"/>
                  </a:lnTo>
                  <a:lnTo>
                    <a:pt x="21162760" y="12205421"/>
                  </a:lnTo>
                  <a:lnTo>
                    <a:pt x="0" y="12205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2143237" y="3530338"/>
            <a:ext cx="9362963" cy="7604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GB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👉 </a:t>
            </a:r>
            <a:r>
              <a:rPr lang="en-US" sz="3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Students will be able to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143237" y="1589204"/>
            <a:ext cx="11267963" cy="12268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080"/>
              </a:lnSpc>
            </a:pPr>
            <a:r>
              <a:rPr lang="en-US" sz="72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Learning Outcomes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43237" y="4530394"/>
            <a:ext cx="13502585" cy="706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80"/>
              </a:lnSpc>
            </a:pPr>
            <a:r>
              <a:rPr lang="en-US" sz="3600" dirty="0">
                <a:solidFill>
                  <a:schemeClr val="accent5">
                    <a:lumMod val="20000"/>
                    <a:lumOff val="8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4.2.1 Read aloud texts with proper stress, intonation.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579604-CFF8-FBEF-0EF3-4210743C1D76}"/>
              </a:ext>
            </a:extLst>
          </p:cNvPr>
          <p:cNvSpPr txBox="1"/>
          <p:nvPr/>
        </p:nvSpPr>
        <p:spPr>
          <a:xfrm>
            <a:off x="2143236" y="5394536"/>
            <a:ext cx="13502585" cy="1463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80"/>
              </a:lnSpc>
            </a:pPr>
            <a:r>
              <a:rPr lang="en-US" sz="3600" dirty="0">
                <a:solidFill>
                  <a:schemeClr val="accent6">
                    <a:lumMod val="20000"/>
                    <a:lumOff val="8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8.1.2 Recognize and use a range of words and phrases in written communication.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9D43C0-0909-8D9E-7194-607CDCF2B822}"/>
              </a:ext>
            </a:extLst>
          </p:cNvPr>
          <p:cNvSpPr txBox="1"/>
          <p:nvPr/>
        </p:nvSpPr>
        <p:spPr>
          <a:xfrm>
            <a:off x="2133600" y="7033143"/>
            <a:ext cx="13502585" cy="1463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80"/>
              </a:lnSpc>
            </a:pPr>
            <a:r>
              <a:rPr lang="en-US" sz="3600" dirty="0">
                <a:solidFill>
                  <a:schemeClr val="accent6">
                    <a:lumMod val="20000"/>
                    <a:lumOff val="8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 8.1.2 Recognize and use a range of words and phrases in written communication.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38445" y="895968"/>
            <a:ext cx="15872070" cy="9154066"/>
            <a:chOff x="0" y="0"/>
            <a:chExt cx="21162760" cy="12205421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20866"/>
              <a:ext cx="20649632" cy="11763690"/>
              <a:chOff x="0" y="0"/>
              <a:chExt cx="1190628" cy="67827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190628" cy="678277"/>
              </a:xfrm>
              <a:custGeom>
                <a:avLst/>
                <a:gdLst/>
                <a:ahLst/>
                <a:cxnLst/>
                <a:rect l="l" t="t" r="r" b="b"/>
                <a:pathLst>
                  <a:path w="1190628" h="678277">
                    <a:moveTo>
                      <a:pt x="0" y="0"/>
                    </a:moveTo>
                    <a:lnTo>
                      <a:pt x="1190628" y="0"/>
                    </a:lnTo>
                    <a:lnTo>
                      <a:pt x="1190628" y="678277"/>
                    </a:lnTo>
                    <a:lnTo>
                      <a:pt x="0" y="678277"/>
                    </a:lnTo>
                    <a:close/>
                  </a:path>
                </a:pathLst>
              </a:custGeom>
              <a:solidFill>
                <a:srgbClr val="545454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190628" cy="7163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1162760" cy="12205421"/>
            </a:xfrm>
            <a:custGeom>
              <a:avLst/>
              <a:gdLst/>
              <a:ahLst/>
              <a:cxnLst/>
              <a:rect l="l" t="t" r="r" b="b"/>
              <a:pathLst>
                <a:path w="21162760" h="12205421">
                  <a:moveTo>
                    <a:pt x="0" y="0"/>
                  </a:moveTo>
                  <a:lnTo>
                    <a:pt x="21162760" y="0"/>
                  </a:lnTo>
                  <a:lnTo>
                    <a:pt x="21162760" y="12205421"/>
                  </a:lnTo>
                  <a:lnTo>
                    <a:pt x="0" y="12205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13" name="TextBox 9"/>
          <p:cNvSpPr txBox="1"/>
          <p:nvPr/>
        </p:nvSpPr>
        <p:spPr>
          <a:xfrm>
            <a:off x="3048000" y="1816356"/>
            <a:ext cx="11171305" cy="90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5399" b="1" dirty="0">
                <a:solidFill>
                  <a:srgbClr val="D9D9D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Review of the prior knowledge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A641C0-F312-1E82-82CD-6814C18BDBAB}"/>
              </a:ext>
            </a:extLst>
          </p:cNvPr>
          <p:cNvSpPr txBox="1"/>
          <p:nvPr/>
        </p:nvSpPr>
        <p:spPr>
          <a:xfrm>
            <a:off x="2483509" y="3221130"/>
            <a:ext cx="14596526" cy="850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10210" lvl="1" algn="l">
              <a:lnSpc>
                <a:spcPts val="7523"/>
              </a:lnSpc>
            </a:pPr>
            <a:r>
              <a:rPr lang="en-GB" sz="4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🎯 </a:t>
            </a:r>
            <a:r>
              <a:rPr lang="en-US" sz="4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anva Sans"/>
                <a:ea typeface="Canva Sans"/>
                <a:cs typeface="Canva Sans"/>
                <a:sym typeface="Canva Sans"/>
              </a:rPr>
              <a:t>How do you make requests to others?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81B901-CFBC-D534-71F5-B64DC69CD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5237552"/>
            <a:ext cx="3743847" cy="41534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276524-4C9A-1A5A-1D4B-212665685B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35" y="5143500"/>
            <a:ext cx="7011378" cy="38486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2186048" y="1706195"/>
            <a:ext cx="13650429" cy="7872755"/>
            <a:chOff x="0" y="0"/>
            <a:chExt cx="18200572" cy="10497007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189951"/>
              <a:ext cx="17759267" cy="10117106"/>
              <a:chOff x="0" y="0"/>
              <a:chExt cx="1190628" cy="67827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190628" cy="678277"/>
              </a:xfrm>
              <a:custGeom>
                <a:avLst/>
                <a:gdLst/>
                <a:ahLst/>
                <a:cxnLst/>
                <a:rect l="l" t="t" r="r" b="b"/>
                <a:pathLst>
                  <a:path w="1190628" h="678277">
                    <a:moveTo>
                      <a:pt x="0" y="0"/>
                    </a:moveTo>
                    <a:lnTo>
                      <a:pt x="1190628" y="0"/>
                    </a:lnTo>
                    <a:lnTo>
                      <a:pt x="1190628" y="678277"/>
                    </a:lnTo>
                    <a:lnTo>
                      <a:pt x="0" y="678277"/>
                    </a:lnTo>
                    <a:close/>
                  </a:path>
                </a:pathLst>
              </a:custGeom>
              <a:solidFill>
                <a:srgbClr val="669423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190628" cy="7163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18200572" cy="10497007"/>
            </a:xfrm>
            <a:custGeom>
              <a:avLst/>
              <a:gdLst/>
              <a:ahLst/>
              <a:cxnLst/>
              <a:rect l="l" t="t" r="r" b="b"/>
              <a:pathLst>
                <a:path w="18200572" h="10497007">
                  <a:moveTo>
                    <a:pt x="0" y="0"/>
                  </a:moveTo>
                  <a:lnTo>
                    <a:pt x="18200572" y="0"/>
                  </a:lnTo>
                  <a:lnTo>
                    <a:pt x="18200572" y="10497007"/>
                  </a:lnTo>
                  <a:lnTo>
                    <a:pt x="0" y="1049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3003034" y="4032461"/>
            <a:ext cx="8573622" cy="6402876"/>
          </a:xfrm>
          <a:custGeom>
            <a:avLst/>
            <a:gdLst/>
            <a:ahLst/>
            <a:cxnLst/>
            <a:rect l="l" t="t" r="r" b="b"/>
            <a:pathLst>
              <a:path w="8573622" h="6402876">
                <a:moveTo>
                  <a:pt x="0" y="0"/>
                </a:moveTo>
                <a:lnTo>
                  <a:pt x="8573622" y="0"/>
                </a:lnTo>
                <a:lnTo>
                  <a:pt x="8573622" y="6402876"/>
                </a:lnTo>
                <a:lnTo>
                  <a:pt x="0" y="64028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r="-5014"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3479021" y="1866900"/>
            <a:ext cx="10084579" cy="2538964"/>
            <a:chOff x="-1096711" y="21549"/>
            <a:chExt cx="2172140" cy="732898"/>
          </a:xfrm>
        </p:grpSpPr>
        <p:sp>
          <p:nvSpPr>
            <p:cNvPr id="10" name="Freeform 10"/>
            <p:cNvSpPr/>
            <p:nvPr/>
          </p:nvSpPr>
          <p:spPr>
            <a:xfrm>
              <a:off x="-1025421" y="91422"/>
              <a:ext cx="2100850" cy="663025"/>
            </a:xfrm>
            <a:custGeom>
              <a:avLst/>
              <a:gdLst/>
              <a:ahLst/>
              <a:cxnLst/>
              <a:rect l="l" t="t" r="r" b="b"/>
              <a:pathLst>
                <a:path w="1655869" h="765498">
                  <a:moveTo>
                    <a:pt x="18790" y="0"/>
                  </a:moveTo>
                  <a:lnTo>
                    <a:pt x="1637080" y="0"/>
                  </a:lnTo>
                  <a:cubicBezTo>
                    <a:pt x="1647457" y="0"/>
                    <a:pt x="1655869" y="8412"/>
                    <a:pt x="1655869" y="18790"/>
                  </a:cubicBezTo>
                  <a:lnTo>
                    <a:pt x="1655869" y="746708"/>
                  </a:lnTo>
                  <a:cubicBezTo>
                    <a:pt x="1655869" y="757085"/>
                    <a:pt x="1647457" y="765498"/>
                    <a:pt x="1637080" y="765498"/>
                  </a:cubicBezTo>
                  <a:lnTo>
                    <a:pt x="18790" y="765498"/>
                  </a:lnTo>
                  <a:cubicBezTo>
                    <a:pt x="8412" y="765498"/>
                    <a:pt x="0" y="757085"/>
                    <a:pt x="0" y="746708"/>
                  </a:cubicBezTo>
                  <a:lnTo>
                    <a:pt x="0" y="18790"/>
                  </a:lnTo>
                  <a:cubicBezTo>
                    <a:pt x="0" y="8412"/>
                    <a:pt x="8412" y="0"/>
                    <a:pt x="18790" y="0"/>
                  </a:cubicBezTo>
                  <a:close/>
                </a:path>
              </a:pathLst>
            </a:custGeom>
            <a:solidFill>
              <a:srgbClr val="D9D9D9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001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-1096711" y="21549"/>
              <a:ext cx="2135075" cy="709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45441" lvl="1" algn="l">
                <a:lnSpc>
                  <a:spcPts val="5664"/>
                </a:lnSpc>
              </a:pPr>
              <a:r>
                <a:rPr lang="en-GB" sz="28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📌</a:t>
              </a:r>
              <a:r>
                <a:rPr lang="en-US" sz="28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 What do you see in the picture?</a:t>
              </a:r>
            </a:p>
            <a:p>
              <a:pPr marL="345441" lvl="1">
                <a:lnSpc>
                  <a:spcPts val="5664"/>
                </a:lnSpc>
              </a:pPr>
              <a:r>
                <a:rPr lang="en-US" sz="28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 </a:t>
              </a:r>
              <a:r>
                <a:rPr lang="en-GB" sz="28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📌</a:t>
              </a:r>
              <a:r>
                <a:rPr lang="en-US" sz="28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 What do you think they are talking about? </a:t>
              </a:r>
            </a:p>
            <a:p>
              <a:pPr marL="345441" lvl="1">
                <a:lnSpc>
                  <a:spcPts val="5664"/>
                </a:lnSpc>
              </a:pPr>
              <a:r>
                <a:rPr lang="en-GB" sz="28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📌</a:t>
              </a:r>
              <a:r>
                <a:rPr lang="en-US" sz="2800" b="1" dirty="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 How do you request someone to get something?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649672" y="351302"/>
            <a:ext cx="4723179" cy="1433616"/>
            <a:chOff x="0" y="-56601"/>
            <a:chExt cx="971848" cy="24794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71848" cy="146166"/>
            </a:xfrm>
            <a:custGeom>
              <a:avLst/>
              <a:gdLst/>
              <a:ahLst/>
              <a:cxnLst/>
              <a:rect l="l" t="t" r="r" b="b"/>
              <a:pathLst>
                <a:path w="971848" h="191346">
                  <a:moveTo>
                    <a:pt x="32014" y="0"/>
                  </a:moveTo>
                  <a:lnTo>
                    <a:pt x="939833" y="0"/>
                  </a:lnTo>
                  <a:cubicBezTo>
                    <a:pt x="948324" y="0"/>
                    <a:pt x="956467" y="3373"/>
                    <a:pt x="962471" y="9377"/>
                  </a:cubicBezTo>
                  <a:cubicBezTo>
                    <a:pt x="968475" y="15381"/>
                    <a:pt x="971848" y="23524"/>
                    <a:pt x="971848" y="32014"/>
                  </a:cubicBezTo>
                  <a:lnTo>
                    <a:pt x="971848" y="159332"/>
                  </a:lnTo>
                  <a:cubicBezTo>
                    <a:pt x="971848" y="167823"/>
                    <a:pt x="968475" y="175966"/>
                    <a:pt x="962471" y="181969"/>
                  </a:cubicBezTo>
                  <a:cubicBezTo>
                    <a:pt x="956467" y="187973"/>
                    <a:pt x="948324" y="191346"/>
                    <a:pt x="939833" y="191346"/>
                  </a:cubicBezTo>
                  <a:lnTo>
                    <a:pt x="32014" y="191346"/>
                  </a:lnTo>
                  <a:cubicBezTo>
                    <a:pt x="23524" y="191346"/>
                    <a:pt x="15381" y="187973"/>
                    <a:pt x="9377" y="181969"/>
                  </a:cubicBezTo>
                  <a:cubicBezTo>
                    <a:pt x="3373" y="175966"/>
                    <a:pt x="0" y="167823"/>
                    <a:pt x="0" y="159332"/>
                  </a:cubicBezTo>
                  <a:lnTo>
                    <a:pt x="0" y="32014"/>
                  </a:lnTo>
                  <a:cubicBezTo>
                    <a:pt x="0" y="23524"/>
                    <a:pt x="3373" y="15381"/>
                    <a:pt x="9377" y="9377"/>
                  </a:cubicBezTo>
                  <a:cubicBezTo>
                    <a:pt x="15381" y="3373"/>
                    <a:pt x="23524" y="0"/>
                    <a:pt x="32014" y="0"/>
                  </a:cubicBezTo>
                  <a:close/>
                </a:path>
              </a:pathLst>
            </a:custGeom>
            <a:solidFill>
              <a:srgbClr val="8C52FF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en-001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6601"/>
              <a:ext cx="971848" cy="24794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40"/>
                </a:lnSpc>
              </a:pPr>
              <a:r>
                <a:rPr lang="en-US" sz="36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 Look at the picture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102731" y="487542"/>
            <a:ext cx="15872070" cy="9154066"/>
            <a:chOff x="0" y="0"/>
            <a:chExt cx="21162760" cy="12205421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20866"/>
              <a:ext cx="20649632" cy="11763690"/>
              <a:chOff x="0" y="0"/>
              <a:chExt cx="1190628" cy="67827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190628" cy="678277"/>
              </a:xfrm>
              <a:custGeom>
                <a:avLst/>
                <a:gdLst/>
                <a:ahLst/>
                <a:cxnLst/>
                <a:rect l="l" t="t" r="r" b="b"/>
                <a:pathLst>
                  <a:path w="1190628" h="678277">
                    <a:moveTo>
                      <a:pt x="0" y="0"/>
                    </a:moveTo>
                    <a:lnTo>
                      <a:pt x="1190628" y="0"/>
                    </a:lnTo>
                    <a:lnTo>
                      <a:pt x="1190628" y="678277"/>
                    </a:lnTo>
                    <a:lnTo>
                      <a:pt x="0" y="678277"/>
                    </a:lnTo>
                    <a:close/>
                  </a:path>
                </a:pathLst>
              </a:custGeom>
              <a:solidFill>
                <a:srgbClr val="545454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190628" cy="7163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1162760" cy="12205421"/>
            </a:xfrm>
            <a:custGeom>
              <a:avLst/>
              <a:gdLst/>
              <a:ahLst/>
              <a:cxnLst/>
              <a:rect l="l" t="t" r="r" b="b"/>
              <a:pathLst>
                <a:path w="21162760" h="12205421">
                  <a:moveTo>
                    <a:pt x="0" y="0"/>
                  </a:moveTo>
                  <a:lnTo>
                    <a:pt x="21162760" y="0"/>
                  </a:lnTo>
                  <a:lnTo>
                    <a:pt x="21162760" y="12205421"/>
                  </a:lnTo>
                  <a:lnTo>
                    <a:pt x="0" y="12205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8610600" y="3712808"/>
            <a:ext cx="6659871" cy="3547805"/>
            <a:chOff x="0" y="0"/>
            <a:chExt cx="1845903" cy="9833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Freeform 9"/>
            <p:cNvSpPr/>
            <p:nvPr/>
          </p:nvSpPr>
          <p:spPr>
            <a:xfrm>
              <a:off x="0" y="0"/>
              <a:ext cx="1845903" cy="983338"/>
            </a:xfrm>
            <a:custGeom>
              <a:avLst/>
              <a:gdLst/>
              <a:ahLst/>
              <a:cxnLst/>
              <a:rect l="l" t="t" r="r" b="b"/>
              <a:pathLst>
                <a:path w="1845903" h="983338">
                  <a:moveTo>
                    <a:pt x="1002740" y="0"/>
                  </a:moveTo>
                  <a:cubicBezTo>
                    <a:pt x="1127603" y="0"/>
                    <a:pt x="1219294" y="56978"/>
                    <a:pt x="1281995" y="122850"/>
                  </a:cubicBezTo>
                  <a:cubicBezTo>
                    <a:pt x="1395771" y="102555"/>
                    <a:pt x="1491206" y="109568"/>
                    <a:pt x="1567861" y="160061"/>
                  </a:cubicBezTo>
                  <a:cubicBezTo>
                    <a:pt x="1630597" y="201390"/>
                    <a:pt x="1658221" y="260294"/>
                    <a:pt x="1651274" y="320034"/>
                  </a:cubicBezTo>
                  <a:cubicBezTo>
                    <a:pt x="1794087" y="374319"/>
                    <a:pt x="1860916" y="475886"/>
                    <a:pt x="1843073" y="573413"/>
                  </a:cubicBezTo>
                  <a:cubicBezTo>
                    <a:pt x="1805983" y="682162"/>
                    <a:pt x="1620385" y="752061"/>
                    <a:pt x="1452579" y="734500"/>
                  </a:cubicBezTo>
                  <a:cubicBezTo>
                    <a:pt x="1404656" y="799094"/>
                    <a:pt x="1318373" y="849841"/>
                    <a:pt x="1208985" y="869012"/>
                  </a:cubicBezTo>
                  <a:cubicBezTo>
                    <a:pt x="1063077" y="894576"/>
                    <a:pt x="916699" y="856928"/>
                    <a:pt x="829678" y="781059"/>
                  </a:cubicBezTo>
                  <a:lnTo>
                    <a:pt x="352955" y="983338"/>
                  </a:lnTo>
                  <a:cubicBezTo>
                    <a:pt x="425652" y="923059"/>
                    <a:pt x="497342" y="869012"/>
                    <a:pt x="518869" y="775405"/>
                  </a:cubicBezTo>
                  <a:cubicBezTo>
                    <a:pt x="458909" y="787645"/>
                    <a:pt x="389390" y="784228"/>
                    <a:pt x="324816" y="762208"/>
                  </a:cubicBezTo>
                  <a:cubicBezTo>
                    <a:pt x="211071" y="723419"/>
                    <a:pt x="160441" y="638113"/>
                    <a:pt x="177073" y="566047"/>
                  </a:cubicBezTo>
                  <a:cubicBezTo>
                    <a:pt x="112312" y="535559"/>
                    <a:pt x="0" y="491564"/>
                    <a:pt x="0" y="387426"/>
                  </a:cubicBezTo>
                  <a:cubicBezTo>
                    <a:pt x="0" y="290869"/>
                    <a:pt x="147065" y="216743"/>
                    <a:pt x="285145" y="218706"/>
                  </a:cubicBezTo>
                  <a:cubicBezTo>
                    <a:pt x="300083" y="179149"/>
                    <a:pt x="332271" y="142758"/>
                    <a:pt x="380746" y="115750"/>
                  </a:cubicBezTo>
                  <a:cubicBezTo>
                    <a:pt x="483567" y="58477"/>
                    <a:pt x="641734" y="68371"/>
                    <a:pt x="726744" y="117954"/>
                  </a:cubicBezTo>
                  <a:cubicBezTo>
                    <a:pt x="786124" y="45582"/>
                    <a:pt x="880706" y="0"/>
                    <a:pt x="1002740" y="0"/>
                  </a:cubicBezTo>
                  <a:close/>
                </a:path>
              </a:pathLst>
            </a:custGeom>
            <a:solidFill>
              <a:srgbClr val="5E17EB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372569" y="115351"/>
              <a:ext cx="1191801" cy="66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719"/>
                </a:lnSpc>
              </a:pPr>
              <a:r>
                <a:rPr lang="en-US" sz="4800" b="1" dirty="0" err="1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Makng</a:t>
              </a:r>
              <a:r>
                <a:rPr lang="en-US" sz="48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 Requests</a:t>
              </a:r>
            </a:p>
          </p:txBody>
        </p:sp>
      </p:grpSp>
      <p:sp>
        <p:nvSpPr>
          <p:cNvPr id="11" name="Freeform 11"/>
          <p:cNvSpPr/>
          <p:nvPr/>
        </p:nvSpPr>
        <p:spPr>
          <a:xfrm rot="254098">
            <a:off x="3468616" y="3586972"/>
            <a:ext cx="4473236" cy="5269500"/>
          </a:xfrm>
          <a:custGeom>
            <a:avLst/>
            <a:gdLst/>
            <a:ahLst/>
            <a:cxnLst/>
            <a:rect l="l" t="t" r="r" b="b"/>
            <a:pathLst>
              <a:path w="5004797" h="6509370">
                <a:moveTo>
                  <a:pt x="0" y="0"/>
                </a:moveTo>
                <a:lnTo>
                  <a:pt x="5004796" y="0"/>
                </a:lnTo>
                <a:lnTo>
                  <a:pt x="5004796" y="6509371"/>
                </a:lnTo>
                <a:lnTo>
                  <a:pt x="0" y="65093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sp>
      <p:grpSp>
        <p:nvGrpSpPr>
          <p:cNvPr id="13" name="Group 4">
            <a:extLst>
              <a:ext uri="{FF2B5EF4-FFF2-40B4-BE49-F238E27FC236}">
                <a16:creationId xmlns:a16="http://schemas.microsoft.com/office/drawing/2014/main" id="{50391E43-F1B8-1C44-0391-8ECDB9C96B04}"/>
              </a:ext>
            </a:extLst>
          </p:cNvPr>
          <p:cNvGrpSpPr/>
          <p:nvPr/>
        </p:nvGrpSpPr>
        <p:grpSpPr>
          <a:xfrm>
            <a:off x="5622970" y="614384"/>
            <a:ext cx="7607099" cy="1737382"/>
            <a:chOff x="0" y="-114300"/>
            <a:chExt cx="935432" cy="3574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124F90D-46CE-EF4A-915C-6BEF25579873}"/>
                </a:ext>
              </a:extLst>
            </p:cNvPr>
            <p:cNvSpPr/>
            <p:nvPr/>
          </p:nvSpPr>
          <p:spPr>
            <a:xfrm>
              <a:off x="0" y="-35197"/>
              <a:ext cx="935432" cy="219506"/>
            </a:xfrm>
            <a:custGeom>
              <a:avLst/>
              <a:gdLst/>
              <a:ahLst/>
              <a:cxnLst/>
              <a:rect l="l" t="t" r="r" b="b"/>
              <a:pathLst>
                <a:path w="935432" h="243186">
                  <a:moveTo>
                    <a:pt x="29269" y="0"/>
                  </a:moveTo>
                  <a:lnTo>
                    <a:pt x="906162" y="0"/>
                  </a:lnTo>
                  <a:cubicBezTo>
                    <a:pt x="913925" y="0"/>
                    <a:pt x="921370" y="3084"/>
                    <a:pt x="926859" y="8573"/>
                  </a:cubicBezTo>
                  <a:cubicBezTo>
                    <a:pt x="932348" y="14062"/>
                    <a:pt x="935432" y="21507"/>
                    <a:pt x="935432" y="29269"/>
                  </a:cubicBezTo>
                  <a:lnTo>
                    <a:pt x="935432" y="213917"/>
                  </a:lnTo>
                  <a:cubicBezTo>
                    <a:pt x="935432" y="230082"/>
                    <a:pt x="922327" y="243186"/>
                    <a:pt x="906162" y="243186"/>
                  </a:cubicBezTo>
                  <a:lnTo>
                    <a:pt x="29269" y="243186"/>
                  </a:lnTo>
                  <a:cubicBezTo>
                    <a:pt x="21507" y="243186"/>
                    <a:pt x="14062" y="240102"/>
                    <a:pt x="8573" y="234613"/>
                  </a:cubicBezTo>
                  <a:cubicBezTo>
                    <a:pt x="3084" y="229124"/>
                    <a:pt x="0" y="221679"/>
                    <a:pt x="0" y="213917"/>
                  </a:cubicBezTo>
                  <a:lnTo>
                    <a:pt x="0" y="29269"/>
                  </a:lnTo>
                  <a:cubicBezTo>
                    <a:pt x="0" y="21507"/>
                    <a:pt x="3084" y="14062"/>
                    <a:pt x="8573" y="8573"/>
                  </a:cubicBezTo>
                  <a:cubicBezTo>
                    <a:pt x="14062" y="3084"/>
                    <a:pt x="21507" y="0"/>
                    <a:pt x="29269" y="0"/>
                  </a:cubicBezTo>
                  <a:close/>
                </a:path>
              </a:pathLst>
            </a:custGeom>
            <a:solidFill>
              <a:srgbClr val="F2231F"/>
            </a:solidFill>
          </p:spPr>
          <p:txBody>
            <a:bodyPr/>
            <a:lstStyle/>
            <a:p>
              <a:endParaRPr lang="en-001" dirty="0"/>
            </a:p>
          </p:txBody>
        </p:sp>
        <p:sp>
          <p:nvSpPr>
            <p:cNvPr id="15" name="TextBox 6">
              <a:extLst>
                <a:ext uri="{FF2B5EF4-FFF2-40B4-BE49-F238E27FC236}">
                  <a16:creationId xmlns:a16="http://schemas.microsoft.com/office/drawing/2014/main" id="{3BA07DAA-7AA7-E710-8071-9018A08925CC}"/>
                </a:ext>
              </a:extLst>
            </p:cNvPr>
            <p:cNvSpPr txBox="1"/>
            <p:nvPr/>
          </p:nvSpPr>
          <p:spPr>
            <a:xfrm>
              <a:off x="0" y="-114300"/>
              <a:ext cx="935432" cy="3574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959"/>
                </a:lnSpc>
              </a:pPr>
              <a:r>
                <a:rPr lang="en-US" sz="6000" b="1" dirty="0">
                  <a:solidFill>
                    <a:srgbClr val="C1FF72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Our Today’s Lesson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857EE2C-E86D-EE4C-26F2-22B3DB93FD36}"/>
              </a:ext>
            </a:extLst>
          </p:cNvPr>
          <p:cNvSpPr txBox="1"/>
          <p:nvPr/>
        </p:nvSpPr>
        <p:spPr>
          <a:xfrm>
            <a:off x="4764423" y="2317527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Open the textbook page 54 </a:t>
            </a:r>
            <a:endParaRPr lang="en-001" sz="3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66800" y="487542"/>
            <a:ext cx="15872070" cy="9154066"/>
            <a:chOff x="0" y="0"/>
            <a:chExt cx="21162760" cy="12205421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20866"/>
              <a:ext cx="20649632" cy="11763690"/>
              <a:chOff x="0" y="0"/>
              <a:chExt cx="1190628" cy="67827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190628" cy="678277"/>
              </a:xfrm>
              <a:custGeom>
                <a:avLst/>
                <a:gdLst/>
                <a:ahLst/>
                <a:cxnLst/>
                <a:rect l="l" t="t" r="r" b="b"/>
                <a:pathLst>
                  <a:path w="1190628" h="678277">
                    <a:moveTo>
                      <a:pt x="0" y="0"/>
                    </a:moveTo>
                    <a:lnTo>
                      <a:pt x="1190628" y="0"/>
                    </a:lnTo>
                    <a:lnTo>
                      <a:pt x="1190628" y="678277"/>
                    </a:lnTo>
                    <a:lnTo>
                      <a:pt x="0" y="678277"/>
                    </a:lnTo>
                    <a:close/>
                  </a:path>
                </a:pathLst>
              </a:custGeom>
              <a:solidFill>
                <a:srgbClr val="669423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190628" cy="7163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1162760" cy="12205421"/>
            </a:xfrm>
            <a:custGeom>
              <a:avLst/>
              <a:gdLst/>
              <a:ahLst/>
              <a:cxnLst/>
              <a:rect l="l" t="t" r="r" b="b"/>
              <a:pathLst>
                <a:path w="21162760" h="12205421">
                  <a:moveTo>
                    <a:pt x="0" y="0"/>
                  </a:moveTo>
                  <a:lnTo>
                    <a:pt x="21162760" y="0"/>
                  </a:lnTo>
                  <a:lnTo>
                    <a:pt x="21162760" y="12205421"/>
                  </a:lnTo>
                  <a:lnTo>
                    <a:pt x="0" y="12205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2393527" y="2311224"/>
            <a:ext cx="1750877" cy="877202"/>
            <a:chOff x="0" y="-57150"/>
            <a:chExt cx="451268" cy="2260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1268" cy="142566"/>
            </a:xfrm>
            <a:custGeom>
              <a:avLst/>
              <a:gdLst/>
              <a:ahLst/>
              <a:cxnLst/>
              <a:rect l="l" t="t" r="r" b="b"/>
              <a:pathLst>
                <a:path w="451268" h="168939">
                  <a:moveTo>
                    <a:pt x="0" y="0"/>
                  </a:moveTo>
                  <a:lnTo>
                    <a:pt x="451268" y="0"/>
                  </a:lnTo>
                  <a:lnTo>
                    <a:pt x="451268" y="168939"/>
                  </a:lnTo>
                  <a:lnTo>
                    <a:pt x="0" y="168939"/>
                  </a:lnTo>
                  <a:close/>
                </a:path>
              </a:pathLst>
            </a:custGeom>
            <a:solidFill>
              <a:srgbClr val="8C52FF"/>
            </a:solidFill>
          </p:spPr>
          <p:txBody>
            <a:bodyPr/>
            <a:lstStyle/>
            <a:p>
              <a:endParaRPr lang="en-001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451268" cy="22608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Request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545927" y="4857538"/>
            <a:ext cx="2069082" cy="743162"/>
            <a:chOff x="0" y="-57150"/>
            <a:chExt cx="534956" cy="226089"/>
          </a:xfrm>
        </p:grpSpPr>
        <p:sp>
          <p:nvSpPr>
            <p:cNvPr id="12" name="Freeform 12"/>
            <p:cNvSpPr/>
            <p:nvPr/>
          </p:nvSpPr>
          <p:spPr>
            <a:xfrm>
              <a:off x="0" y="-16517"/>
              <a:ext cx="534956" cy="165488"/>
            </a:xfrm>
            <a:custGeom>
              <a:avLst/>
              <a:gdLst/>
              <a:ahLst/>
              <a:cxnLst/>
              <a:rect l="l" t="t" r="r" b="b"/>
              <a:pathLst>
                <a:path w="534956" h="168939">
                  <a:moveTo>
                    <a:pt x="0" y="0"/>
                  </a:moveTo>
                  <a:lnTo>
                    <a:pt x="534956" y="0"/>
                  </a:lnTo>
                  <a:lnTo>
                    <a:pt x="534956" y="168939"/>
                  </a:lnTo>
                  <a:lnTo>
                    <a:pt x="0" y="168939"/>
                  </a:lnTo>
                  <a:close/>
                </a:path>
              </a:pathLst>
            </a:custGeom>
            <a:solidFill>
              <a:srgbClr val="F2231F"/>
            </a:solidFill>
          </p:spPr>
          <p:txBody>
            <a:bodyPr/>
            <a:lstStyle/>
            <a:p>
              <a:endParaRPr lang="en-001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534956" cy="2260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Sharpener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1800955" y="4074737"/>
            <a:ext cx="2592763" cy="2592763"/>
          </a:xfrm>
          <a:custGeom>
            <a:avLst/>
            <a:gdLst/>
            <a:ahLst/>
            <a:cxnLst/>
            <a:rect l="l" t="t" r="r" b="b"/>
            <a:pathLst>
              <a:path w="2592763" h="2592763">
                <a:moveTo>
                  <a:pt x="0" y="0"/>
                </a:moveTo>
                <a:lnTo>
                  <a:pt x="2592764" y="0"/>
                </a:lnTo>
                <a:lnTo>
                  <a:pt x="2592764" y="2592764"/>
                </a:lnTo>
                <a:lnTo>
                  <a:pt x="0" y="259276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545927" y="3345093"/>
            <a:ext cx="9065928" cy="941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80"/>
              </a:lnSpc>
            </a:pPr>
            <a:r>
              <a:rPr lang="en-US" sz="2800" b="1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 request is the act of asking for something politely or officially, or the thing that you are asking for.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45927" y="5622608"/>
            <a:ext cx="9255028" cy="464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80"/>
              </a:lnSpc>
            </a:pPr>
            <a:r>
              <a:rPr lang="en-US" sz="2800" b="1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 tool, device, or machine used to make things sharp</a:t>
            </a:r>
          </a:p>
        </p:txBody>
      </p:sp>
      <p:grpSp>
        <p:nvGrpSpPr>
          <p:cNvPr id="18" name="Group 4">
            <a:extLst>
              <a:ext uri="{FF2B5EF4-FFF2-40B4-BE49-F238E27FC236}">
                <a16:creationId xmlns:a16="http://schemas.microsoft.com/office/drawing/2014/main" id="{124A9414-4E08-9113-00C8-524823572927}"/>
              </a:ext>
            </a:extLst>
          </p:cNvPr>
          <p:cNvGrpSpPr/>
          <p:nvPr/>
        </p:nvGrpSpPr>
        <p:grpSpPr>
          <a:xfrm>
            <a:off x="7086600" y="487542"/>
            <a:ext cx="4546198" cy="1737382"/>
            <a:chOff x="0" y="-114300"/>
            <a:chExt cx="935432" cy="3574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7E9033F6-18A8-6F0C-B0F4-646DDC40F7B9}"/>
                </a:ext>
              </a:extLst>
            </p:cNvPr>
            <p:cNvSpPr/>
            <p:nvPr/>
          </p:nvSpPr>
          <p:spPr>
            <a:xfrm>
              <a:off x="0" y="-3839"/>
              <a:ext cx="935432" cy="203827"/>
            </a:xfrm>
            <a:custGeom>
              <a:avLst/>
              <a:gdLst/>
              <a:ahLst/>
              <a:cxnLst/>
              <a:rect l="l" t="t" r="r" b="b"/>
              <a:pathLst>
                <a:path w="935432" h="243186">
                  <a:moveTo>
                    <a:pt x="29269" y="0"/>
                  </a:moveTo>
                  <a:lnTo>
                    <a:pt x="906162" y="0"/>
                  </a:lnTo>
                  <a:cubicBezTo>
                    <a:pt x="913925" y="0"/>
                    <a:pt x="921370" y="3084"/>
                    <a:pt x="926859" y="8573"/>
                  </a:cubicBezTo>
                  <a:cubicBezTo>
                    <a:pt x="932348" y="14062"/>
                    <a:pt x="935432" y="21507"/>
                    <a:pt x="935432" y="29269"/>
                  </a:cubicBezTo>
                  <a:lnTo>
                    <a:pt x="935432" y="213917"/>
                  </a:lnTo>
                  <a:cubicBezTo>
                    <a:pt x="935432" y="230082"/>
                    <a:pt x="922327" y="243186"/>
                    <a:pt x="906162" y="243186"/>
                  </a:cubicBezTo>
                  <a:lnTo>
                    <a:pt x="29269" y="243186"/>
                  </a:lnTo>
                  <a:cubicBezTo>
                    <a:pt x="21507" y="243186"/>
                    <a:pt x="14062" y="240102"/>
                    <a:pt x="8573" y="234613"/>
                  </a:cubicBezTo>
                  <a:cubicBezTo>
                    <a:pt x="3084" y="229124"/>
                    <a:pt x="0" y="221679"/>
                    <a:pt x="0" y="213917"/>
                  </a:cubicBezTo>
                  <a:lnTo>
                    <a:pt x="0" y="29269"/>
                  </a:lnTo>
                  <a:cubicBezTo>
                    <a:pt x="0" y="21507"/>
                    <a:pt x="3084" y="14062"/>
                    <a:pt x="8573" y="8573"/>
                  </a:cubicBezTo>
                  <a:cubicBezTo>
                    <a:pt x="14062" y="3084"/>
                    <a:pt x="21507" y="0"/>
                    <a:pt x="29269" y="0"/>
                  </a:cubicBezTo>
                  <a:close/>
                </a:path>
              </a:pathLst>
            </a:custGeom>
            <a:solidFill>
              <a:srgbClr val="CC00FF"/>
            </a:solidFill>
          </p:spPr>
          <p:txBody>
            <a:bodyPr/>
            <a:lstStyle/>
            <a:p>
              <a:endParaRPr lang="en-001" dirty="0"/>
            </a:p>
          </p:txBody>
        </p:sp>
        <p:sp>
          <p:nvSpPr>
            <p:cNvPr id="20" name="TextBox 6">
              <a:extLst>
                <a:ext uri="{FF2B5EF4-FFF2-40B4-BE49-F238E27FC236}">
                  <a16:creationId xmlns:a16="http://schemas.microsoft.com/office/drawing/2014/main" id="{5F685E42-F601-7171-3A79-3C151F910BF2}"/>
                </a:ext>
              </a:extLst>
            </p:cNvPr>
            <p:cNvSpPr txBox="1"/>
            <p:nvPr/>
          </p:nvSpPr>
          <p:spPr>
            <a:xfrm>
              <a:off x="0" y="-114300"/>
              <a:ext cx="935432" cy="3574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0080"/>
                </a:lnSpc>
              </a:pPr>
              <a:r>
                <a:rPr lang="en-US" sz="60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New words</a:t>
              </a:r>
            </a:p>
          </p:txBody>
        </p:sp>
      </p:grpSp>
      <p:grpSp>
        <p:nvGrpSpPr>
          <p:cNvPr id="15" name="Group 11">
            <a:extLst>
              <a:ext uri="{FF2B5EF4-FFF2-40B4-BE49-F238E27FC236}">
                <a16:creationId xmlns:a16="http://schemas.microsoft.com/office/drawing/2014/main" id="{CC76FB71-AA0E-FE55-36B1-F5ED43E34D94}"/>
              </a:ext>
            </a:extLst>
          </p:cNvPr>
          <p:cNvGrpSpPr/>
          <p:nvPr/>
        </p:nvGrpSpPr>
        <p:grpSpPr>
          <a:xfrm>
            <a:off x="2698327" y="6896100"/>
            <a:ext cx="2069082" cy="743162"/>
            <a:chOff x="0" y="-57150"/>
            <a:chExt cx="534956" cy="226089"/>
          </a:xfrm>
        </p:grpSpPr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3D88D317-4574-EFDA-801C-0F74BF9A7AB0}"/>
                </a:ext>
              </a:extLst>
            </p:cNvPr>
            <p:cNvSpPr/>
            <p:nvPr/>
          </p:nvSpPr>
          <p:spPr>
            <a:xfrm>
              <a:off x="0" y="-16517"/>
              <a:ext cx="534956" cy="165488"/>
            </a:xfrm>
            <a:custGeom>
              <a:avLst/>
              <a:gdLst/>
              <a:ahLst/>
              <a:cxnLst/>
              <a:rect l="l" t="t" r="r" b="b"/>
              <a:pathLst>
                <a:path w="534956" h="168939">
                  <a:moveTo>
                    <a:pt x="0" y="0"/>
                  </a:moveTo>
                  <a:lnTo>
                    <a:pt x="534956" y="0"/>
                  </a:lnTo>
                  <a:lnTo>
                    <a:pt x="534956" y="168939"/>
                  </a:lnTo>
                  <a:lnTo>
                    <a:pt x="0" y="168939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txBody>
            <a:bodyPr/>
            <a:lstStyle/>
            <a:p>
              <a:endParaRPr lang="en-001" dirty="0"/>
            </a:p>
          </p:txBody>
        </p:sp>
        <p:sp>
          <p:nvSpPr>
            <p:cNvPr id="22" name="TextBox 13">
              <a:extLst>
                <a:ext uri="{FF2B5EF4-FFF2-40B4-BE49-F238E27FC236}">
                  <a16:creationId xmlns:a16="http://schemas.microsoft.com/office/drawing/2014/main" id="{5768493D-2A9E-1225-C017-B77CA4E0CEB4}"/>
                </a:ext>
              </a:extLst>
            </p:cNvPr>
            <p:cNvSpPr txBox="1"/>
            <p:nvPr/>
          </p:nvSpPr>
          <p:spPr>
            <a:xfrm>
              <a:off x="0" y="-57150"/>
              <a:ext cx="534956" cy="22608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Suggest</a:t>
              </a:r>
            </a:p>
          </p:txBody>
        </p:sp>
      </p:grpSp>
      <p:sp>
        <p:nvSpPr>
          <p:cNvPr id="23" name="TextBox 17">
            <a:extLst>
              <a:ext uri="{FF2B5EF4-FFF2-40B4-BE49-F238E27FC236}">
                <a16:creationId xmlns:a16="http://schemas.microsoft.com/office/drawing/2014/main" id="{44BFA3EE-163F-3E70-500C-88D540BE911D}"/>
              </a:ext>
            </a:extLst>
          </p:cNvPr>
          <p:cNvSpPr txBox="1"/>
          <p:nvPr/>
        </p:nvSpPr>
        <p:spPr>
          <a:xfrm>
            <a:off x="2698326" y="7661170"/>
            <a:ext cx="13075073" cy="9455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80"/>
              </a:lnSpc>
            </a:pPr>
            <a:r>
              <a:rPr lang="en-GB" sz="2800" b="1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to propose an idea, show something without saying it directly, or make someone think of an image or feeling.</a:t>
            </a:r>
            <a:endParaRPr lang="en-US" sz="2800" b="1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66800" y="506351"/>
            <a:ext cx="15872070" cy="9154066"/>
            <a:chOff x="0" y="0"/>
            <a:chExt cx="21162760" cy="122054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" name="Group 4"/>
            <p:cNvGrpSpPr/>
            <p:nvPr/>
          </p:nvGrpSpPr>
          <p:grpSpPr>
            <a:xfrm>
              <a:off x="0" y="220866"/>
              <a:ext cx="20649632" cy="11763690"/>
              <a:chOff x="0" y="0"/>
              <a:chExt cx="1190628" cy="67827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190628" cy="678277"/>
              </a:xfrm>
              <a:custGeom>
                <a:avLst/>
                <a:gdLst/>
                <a:ahLst/>
                <a:cxnLst/>
                <a:rect l="l" t="t" r="r" b="b"/>
                <a:pathLst>
                  <a:path w="1190628" h="678277">
                    <a:moveTo>
                      <a:pt x="0" y="0"/>
                    </a:moveTo>
                    <a:lnTo>
                      <a:pt x="1190628" y="0"/>
                    </a:lnTo>
                    <a:lnTo>
                      <a:pt x="1190628" y="678277"/>
                    </a:lnTo>
                    <a:lnTo>
                      <a:pt x="0" y="678277"/>
                    </a:lnTo>
                    <a:close/>
                  </a:path>
                </a:pathLst>
              </a:custGeom>
              <a:solidFill>
                <a:srgbClr val="545454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190628" cy="7163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21162760" cy="12205421"/>
            </a:xfrm>
            <a:custGeom>
              <a:avLst/>
              <a:gdLst/>
              <a:ahLst/>
              <a:cxnLst/>
              <a:rect l="l" t="t" r="r" b="b"/>
              <a:pathLst>
                <a:path w="21162760" h="12205421">
                  <a:moveTo>
                    <a:pt x="0" y="0"/>
                  </a:moveTo>
                  <a:lnTo>
                    <a:pt x="21162760" y="0"/>
                  </a:lnTo>
                  <a:lnTo>
                    <a:pt x="21162760" y="12205421"/>
                  </a:lnTo>
                  <a:lnTo>
                    <a:pt x="0" y="12205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2035680" y="2476499"/>
            <a:ext cx="2157598" cy="716194"/>
            <a:chOff x="0" y="-15652"/>
            <a:chExt cx="556096" cy="18459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Freeform 9"/>
            <p:cNvSpPr/>
            <p:nvPr/>
          </p:nvSpPr>
          <p:spPr>
            <a:xfrm>
              <a:off x="0" y="0"/>
              <a:ext cx="556096" cy="168939"/>
            </a:xfrm>
            <a:custGeom>
              <a:avLst/>
              <a:gdLst/>
              <a:ahLst/>
              <a:cxnLst/>
              <a:rect l="l" t="t" r="r" b="b"/>
              <a:pathLst>
                <a:path w="556096" h="168939">
                  <a:moveTo>
                    <a:pt x="0" y="0"/>
                  </a:moveTo>
                  <a:lnTo>
                    <a:pt x="556096" y="0"/>
                  </a:lnTo>
                  <a:lnTo>
                    <a:pt x="556096" y="168939"/>
                  </a:lnTo>
                  <a:lnTo>
                    <a:pt x="0" y="168939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5652"/>
              <a:ext cx="556096" cy="18459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Necessary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035680" y="5372102"/>
            <a:ext cx="1605045" cy="761998"/>
            <a:chOff x="0" y="-43623"/>
            <a:chExt cx="414980" cy="2125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Freeform 12"/>
            <p:cNvSpPr/>
            <p:nvPr/>
          </p:nvSpPr>
          <p:spPr>
            <a:xfrm>
              <a:off x="0" y="0"/>
              <a:ext cx="414980" cy="147683"/>
            </a:xfrm>
            <a:custGeom>
              <a:avLst/>
              <a:gdLst/>
              <a:ahLst/>
              <a:cxnLst/>
              <a:rect l="l" t="t" r="r" b="b"/>
              <a:pathLst>
                <a:path w="414980" h="168939">
                  <a:moveTo>
                    <a:pt x="0" y="0"/>
                  </a:moveTo>
                  <a:lnTo>
                    <a:pt x="414980" y="0"/>
                  </a:lnTo>
                  <a:lnTo>
                    <a:pt x="414980" y="168939"/>
                  </a:lnTo>
                  <a:lnTo>
                    <a:pt x="0" y="168939"/>
                  </a:lnTo>
                  <a:close/>
                </a:path>
              </a:pathLst>
            </a:custGeom>
            <a:solidFill>
              <a:srgbClr val="F2231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43623"/>
              <a:ext cx="414980" cy="21256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Store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8538902" y="2405020"/>
            <a:ext cx="7716752" cy="5787564"/>
          </a:xfrm>
          <a:custGeom>
            <a:avLst/>
            <a:gdLst/>
            <a:ahLst/>
            <a:cxnLst/>
            <a:rect l="l" t="t" r="r" b="b"/>
            <a:pathLst>
              <a:path w="7716752" h="5787564">
                <a:moveTo>
                  <a:pt x="0" y="0"/>
                </a:moveTo>
                <a:lnTo>
                  <a:pt x="7716752" y="0"/>
                </a:lnTo>
                <a:lnTo>
                  <a:pt x="7716752" y="5787564"/>
                </a:lnTo>
                <a:lnTo>
                  <a:pt x="0" y="578756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sp>
      <p:sp>
        <p:nvSpPr>
          <p:cNvPr id="16" name="TextBox 16"/>
          <p:cNvSpPr txBox="1"/>
          <p:nvPr/>
        </p:nvSpPr>
        <p:spPr>
          <a:xfrm>
            <a:off x="2035680" y="3298164"/>
            <a:ext cx="5888609" cy="1417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80"/>
              </a:lnSpc>
            </a:pPr>
            <a:r>
              <a:rPr lang="en-US" sz="27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something is needed, required, or essential to reach a goal or make something happen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035680" y="6299015"/>
            <a:ext cx="5888609" cy="18935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80"/>
              </a:lnSpc>
            </a:pPr>
            <a:r>
              <a:rPr lang="en-US" sz="27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a shop where you buy things, a supply of items kept for later, or the act of keeping things safe until you need them.</a:t>
            </a:r>
          </a:p>
        </p:txBody>
      </p:sp>
      <p:grpSp>
        <p:nvGrpSpPr>
          <p:cNvPr id="18" name="Group 4">
            <a:extLst>
              <a:ext uri="{FF2B5EF4-FFF2-40B4-BE49-F238E27FC236}">
                <a16:creationId xmlns:a16="http://schemas.microsoft.com/office/drawing/2014/main" id="{E1DC9EC7-A90D-92A2-EAD6-58B3D80E0ED6}"/>
              </a:ext>
            </a:extLst>
          </p:cNvPr>
          <p:cNvGrpSpPr/>
          <p:nvPr/>
        </p:nvGrpSpPr>
        <p:grpSpPr>
          <a:xfrm>
            <a:off x="7086600" y="487542"/>
            <a:ext cx="4546198" cy="1737382"/>
            <a:chOff x="0" y="-114300"/>
            <a:chExt cx="935432" cy="3574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C96ADB96-4057-817A-3751-43A500C36417}"/>
                </a:ext>
              </a:extLst>
            </p:cNvPr>
            <p:cNvSpPr/>
            <p:nvPr/>
          </p:nvSpPr>
          <p:spPr>
            <a:xfrm>
              <a:off x="0" y="-3839"/>
              <a:ext cx="935432" cy="203827"/>
            </a:xfrm>
            <a:custGeom>
              <a:avLst/>
              <a:gdLst/>
              <a:ahLst/>
              <a:cxnLst/>
              <a:rect l="l" t="t" r="r" b="b"/>
              <a:pathLst>
                <a:path w="935432" h="243186">
                  <a:moveTo>
                    <a:pt x="29269" y="0"/>
                  </a:moveTo>
                  <a:lnTo>
                    <a:pt x="906162" y="0"/>
                  </a:lnTo>
                  <a:cubicBezTo>
                    <a:pt x="913925" y="0"/>
                    <a:pt x="921370" y="3084"/>
                    <a:pt x="926859" y="8573"/>
                  </a:cubicBezTo>
                  <a:cubicBezTo>
                    <a:pt x="932348" y="14062"/>
                    <a:pt x="935432" y="21507"/>
                    <a:pt x="935432" y="29269"/>
                  </a:cubicBezTo>
                  <a:lnTo>
                    <a:pt x="935432" y="213917"/>
                  </a:lnTo>
                  <a:cubicBezTo>
                    <a:pt x="935432" y="230082"/>
                    <a:pt x="922327" y="243186"/>
                    <a:pt x="906162" y="243186"/>
                  </a:cubicBezTo>
                  <a:lnTo>
                    <a:pt x="29269" y="243186"/>
                  </a:lnTo>
                  <a:cubicBezTo>
                    <a:pt x="21507" y="243186"/>
                    <a:pt x="14062" y="240102"/>
                    <a:pt x="8573" y="234613"/>
                  </a:cubicBezTo>
                  <a:cubicBezTo>
                    <a:pt x="3084" y="229124"/>
                    <a:pt x="0" y="221679"/>
                    <a:pt x="0" y="213917"/>
                  </a:cubicBezTo>
                  <a:lnTo>
                    <a:pt x="0" y="29269"/>
                  </a:lnTo>
                  <a:cubicBezTo>
                    <a:pt x="0" y="21507"/>
                    <a:pt x="3084" y="14062"/>
                    <a:pt x="8573" y="8573"/>
                  </a:cubicBezTo>
                  <a:cubicBezTo>
                    <a:pt x="14062" y="3084"/>
                    <a:pt x="21507" y="0"/>
                    <a:pt x="29269" y="0"/>
                  </a:cubicBezTo>
                  <a:close/>
                </a:path>
              </a:pathLst>
            </a:custGeom>
            <a:solidFill>
              <a:srgbClr val="F2231F"/>
            </a:solidFill>
          </p:spPr>
          <p:txBody>
            <a:bodyPr/>
            <a:lstStyle/>
            <a:p>
              <a:endParaRPr lang="en-001" dirty="0"/>
            </a:p>
          </p:txBody>
        </p:sp>
        <p:sp>
          <p:nvSpPr>
            <p:cNvPr id="20" name="TextBox 6">
              <a:extLst>
                <a:ext uri="{FF2B5EF4-FFF2-40B4-BE49-F238E27FC236}">
                  <a16:creationId xmlns:a16="http://schemas.microsoft.com/office/drawing/2014/main" id="{6AB34AF7-85E0-6D11-4961-CB4FD198B2E4}"/>
                </a:ext>
              </a:extLst>
            </p:cNvPr>
            <p:cNvSpPr txBox="1"/>
            <p:nvPr/>
          </p:nvSpPr>
          <p:spPr>
            <a:xfrm>
              <a:off x="0" y="-114300"/>
              <a:ext cx="935432" cy="35748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0080"/>
                </a:lnSpc>
              </a:pPr>
              <a:r>
                <a:rPr lang="en-US" sz="6000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New words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468</Words>
  <Application>Microsoft Office PowerPoint</Application>
  <PresentationFormat>Custom</PresentationFormat>
  <Paragraphs>57</Paragraphs>
  <Slides>14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Canva Sans Bold</vt:lpstr>
      <vt:lpstr>Canva Sans</vt:lpstr>
      <vt:lpstr>Arial</vt:lpstr>
      <vt:lpstr>Calibri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Eman Chakma</dc:title>
  <dc:creator>Emon Chakma</dc:creator>
  <cp:lastModifiedBy>Emon Chakma</cp:lastModifiedBy>
  <cp:revision>61</cp:revision>
  <dcterms:created xsi:type="dcterms:W3CDTF">2006-08-16T00:00:00Z</dcterms:created>
  <dcterms:modified xsi:type="dcterms:W3CDTF">2026-08-05T03:22:23Z</dcterms:modified>
  <dc:identifier>DAHRR9500xg</dc:identifier>
</cp:coreProperties>
</file>