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0"/>
  </p:notesMasterIdLst>
  <p:sldIdLst>
    <p:sldId id="333" r:id="rId2"/>
    <p:sldId id="321" r:id="rId3"/>
    <p:sldId id="262" r:id="rId4"/>
    <p:sldId id="341" r:id="rId5"/>
    <p:sldId id="334" r:id="rId6"/>
    <p:sldId id="347" r:id="rId7"/>
    <p:sldId id="348" r:id="rId8"/>
    <p:sldId id="343" r:id="rId9"/>
    <p:sldId id="336" r:id="rId10"/>
    <p:sldId id="351" r:id="rId11"/>
    <p:sldId id="352" r:id="rId12"/>
    <p:sldId id="353" r:id="rId13"/>
    <p:sldId id="354" r:id="rId14"/>
    <p:sldId id="335" r:id="rId15"/>
    <p:sldId id="355" r:id="rId16"/>
    <p:sldId id="356" r:id="rId17"/>
    <p:sldId id="338" r:id="rId18"/>
    <p:sldId id="32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79" d="100"/>
          <a:sy n="79" d="100"/>
        </p:scale>
        <p:origin x="254" y="28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 userDrawn="1"/>
        </p:nvSpPr>
        <p:spPr>
          <a:xfrm>
            <a:off x="1873204" y="721707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 userDrawn="1"/>
        </p:nvSpPr>
        <p:spPr>
          <a:xfrm rot="10800000">
            <a:off x="686006" y="14222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2046" y="512563"/>
            <a:ext cx="837994" cy="83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344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CB75D95-19B0-499F-A149-F737593048AE}"/>
              </a:ext>
            </a:extLst>
          </p:cNvPr>
          <p:cNvSpPr txBox="1"/>
          <p:nvPr/>
        </p:nvSpPr>
        <p:spPr>
          <a:xfrm>
            <a:off x="938480" y="1340210"/>
            <a:ext cx="1036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331627" y="2246499"/>
            <a:ext cx="7919278" cy="4106175"/>
            <a:chOff x="2331627" y="2246499"/>
            <a:chExt cx="7919278" cy="4106175"/>
          </a:xfrm>
        </p:grpSpPr>
        <p:sp>
          <p:nvSpPr>
            <p:cNvPr id="4" name="Rectangle 3"/>
            <p:cNvSpPr/>
            <p:nvPr/>
          </p:nvSpPr>
          <p:spPr>
            <a:xfrm>
              <a:off x="2331627" y="2246499"/>
              <a:ext cx="7919278" cy="39677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২য় </a:t>
              </a:r>
              <a:r>
                <a:rPr lang="en-US" sz="2400" b="1" dirty="0" err="1" smtClean="0">
                  <a:solidFill>
                    <a:schemeClr val="tx1"/>
                  </a:solidFill>
                </a:rPr>
                <a:t>শহরের</a:t>
              </a:r>
              <a:r>
                <a:rPr lang="en-US" sz="2400" b="1" dirty="0" smtClean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tx1"/>
                  </a:solidFill>
                </a:rPr>
                <a:t>হিসাব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2331627" y="2653574"/>
              <a:ext cx="7919278" cy="36991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439367" y="4199971"/>
            <a:ext cx="630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7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1627" y="2653574"/>
            <a:ext cx="8393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5252০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সাক্ষর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36764 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331627" y="3282149"/>
                <a:ext cx="8393230" cy="85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1 	      ,,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   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,,      ,,       ,,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৬৭৬৪</m:t>
                        </m:r>
                      </m:num>
                      <m:den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৫২৫২০</m:t>
                        </m:r>
                      </m:den>
                    </m:f>
                  </m:oMath>
                </a14:m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জন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627" y="3282149"/>
                <a:ext cx="8393230" cy="858697"/>
              </a:xfrm>
              <a:prstGeom prst="rect">
                <a:avLst/>
              </a:prstGeom>
              <a:blipFill rotWithShape="0">
                <a:blip r:embed="rId2"/>
                <a:stretch>
                  <a:fillRect l="-1816" b="-9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331627" y="4458327"/>
                <a:ext cx="8393230" cy="85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১০০         ,,        ,,       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,,    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,,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৩৬৭৬৪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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১০০</m:t>
                        </m:r>
                      </m:num>
                      <m:den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৫২৫২</m:t>
                        </m:r>
                        <m:r>
                          <a:rPr lang="en-US" sz="32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জন</a:t>
                </a: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627" y="4458327"/>
                <a:ext cx="8393230" cy="858697"/>
              </a:xfrm>
              <a:prstGeom prst="rect">
                <a:avLst/>
              </a:prstGeom>
              <a:blipFill rotWithShape="0">
                <a:blip r:embed="rId3"/>
                <a:stretch>
                  <a:fillRect l="-1816" b="-9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 flipH="1">
            <a:off x="8838489" y="4510038"/>
            <a:ext cx="162474" cy="2664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321169" y="5235621"/>
            <a:ext cx="1653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 ৭০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56570" y="5772572"/>
            <a:ext cx="5669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   ৭০%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সাক্ষর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রয়েছে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8415556" y="4958841"/>
            <a:ext cx="162474" cy="2664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7536003" y="5068738"/>
            <a:ext cx="809678" cy="1617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7310387" y="4596910"/>
            <a:ext cx="888417" cy="13564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4988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7459579" y="672474"/>
            <a:ext cx="3892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579400" y="1934850"/>
            <a:ext cx="111385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পাশাপাশি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পুকুরে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যথাক্রমে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4000টি ও 5460টি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মাছের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পোনা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ছাড়া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একটিতে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3200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অপরটিতে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3৮২2টি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রুই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মাছের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পোনা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পুকুরে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রুই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মাছের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পোনা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ছাড়া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7932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CB75D95-19B0-499F-A149-F737593048AE}"/>
              </a:ext>
            </a:extLst>
          </p:cNvPr>
          <p:cNvSpPr txBox="1"/>
          <p:nvPr/>
        </p:nvSpPr>
        <p:spPr>
          <a:xfrm>
            <a:off x="630471" y="608690"/>
            <a:ext cx="1036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023618" y="1514979"/>
            <a:ext cx="7919278" cy="4106175"/>
            <a:chOff x="2331627" y="2246499"/>
            <a:chExt cx="7919278" cy="4106175"/>
          </a:xfrm>
        </p:grpSpPr>
        <p:sp>
          <p:nvSpPr>
            <p:cNvPr id="5" name="Rectangle 4"/>
            <p:cNvSpPr/>
            <p:nvPr/>
          </p:nvSpPr>
          <p:spPr>
            <a:xfrm>
              <a:off x="2331627" y="2246499"/>
              <a:ext cx="7919278" cy="39677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১ম </a:t>
              </a:r>
              <a:r>
                <a:rPr lang="en-US" sz="2400" b="1" dirty="0" err="1" smtClean="0">
                  <a:solidFill>
                    <a:schemeClr val="tx1"/>
                  </a:solidFill>
                </a:rPr>
                <a:t>পুকুরের</a:t>
              </a:r>
              <a:r>
                <a:rPr lang="en-US" sz="2400" b="1" dirty="0" smtClean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tx1"/>
                  </a:solidFill>
                </a:rPr>
                <a:t>হিসাব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331627" y="2653574"/>
              <a:ext cx="7919278" cy="36991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7131358" y="3468451"/>
            <a:ext cx="630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৮০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23618" y="1922054"/>
            <a:ext cx="8393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400০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পোনার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রুই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মাছের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পোনা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3200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023618" y="2550629"/>
                <a:ext cx="8393230" cy="8502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1 	 ,,     ,,       ,,    ,,     ,,       ,,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৩২০০</m:t>
                        </m:r>
                      </m:num>
                      <m:den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৪০০০</m:t>
                        </m:r>
                      </m:den>
                    </m:f>
                  </m:oMath>
                </a14:m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618" y="2550629"/>
                <a:ext cx="8393230" cy="850233"/>
              </a:xfrm>
              <a:prstGeom prst="rect">
                <a:avLst/>
              </a:prstGeom>
              <a:blipFill rotWithShape="0">
                <a:blip r:embed="rId2"/>
                <a:stretch>
                  <a:fillRect l="-1888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023618" y="3726807"/>
                <a:ext cx="8393230" cy="85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১০০         ,,        ,,       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,,    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,,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৩২০০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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১০০</m:t>
                        </m:r>
                      </m:num>
                      <m:den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৪০০</m:t>
                        </m:r>
                        <m:r>
                          <a:rPr lang="en-US" sz="32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618" y="3726807"/>
                <a:ext cx="8393230" cy="858697"/>
              </a:xfrm>
              <a:prstGeom prst="rect">
                <a:avLst/>
              </a:prstGeom>
              <a:blipFill rotWithShape="0">
                <a:blip r:embed="rId3"/>
                <a:stretch>
                  <a:fillRect l="-1888" b="-9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 flipH="1">
            <a:off x="8304771" y="3842790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013160" y="4504101"/>
            <a:ext cx="1653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 ৮০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48561" y="5041052"/>
            <a:ext cx="5669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৮০%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8112266" y="3833164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515500" y="3823539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515500" y="4295177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7679130" y="4295177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62010" y="4285551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7342246" y="4295177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6889857" y="3878186"/>
            <a:ext cx="595033" cy="1264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0826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CB75D95-19B0-499F-A149-F737593048AE}"/>
              </a:ext>
            </a:extLst>
          </p:cNvPr>
          <p:cNvSpPr txBox="1"/>
          <p:nvPr/>
        </p:nvSpPr>
        <p:spPr>
          <a:xfrm>
            <a:off x="630471" y="608690"/>
            <a:ext cx="1036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023618" y="1514979"/>
            <a:ext cx="7919278" cy="4106175"/>
            <a:chOff x="2331627" y="2246499"/>
            <a:chExt cx="7919278" cy="4106175"/>
          </a:xfrm>
        </p:grpSpPr>
        <p:sp>
          <p:nvSpPr>
            <p:cNvPr id="4" name="Rectangle 3"/>
            <p:cNvSpPr/>
            <p:nvPr/>
          </p:nvSpPr>
          <p:spPr>
            <a:xfrm>
              <a:off x="2331627" y="2246499"/>
              <a:ext cx="7919278" cy="39677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২য় </a:t>
              </a:r>
              <a:r>
                <a:rPr lang="en-US" sz="2400" b="1" dirty="0" err="1" smtClean="0">
                  <a:solidFill>
                    <a:schemeClr val="tx1"/>
                  </a:solidFill>
                </a:rPr>
                <a:t>পুকুরের</a:t>
              </a:r>
              <a:r>
                <a:rPr lang="en-US" sz="2400" b="1" dirty="0" smtClean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tx1"/>
                  </a:solidFill>
                </a:rPr>
                <a:t>হিসাব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2331627" y="2653574"/>
              <a:ext cx="7919278" cy="36991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131358" y="3468451"/>
            <a:ext cx="630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23618" y="1922054"/>
            <a:ext cx="8393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546০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পোনার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রুই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মাছের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পোনা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3৮২2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023618" y="2550629"/>
                <a:ext cx="8393230" cy="829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1 	 ,,     ,,       ,,    ,,     ,,       ,,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৩৮২২</m:t>
                        </m:r>
                      </m:num>
                      <m:den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৫৪৬০</m:t>
                        </m:r>
                      </m:den>
                    </m:f>
                  </m:oMath>
                </a14:m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618" y="2550629"/>
                <a:ext cx="8393230" cy="829394"/>
              </a:xfrm>
              <a:prstGeom prst="rect">
                <a:avLst/>
              </a:prstGeom>
              <a:blipFill rotWithShape="0">
                <a:blip r:embed="rId2"/>
                <a:stretch>
                  <a:fillRect l="-1888" b="-13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023618" y="3726807"/>
                <a:ext cx="8393230" cy="85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১০০         ,,        ,,       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,,    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,,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৩৮২২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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১০০</m:t>
                        </m:r>
                      </m:num>
                      <m:den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৫৪৬০</m:t>
                        </m:r>
                      </m:den>
                    </m:f>
                  </m:oMath>
                </a14:m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618" y="3726807"/>
                <a:ext cx="8393230" cy="858697"/>
              </a:xfrm>
              <a:prstGeom prst="rect">
                <a:avLst/>
              </a:prstGeom>
              <a:blipFill rotWithShape="0">
                <a:blip r:embed="rId3"/>
                <a:stretch>
                  <a:fillRect l="-1888" b="-9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7013160" y="4504101"/>
            <a:ext cx="1653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 ৭০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48561" y="5041052"/>
            <a:ext cx="5669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৭০%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8314395" y="3824581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919759" y="4267344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7325396" y="4377127"/>
            <a:ext cx="494168" cy="476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7036638" y="3947852"/>
            <a:ext cx="653947" cy="341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5694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579400" y="1934850"/>
            <a:ext cx="111385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বাগানের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একটিতে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১২০০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অপরটিতে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৯০০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আমের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রোপন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যথাক্রমে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১০৮টি ও ৯০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আমের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মারা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বাগানের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চারার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মারা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50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CB75D95-19B0-499F-A149-F737593048AE}"/>
              </a:ext>
            </a:extLst>
          </p:cNvPr>
          <p:cNvSpPr txBox="1"/>
          <p:nvPr/>
        </p:nvSpPr>
        <p:spPr>
          <a:xfrm>
            <a:off x="630471" y="608690"/>
            <a:ext cx="1036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023618" y="1514979"/>
            <a:ext cx="7919278" cy="4106175"/>
            <a:chOff x="2331627" y="2246499"/>
            <a:chExt cx="7919278" cy="4106175"/>
          </a:xfrm>
        </p:grpSpPr>
        <p:sp>
          <p:nvSpPr>
            <p:cNvPr id="4" name="Rectangle 3"/>
            <p:cNvSpPr/>
            <p:nvPr/>
          </p:nvSpPr>
          <p:spPr>
            <a:xfrm>
              <a:off x="2331627" y="2246499"/>
              <a:ext cx="7919278" cy="39677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১ম </a:t>
              </a:r>
              <a:r>
                <a:rPr lang="en-US" sz="2400" b="1" dirty="0" err="1" smtClean="0">
                  <a:solidFill>
                    <a:schemeClr val="tx1"/>
                  </a:solidFill>
                </a:rPr>
                <a:t>বাগানের</a:t>
              </a:r>
              <a:r>
                <a:rPr lang="en-US" sz="2400" b="1" dirty="0" smtClean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tx1"/>
                  </a:solidFill>
                </a:rPr>
                <a:t>হিসাব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2331627" y="2653574"/>
              <a:ext cx="7919278" cy="36991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131358" y="3468451"/>
            <a:ext cx="630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৮০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23618" y="1922054"/>
            <a:ext cx="8393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১২০০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চারার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মারা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১০৯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023618" y="2550629"/>
                <a:ext cx="8393230" cy="85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1 	 ,,     ,,       ,,         ,,        ,,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১০৯</m:t>
                        </m:r>
                      </m:num>
                      <m:den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১২০০</m:t>
                        </m:r>
                      </m:den>
                    </m:f>
                  </m:oMath>
                </a14:m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</a:t>
                </a:r>
                <a:r>
                  <a:rPr lang="en-US" sz="3200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618" y="2550629"/>
                <a:ext cx="8393230" cy="858697"/>
              </a:xfrm>
              <a:prstGeom prst="rect">
                <a:avLst/>
              </a:prstGeom>
              <a:blipFill rotWithShape="0">
                <a:blip r:embed="rId2"/>
                <a:stretch>
                  <a:fillRect l="-1888" b="-9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023618" y="3726807"/>
                <a:ext cx="8393230" cy="85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১০০         ,,        ,,       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,,    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,,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৩২০০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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১০০</m:t>
                        </m:r>
                      </m:num>
                      <m:den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৪০০</m:t>
                        </m:r>
                        <m:r>
                          <a:rPr lang="en-US" sz="32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618" y="3726807"/>
                <a:ext cx="8393230" cy="858697"/>
              </a:xfrm>
              <a:prstGeom prst="rect">
                <a:avLst/>
              </a:prstGeom>
              <a:blipFill rotWithShape="0">
                <a:blip r:embed="rId3"/>
                <a:stretch>
                  <a:fillRect l="-1888" b="-9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7013160" y="4504101"/>
            <a:ext cx="1653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 ৮০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48561" y="5041052"/>
            <a:ext cx="5669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৮০%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90706" y="3809900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915320" y="4233411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722815" y="4262286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7539935" y="4252661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8107825" y="3790649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7520684" y="3809900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7337804" y="4233411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7013160" y="3878860"/>
            <a:ext cx="433425" cy="1660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810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CB75D95-19B0-499F-A149-F737593048AE}"/>
              </a:ext>
            </a:extLst>
          </p:cNvPr>
          <p:cNvSpPr txBox="1"/>
          <p:nvPr/>
        </p:nvSpPr>
        <p:spPr>
          <a:xfrm>
            <a:off x="630471" y="608690"/>
            <a:ext cx="1036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023618" y="1514979"/>
            <a:ext cx="7919278" cy="4106175"/>
            <a:chOff x="2331627" y="2246499"/>
            <a:chExt cx="7919278" cy="4106175"/>
          </a:xfrm>
        </p:grpSpPr>
        <p:sp>
          <p:nvSpPr>
            <p:cNvPr id="18" name="Rectangle 17"/>
            <p:cNvSpPr/>
            <p:nvPr/>
          </p:nvSpPr>
          <p:spPr>
            <a:xfrm>
              <a:off x="2331627" y="2246499"/>
              <a:ext cx="7919278" cy="39677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২য় </a:t>
              </a:r>
              <a:r>
                <a:rPr lang="en-US" sz="2400" b="1" dirty="0" err="1" smtClean="0">
                  <a:solidFill>
                    <a:schemeClr val="tx1"/>
                  </a:solidFill>
                </a:rPr>
                <a:t>বাগানের</a:t>
              </a:r>
              <a:r>
                <a:rPr lang="en-US" sz="2400" b="1" dirty="0" smtClean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tx1"/>
                  </a:solidFill>
                </a:rPr>
                <a:t>হিসাব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331627" y="2653574"/>
              <a:ext cx="7919278" cy="36991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023618" y="1922054"/>
            <a:ext cx="8393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৯০০ 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চারার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মারা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৯০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2023618" y="2550629"/>
                <a:ext cx="8393230" cy="85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1 	 ,,     ,,       ,,         ,,        ,,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৯০</m:t>
                        </m:r>
                      </m:num>
                      <m:den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৯০০</m:t>
                        </m:r>
                      </m:den>
                    </m:f>
                  </m:oMath>
                </a14:m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</a:t>
                </a:r>
                <a:r>
                  <a:rPr lang="en-US" sz="3200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618" y="2550629"/>
                <a:ext cx="8393230" cy="858697"/>
              </a:xfrm>
              <a:prstGeom prst="rect">
                <a:avLst/>
              </a:prstGeom>
              <a:blipFill rotWithShape="0">
                <a:blip r:embed="rId2"/>
                <a:stretch>
                  <a:fillRect l="-1888" b="-9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2023618" y="3726807"/>
                <a:ext cx="8393230" cy="85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১০০         ,,        ,,       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,,    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,,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৯০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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১০০</m:t>
                        </m:r>
                      </m:num>
                      <m:den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৯০</m:t>
                        </m:r>
                        <m:r>
                          <a:rPr lang="en-US" sz="32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618" y="3726807"/>
                <a:ext cx="8393230" cy="858697"/>
              </a:xfrm>
              <a:prstGeom prst="rect">
                <a:avLst/>
              </a:prstGeom>
              <a:blipFill rotWithShape="0">
                <a:blip r:embed="rId3"/>
                <a:stretch>
                  <a:fillRect l="-1888" b="-9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7013160" y="4504101"/>
            <a:ext cx="1653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 ৯০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48561" y="5041052"/>
            <a:ext cx="5669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৯০%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flipH="1">
            <a:off x="7612133" y="4248468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7121245" y="3834582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7881641" y="3786456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7429254" y="4267719"/>
            <a:ext cx="152270" cy="258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884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649" t="53158" r="16983" b="20737"/>
          <a:stretch/>
        </p:blipFill>
        <p:spPr>
          <a:xfrm>
            <a:off x="789271" y="3137532"/>
            <a:ext cx="10770670" cy="2493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B75D95-19B0-499F-A149-F737593048AE}"/>
              </a:ext>
            </a:extLst>
          </p:cNvPr>
          <p:cNvSpPr txBox="1"/>
          <p:nvPr/>
        </p:nvSpPr>
        <p:spPr>
          <a:xfrm>
            <a:off x="514968" y="1734846"/>
            <a:ext cx="1036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১০৪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048002" y="2853165"/>
            <a:ext cx="286747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পঞ্চম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গণিত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০৬</a:t>
            </a: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শতকরা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সমস্যা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পিরিয়ডঃ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০৩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৯6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34317" t="14675" r="35106" b="12623"/>
          <a:stretch/>
        </p:blipFill>
        <p:spPr>
          <a:xfrm>
            <a:off x="6523349" y="2449170"/>
            <a:ext cx="2290713" cy="3063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7288" y="452503"/>
            <a:ext cx="3104897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451" y="1600220"/>
            <a:ext cx="651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9581703" y="2935373"/>
            <a:ext cx="1440464" cy="31796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3278098" y="3545805"/>
            <a:ext cx="5904012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cs typeface="NikoshBAN" panose="02000000000000000000" pitchFamily="2" charset="0"/>
              </a:rPr>
              <a:t>স্যার</a:t>
            </a:r>
            <a:r>
              <a:rPr lang="en-US" sz="4400" dirty="0" smtClean="0"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cs typeface="NikoshBAN" panose="02000000000000000000" pitchFamily="2" charset="0"/>
              </a:rPr>
              <a:t>শতকরা</a:t>
            </a:r>
            <a:r>
              <a:rPr lang="en-US" sz="4400" dirty="0" smtClean="0">
                <a:cs typeface="NikoshBAN" panose="02000000000000000000" pitchFamily="2" charset="0"/>
              </a:rPr>
              <a:t> ও </a:t>
            </a:r>
            <a:r>
              <a:rPr lang="en-US" sz="4400" dirty="0" err="1" smtClean="0">
                <a:cs typeface="NikoshBAN" panose="02000000000000000000" pitchFamily="2" charset="0"/>
              </a:rPr>
              <a:t>সাধারণ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ভগ্নাংশ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সম্পর্কে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জেনেছি</a:t>
            </a:r>
            <a:r>
              <a:rPr lang="en-US" sz="4400" dirty="0" smtClean="0"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5" y="1132253"/>
            <a:ext cx="3781875" cy="53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672" y="386498"/>
            <a:ext cx="7534656" cy="60935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72556">
            <a:off x="4538849" y="2430907"/>
            <a:ext cx="5302735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 rot="238988">
            <a:off x="3627985" y="3765253"/>
            <a:ext cx="5583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সমস্যা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41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834770" y="2964726"/>
            <a:ext cx="10440000" cy="890833"/>
            <a:chOff x="618509" y="1211338"/>
            <a:chExt cx="10517919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2"/>
              <a:r>
                <a:rPr lang="en-US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দৈনন্দিন</a:t>
              </a:r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জীবনে</a:t>
              </a:r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জনসংখ্যা</a:t>
              </a:r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, </a:t>
              </a:r>
              <a:r>
                <a:rPr lang="en-US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লাভ-ক্ষতি</a:t>
              </a:r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ও </a:t>
              </a:r>
              <a:r>
                <a:rPr lang="en-US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মুনাফা</a:t>
              </a:r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সংক্রান্ত</a:t>
              </a:r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সমস্যা</a:t>
              </a:r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সমাধানে</a:t>
              </a:r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শতকরা</a:t>
              </a:r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ব্যবহার</a:t>
              </a:r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করতে</a:t>
              </a:r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</a:t>
              </a:r>
              <a:endPara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550525" y="1184079"/>
            <a:ext cx="11138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গ্রামের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জনসংখ্যা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১২০০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এ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জনসংখ্যা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৫%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পেলে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বর্তমান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জনসংখ্যা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="" xmlns:a16="http://schemas.microsoft.com/office/drawing/2014/main" id="{BD8287A9-E358-47EC-817F-26B60DDE0EB0}"/>
                  </a:ext>
                </a:extLst>
              </p:cNvPr>
              <p:cNvSpPr txBox="1"/>
              <p:nvPr/>
            </p:nvSpPr>
            <p:spPr>
              <a:xfrm>
                <a:off x="805490" y="1855231"/>
                <a:ext cx="4267200" cy="921471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5% </a:t>
                </a:r>
                <a:r>
                  <a:rPr lang="en-US" sz="3600" b="1" dirty="0" err="1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হলো</a:t>
                </a:r>
                <a:r>
                  <a:rPr lang="en-US" sz="36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num>
                      <m:den>
                        <m:r>
                          <a:rPr lang="en-US" sz="36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40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="" xmlns:a16="http://schemas.microsoft.com/office/drawing/2014/main" id="{BD8287A9-E358-47EC-817F-26B60DDE0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90" y="1855231"/>
                <a:ext cx="4267200" cy="921471"/>
              </a:xfrm>
              <a:prstGeom prst="rect">
                <a:avLst/>
              </a:prstGeom>
              <a:blipFill rotWithShape="0">
                <a:blip r:embed="rId2"/>
                <a:stretch>
                  <a:fillRect b="-13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Rectangle 37">
                <a:extLst>
                  <a:ext uri="{FF2B5EF4-FFF2-40B4-BE49-F238E27FC236}">
                    <a16:creationId xmlns="" xmlns:a16="http://schemas.microsoft.com/office/drawing/2014/main" id="{99ACDB04-B794-4731-942C-6EBDE55CE46A}"/>
                  </a:ext>
                </a:extLst>
              </p:cNvPr>
              <p:cNvSpPr/>
              <p:nvPr/>
            </p:nvSpPr>
            <p:spPr>
              <a:xfrm>
                <a:off x="739502" y="3135799"/>
                <a:ext cx="8291376" cy="11887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dirty="0" smtClean="0">
                    <a:cs typeface="NikoshBAN" panose="02000000000000000000" pitchFamily="2" charset="0"/>
                  </a:rPr>
                  <a:t>২৮০০</a:t>
                </a:r>
                <a:r>
                  <a:rPr lang="en-US" sz="4800" dirty="0">
                    <a:cs typeface="NikoshBAN" panose="02000000000000000000" pitchFamily="2" charset="0"/>
                  </a:rPr>
                  <a:t>-</a:t>
                </a:r>
                <a:r>
                  <a:rPr lang="en-US" sz="4800" dirty="0" smtClean="0">
                    <a:cs typeface="NikoshBAN" panose="02000000000000000000" pitchFamily="2" charset="0"/>
                  </a:rPr>
                  <a:t>এর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num>
                      <m:den>
                        <m:r>
                          <a:rPr lang="en-US" sz="4800" b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dirty="0">
                    <a:cs typeface="NikoshBAN" panose="02000000000000000000" pitchFamily="2" charset="0"/>
                  </a:rPr>
                  <a:t> </a:t>
                </a:r>
                <a:r>
                  <a:rPr lang="en-US" sz="4800" dirty="0" smtClean="0">
                    <a:cs typeface="NikoshBAN" panose="02000000000000000000" pitchFamily="2" charset="0"/>
                  </a:rPr>
                  <a:t>হলো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  <m:r>
                          <a:rPr lang="en-US" sz="4800" b="0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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২৮০০</m:t>
                        </m:r>
                      </m:num>
                      <m:den>
                        <m:r>
                          <a:rPr lang="en-US" sz="4800" b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dirty="0" smtClean="0"/>
                  <a:t> =</a:t>
                </a:r>
                <a:endParaRPr lang="en-US" sz="4800" dirty="0"/>
              </a:p>
            </p:txBody>
          </p:sp>
        </mc:Choice>
        <mc:Fallback>
          <p:sp>
            <p:nvSpPr>
              <p:cNvPr id="38" name="Rectangle 37">
                <a:extLst>
                  <a:ext uri="{FF2B5EF4-FFF2-40B4-BE49-F238E27FC236}">
                    <a16:creationId xmlns="" xmlns:a16="http://schemas.microsoft.com/office/drawing/2014/main" id="{99ACDB04-B794-4731-942C-6EBDE55CE4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502" y="3135799"/>
                <a:ext cx="8291376" cy="1188787"/>
              </a:xfrm>
              <a:prstGeom prst="rect">
                <a:avLst/>
              </a:prstGeom>
              <a:blipFill rotWithShape="0">
                <a:blip r:embed="rId3"/>
                <a:stretch>
                  <a:fillRect l="-3309"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550525" y="451093"/>
            <a:ext cx="111385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সমস্যাটির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99ACDB04-B794-4731-942C-6EBDE55CE46A}"/>
              </a:ext>
            </a:extLst>
          </p:cNvPr>
          <p:cNvSpPr/>
          <p:nvPr/>
        </p:nvSpPr>
        <p:spPr>
          <a:xfrm>
            <a:off x="7055461" y="3343189"/>
            <a:ext cx="18811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cs typeface="NikoshBAN" panose="02000000000000000000" pitchFamily="2" charset="0"/>
              </a:rPr>
              <a:t>১৪০ </a:t>
            </a:r>
            <a:r>
              <a:rPr lang="en-US" sz="4800" dirty="0" err="1" smtClean="0">
                <a:cs typeface="NikoshBAN" panose="02000000000000000000" pitchFamily="2" charset="0"/>
              </a:rPr>
              <a:t>জন</a:t>
            </a:r>
            <a:endParaRPr lang="en-US" sz="4800" dirty="0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6372258" y="3141991"/>
            <a:ext cx="217077" cy="5028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882064" y="3867855"/>
            <a:ext cx="217077" cy="5028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6089454" y="3141991"/>
            <a:ext cx="217077" cy="5028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5599260" y="3849001"/>
            <a:ext cx="217077" cy="5028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99ACDB04-B794-4731-942C-6EBDE55CE46A}"/>
              </a:ext>
            </a:extLst>
          </p:cNvPr>
          <p:cNvSpPr/>
          <p:nvPr/>
        </p:nvSpPr>
        <p:spPr>
          <a:xfrm>
            <a:off x="739502" y="4612123"/>
            <a:ext cx="92246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 smtClean="0">
                <a:cs typeface="NikoshBAN" panose="02000000000000000000" pitchFamily="2" charset="0"/>
              </a:rPr>
              <a:t>বর্তমান</a:t>
            </a:r>
            <a:r>
              <a:rPr lang="en-US" sz="4800" dirty="0" smtClean="0"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cs typeface="NikoshBAN" panose="02000000000000000000" pitchFamily="2" charset="0"/>
              </a:rPr>
              <a:t>জনসংখ্যা</a:t>
            </a:r>
            <a:r>
              <a:rPr lang="en-US" sz="4800" dirty="0" smtClean="0">
                <a:cs typeface="NikoshBAN" panose="02000000000000000000" pitchFamily="2" charset="0"/>
              </a:rPr>
              <a:t> = ২৮০০ + ১৪০ = ২৯৪০ </a:t>
            </a:r>
            <a:r>
              <a:rPr lang="en-US" sz="4800" dirty="0" err="1" smtClean="0">
                <a:cs typeface="NikoshBAN" panose="02000000000000000000" pitchFamily="2" charset="0"/>
              </a:rPr>
              <a:t>জন</a:t>
            </a:r>
            <a:endParaRPr lang="en-US" sz="4800" dirty="0"/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99ACDB04-B794-4731-942C-6EBDE55CE46A}"/>
              </a:ext>
            </a:extLst>
          </p:cNvPr>
          <p:cNvSpPr/>
          <p:nvPr/>
        </p:nvSpPr>
        <p:spPr>
          <a:xfrm>
            <a:off x="3341300" y="5531646"/>
            <a:ext cx="43331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cs typeface="NikoshBAN" panose="02000000000000000000" pitchFamily="2" charset="0"/>
              </a:rPr>
              <a:t>উত্তরঃ</a:t>
            </a:r>
            <a:r>
              <a:rPr lang="en-US" sz="4800" b="1" dirty="0" smtClean="0">
                <a:cs typeface="NikoshBAN" panose="02000000000000000000" pitchFamily="2" charset="0"/>
              </a:rPr>
              <a:t> ২৯৪০ </a:t>
            </a:r>
            <a:r>
              <a:rPr lang="en-US" sz="4800" b="1" dirty="0" err="1" smtClean="0">
                <a:cs typeface="NikoshBAN" panose="02000000000000000000" pitchFamily="2" charset="0"/>
              </a:rPr>
              <a:t>জন</a:t>
            </a:r>
            <a:r>
              <a:rPr lang="en-US" sz="4800" b="1" dirty="0" smtClean="0">
                <a:cs typeface="NikoshBAN" panose="02000000000000000000" pitchFamily="2" charset="0"/>
              </a:rPr>
              <a:t>।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62672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 animBg="1"/>
      <p:bldP spid="38" grpId="0"/>
      <p:bldP spid="19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684212" y="533400"/>
            <a:ext cx="990840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সমস্যাটি আমরা ঐকিক নি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য়মেও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সমাধান করতে পারি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7" name="Rectangle 66">
                <a:extLst>
                  <a:ext uri="{FF2B5EF4-FFF2-40B4-BE49-F238E27FC236}">
                    <a16:creationId xmlns="" xmlns:a16="http://schemas.microsoft.com/office/drawing/2014/main" id="{DA811E3B-3533-44DA-B2BF-A42BECD98331}"/>
                  </a:ext>
                </a:extLst>
              </p:cNvPr>
              <p:cNvSpPr/>
              <p:nvPr/>
            </p:nvSpPr>
            <p:spPr>
              <a:xfrm>
                <a:off x="5191599" y="4977904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 smtClean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৪০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67" name="Rectangle 6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A811E3B-3533-44DA-B2BF-A42BECD983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599" y="4977904"/>
                <a:ext cx="3438677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8156" t="-19118" b="-36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8BD8E9BC-A866-453E-B93B-1F74C5CC0DDD}"/>
              </a:ext>
            </a:extLst>
          </p:cNvPr>
          <p:cNvSpPr txBox="1"/>
          <p:nvPr/>
        </p:nvSpPr>
        <p:spPr>
          <a:xfrm>
            <a:off x="1141412" y="1917781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জনের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৫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9" name="TextBox 68">
                <a:extLst>
                  <a:ext uri="{FF2B5EF4-FFF2-40B4-BE49-F238E27FC236}">
                    <a16:creationId xmlns="" xmlns:a16="http://schemas.microsoft.com/office/drawing/2014/main" id="{D372E6C5-1417-4306-8043-08C7221B744B}"/>
                  </a:ext>
                </a:extLst>
              </p:cNvPr>
              <p:cNvSpPr txBox="1"/>
              <p:nvPr/>
            </p:nvSpPr>
            <p:spPr>
              <a:xfrm>
                <a:off x="1141412" y="2711589"/>
                <a:ext cx="8229600" cy="1013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       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”      </a:t>
                </a:r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</a:t>
                </a:r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69" name="TextBox 6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372E6C5-1417-4306-8043-08C7221B7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412" y="2711589"/>
                <a:ext cx="8229600" cy="1013547"/>
              </a:xfrm>
              <a:prstGeom prst="rect">
                <a:avLst/>
              </a:prstGeom>
              <a:blipFill rotWithShape="0">
                <a:blip r:embed="rId3"/>
                <a:stretch>
                  <a:fillRect l="-2593" b="-156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>
                <a:extLst>
                  <a:ext uri="{FF2B5EF4-FFF2-40B4-BE49-F238E27FC236}">
                    <a16:creationId xmlns="" xmlns:a16="http://schemas.microsoft.com/office/drawing/2014/main" id="{294BFAE9-3676-4472-B76E-CEB21D6703E0}"/>
                  </a:ext>
                </a:extLst>
              </p:cNvPr>
              <p:cNvSpPr txBox="1"/>
              <p:nvPr/>
            </p:nvSpPr>
            <p:spPr>
              <a:xfrm>
                <a:off x="608012" y="3811058"/>
                <a:ext cx="8991600" cy="1013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১২০০</a:t>
                </a:r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       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</a:t>
                </a:r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”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১২০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70" name="TextBox 6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94BFAE9-3676-4472-B76E-CEB21D670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12" y="3811058"/>
                <a:ext cx="8991600" cy="1013547"/>
              </a:xfrm>
              <a:prstGeom prst="rect">
                <a:avLst/>
              </a:prstGeom>
              <a:blipFill rotWithShape="0">
                <a:blip r:embed="rId4"/>
                <a:stretch>
                  <a:fillRect l="-2441" b="-16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 flipH="1">
            <a:off x="7064943" y="3811058"/>
            <a:ext cx="134754" cy="3951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6670307" y="4465576"/>
            <a:ext cx="134754" cy="3951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6843561" y="3820683"/>
            <a:ext cx="134754" cy="3951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420050" y="4475201"/>
            <a:ext cx="134754" cy="3951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xmlns:a14="http://schemas.microsoft.com/office/drawing/2010/main" xmlns:mc="http://schemas.openxmlformats.org/markup-compatibility/2006" id="{DA811E3B-3533-44DA-B2BF-A42BECD98331}"/>
              </a:ext>
            </a:extLst>
          </p:cNvPr>
          <p:cNvSpPr/>
          <p:nvPr/>
        </p:nvSpPr>
        <p:spPr>
          <a:xfrm>
            <a:off x="2920037" y="5709424"/>
            <a:ext cx="34386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cs typeface="NikoshBAN" panose="02000000000000000000" pitchFamily="2" charset="0"/>
              </a:rPr>
              <a:t>উত্তরঃ</a:t>
            </a:r>
            <a:r>
              <a:rPr lang="en-US" sz="4800" b="1" dirty="0" smtClean="0">
                <a:cs typeface="NikoshBAN" panose="02000000000000000000" pitchFamily="2" charset="0"/>
              </a:rPr>
              <a:t> ১৪০ </a:t>
            </a:r>
            <a:r>
              <a:rPr lang="en-US" sz="4800" b="1" dirty="0" err="1" smtClean="0">
                <a:cs typeface="NikoshBAN" panose="02000000000000000000" pitchFamily="2" charset="0"/>
              </a:rPr>
              <a:t>জন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47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/>
      <p:bldP spid="68" grpId="0"/>
      <p:bldP spid="69" grpId="0"/>
      <p:bldP spid="7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550525" y="451093"/>
            <a:ext cx="111385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তুলি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রাফির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মতামত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শুনি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550525" y="1184079"/>
            <a:ext cx="111385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শহরের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জনসংখ্যা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যথাক্রমে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৪৫৬৮০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৫২৫২০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শুমারিতে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ঐ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শহরে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সাক্ষর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যথাক্রমে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৩৪২৬০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৩৬৭৬৪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হিসাবে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শহরে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সাক্ষর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106527" y="3830855"/>
            <a:ext cx="1850538" cy="23879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45844" y="2793055"/>
            <a:ext cx="1664731" cy="2702969"/>
          </a:xfrm>
          <a:prstGeom prst="rect">
            <a:avLst/>
          </a:prstGeom>
        </p:spPr>
      </p:pic>
      <p:sp>
        <p:nvSpPr>
          <p:cNvPr id="26" name="Left Arrow Callout 25"/>
          <p:cNvSpPr/>
          <p:nvPr/>
        </p:nvSpPr>
        <p:spPr>
          <a:xfrm>
            <a:off x="2311419" y="2992453"/>
            <a:ext cx="3685120" cy="982781"/>
          </a:xfrm>
          <a:prstGeom prst="leftArrowCallout">
            <a:avLst>
              <a:gd name="adj1" fmla="val 25000"/>
              <a:gd name="adj2" fmla="val 13636"/>
              <a:gd name="adj3" fmla="val 91667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এখানে</a:t>
            </a:r>
            <a:r>
              <a:rPr lang="en-US" b="1" dirty="0"/>
              <a:t> </a:t>
            </a:r>
            <a:r>
              <a:rPr lang="en-US" b="1" dirty="0" err="1"/>
              <a:t>দেখা</a:t>
            </a:r>
            <a:r>
              <a:rPr lang="en-US" b="1" dirty="0"/>
              <a:t> </a:t>
            </a:r>
            <a:r>
              <a:rPr lang="en-US" b="1" dirty="0" err="1"/>
              <a:t>যাচ্ছে</a:t>
            </a:r>
            <a:r>
              <a:rPr lang="en-US" b="1" dirty="0"/>
              <a:t> ২য় </a:t>
            </a:r>
            <a:r>
              <a:rPr lang="en-US" b="1" dirty="0" err="1"/>
              <a:t>শহরে</a:t>
            </a:r>
            <a:r>
              <a:rPr lang="en-US" b="1" dirty="0"/>
              <a:t> </a:t>
            </a:r>
            <a:r>
              <a:rPr lang="en-US" b="1" dirty="0" err="1"/>
              <a:t>সাক্ষর</a:t>
            </a:r>
            <a:r>
              <a:rPr lang="en-US" b="1" dirty="0"/>
              <a:t> </a:t>
            </a:r>
            <a:r>
              <a:rPr lang="en-US" b="1" dirty="0" err="1"/>
              <a:t>মানুষের</a:t>
            </a:r>
            <a:r>
              <a:rPr lang="en-US" b="1" dirty="0"/>
              <a:t> </a:t>
            </a:r>
            <a:r>
              <a:rPr lang="en-US" b="1" dirty="0" err="1"/>
              <a:t>সংখ্যা</a:t>
            </a:r>
            <a:r>
              <a:rPr lang="en-US" b="1" dirty="0"/>
              <a:t> </a:t>
            </a:r>
            <a:r>
              <a:rPr lang="en-US" b="1" dirty="0" err="1"/>
              <a:t>বেশি</a:t>
            </a:r>
            <a:r>
              <a:rPr lang="en-US" b="1" dirty="0" smtClean="0"/>
              <a:t>।</a:t>
            </a:r>
            <a:endParaRPr lang="en-US" b="1" dirty="0"/>
          </a:p>
        </p:txBody>
      </p:sp>
      <p:sp>
        <p:nvSpPr>
          <p:cNvPr id="27" name="Left Arrow Callout 26"/>
          <p:cNvSpPr/>
          <p:nvPr/>
        </p:nvSpPr>
        <p:spPr>
          <a:xfrm flipH="1">
            <a:off x="5361271" y="4144539"/>
            <a:ext cx="4873099" cy="1098284"/>
          </a:xfrm>
          <a:prstGeom prst="leftArrowCallout">
            <a:avLst>
              <a:gd name="adj1" fmla="val 25000"/>
              <a:gd name="adj2" fmla="val 13636"/>
              <a:gd name="adj3" fmla="val 91667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 smtClean="0"/>
              <a:t>সংখ্যায়</a:t>
            </a:r>
            <a:r>
              <a:rPr lang="en-US" b="1" dirty="0" smtClean="0"/>
              <a:t> </a:t>
            </a:r>
            <a:r>
              <a:rPr lang="en-US" b="1" dirty="0" err="1" smtClean="0"/>
              <a:t>বেশি</a:t>
            </a:r>
            <a:r>
              <a:rPr lang="en-US" b="1" dirty="0" smtClean="0"/>
              <a:t> </a:t>
            </a:r>
            <a:r>
              <a:rPr lang="en-US" b="1" dirty="0" err="1" smtClean="0"/>
              <a:t>হলেও</a:t>
            </a:r>
            <a:r>
              <a:rPr lang="en-US" b="1" dirty="0" smtClean="0"/>
              <a:t> </a:t>
            </a:r>
            <a:r>
              <a:rPr lang="en-US" b="1" dirty="0" err="1" smtClean="0"/>
              <a:t>শতকরা</a:t>
            </a:r>
            <a:r>
              <a:rPr lang="en-US" b="1" dirty="0" smtClean="0"/>
              <a:t> </a:t>
            </a:r>
            <a:r>
              <a:rPr lang="en-US" b="1" dirty="0" err="1" smtClean="0"/>
              <a:t>হিসেবে</a:t>
            </a:r>
            <a:r>
              <a:rPr lang="en-US" b="1" dirty="0" smtClean="0"/>
              <a:t> </a:t>
            </a:r>
            <a:r>
              <a:rPr lang="en-US" b="1" dirty="0" err="1" smtClean="0"/>
              <a:t>সাক্ষর</a:t>
            </a:r>
            <a:r>
              <a:rPr lang="en-US" b="1" dirty="0" smtClean="0"/>
              <a:t> </a:t>
            </a:r>
            <a:r>
              <a:rPr lang="en-US" b="1" dirty="0" err="1" smtClean="0"/>
              <a:t>মানুষের</a:t>
            </a:r>
            <a:r>
              <a:rPr lang="en-US" b="1" dirty="0" smtClean="0"/>
              <a:t> </a:t>
            </a:r>
            <a:r>
              <a:rPr lang="en-US" b="1" dirty="0" err="1" smtClean="0"/>
              <a:t>সংখ্যা</a:t>
            </a:r>
            <a:r>
              <a:rPr lang="en-US" b="1" dirty="0" smtClean="0"/>
              <a:t> </a:t>
            </a:r>
            <a:r>
              <a:rPr lang="en-US" b="1" dirty="0" err="1" smtClean="0"/>
              <a:t>কি</a:t>
            </a:r>
            <a:r>
              <a:rPr lang="en-US" b="1" dirty="0" smtClean="0"/>
              <a:t> </a:t>
            </a:r>
            <a:r>
              <a:rPr lang="en-US" b="1" dirty="0" err="1" smtClean="0"/>
              <a:t>বেশি</a:t>
            </a:r>
            <a:r>
              <a:rPr lang="en-US" b="1" dirty="0" smtClean="0"/>
              <a:t> </a:t>
            </a:r>
            <a:r>
              <a:rPr lang="en-US" b="1" dirty="0" err="1" smtClean="0"/>
              <a:t>হবে</a:t>
            </a:r>
            <a:r>
              <a:rPr lang="en-US" b="1" dirty="0" smtClean="0"/>
              <a:t>? </a:t>
            </a:r>
            <a:r>
              <a:rPr lang="en-US" b="1" dirty="0" err="1" smtClean="0"/>
              <a:t>চলো</a:t>
            </a:r>
            <a:r>
              <a:rPr lang="en-US" b="1" dirty="0" smtClean="0"/>
              <a:t>, </a:t>
            </a:r>
            <a:r>
              <a:rPr lang="en-US" b="1" dirty="0" err="1" smtClean="0"/>
              <a:t>হিসাবটি</a:t>
            </a:r>
            <a:r>
              <a:rPr lang="en-US" b="1" dirty="0" smtClean="0"/>
              <a:t> </a:t>
            </a:r>
            <a:r>
              <a:rPr lang="en-US" b="1" dirty="0" err="1" smtClean="0"/>
              <a:t>করে</a:t>
            </a:r>
            <a:r>
              <a:rPr lang="en-US" b="1" dirty="0" smtClean="0"/>
              <a:t> </a:t>
            </a:r>
            <a:r>
              <a:rPr lang="en-US" b="1" dirty="0" err="1" smtClean="0"/>
              <a:t>দেখি</a:t>
            </a:r>
            <a:r>
              <a:rPr lang="en-US" b="1" dirty="0" smtClean="0"/>
              <a:t>।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89642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CB75D95-19B0-499F-A149-F737593048AE}"/>
              </a:ext>
            </a:extLst>
          </p:cNvPr>
          <p:cNvSpPr txBox="1"/>
          <p:nvPr/>
        </p:nvSpPr>
        <p:spPr>
          <a:xfrm>
            <a:off x="842227" y="1329296"/>
            <a:ext cx="1036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042869" y="2095798"/>
            <a:ext cx="7919278" cy="4343504"/>
            <a:chOff x="2042869" y="2095798"/>
            <a:chExt cx="7919278" cy="4343504"/>
          </a:xfrm>
        </p:grpSpPr>
        <p:sp>
          <p:nvSpPr>
            <p:cNvPr id="5" name="Rectangle 4"/>
            <p:cNvSpPr/>
            <p:nvPr/>
          </p:nvSpPr>
          <p:spPr>
            <a:xfrm>
              <a:off x="2042869" y="2095798"/>
              <a:ext cx="7919278" cy="42809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১ম </a:t>
              </a:r>
              <a:r>
                <a:rPr lang="en-US" sz="2400" b="1" dirty="0" err="1" smtClean="0">
                  <a:solidFill>
                    <a:schemeClr val="tx1"/>
                  </a:solidFill>
                </a:rPr>
                <a:t>শহরের</a:t>
              </a:r>
              <a:r>
                <a:rPr lang="en-US" sz="2400" b="1" dirty="0" smtClean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tx1"/>
                  </a:solidFill>
                </a:rPr>
                <a:t>হিসাব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042869" y="2523892"/>
              <a:ext cx="7919278" cy="391541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7834963" y="4886760"/>
            <a:ext cx="837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2284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31627" y="2494959"/>
            <a:ext cx="8393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৪৫৬৮০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সাক্ষর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৩৪২৬০ 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420751" y="3088853"/>
                <a:ext cx="8393230" cy="829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1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	      ,,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   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,,      ,,       ,,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৩৪২৬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num>
                      <m:den>
                        <m:r>
                          <a:rPr lang="en-US" sz="32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৪৫৬৮০</m:t>
                        </m:r>
                      </m:den>
                    </m:f>
                  </m:oMath>
                </a14:m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জন</a:t>
                </a: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751" y="3088853"/>
                <a:ext cx="8393230" cy="829394"/>
              </a:xfrm>
              <a:prstGeom prst="rect">
                <a:avLst/>
              </a:prstGeom>
              <a:blipFill rotWithShape="0">
                <a:blip r:embed="rId2"/>
                <a:stretch>
                  <a:fillRect l="-1816" b="-13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331627" y="4144915"/>
                <a:ext cx="8393230" cy="829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১০০         ,, 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,,       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,,      </a:t>
                </a:r>
                <a:r>
                  <a:rPr lang="en-US" sz="3200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,,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৩৪২৬০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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১০০</m:t>
                        </m:r>
                      </m:num>
                      <m:den>
                        <m:r>
                          <a:rPr lang="en-US" sz="32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৪৫৬৮০</m:t>
                        </m:r>
                      </m:den>
                    </m:f>
                  </m:oMath>
                </a14:m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জন</a:t>
                </a: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627" y="4144915"/>
                <a:ext cx="8393230" cy="829394"/>
              </a:xfrm>
              <a:prstGeom prst="rect">
                <a:avLst/>
              </a:prstGeom>
              <a:blipFill rotWithShape="0">
                <a:blip r:embed="rId3"/>
                <a:stretch>
                  <a:fillRect l="-1816" b="-13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 flipH="1">
            <a:off x="8431730" y="4260170"/>
            <a:ext cx="577516" cy="2274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613582" y="4789449"/>
            <a:ext cx="952901" cy="926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7262261" y="4350668"/>
            <a:ext cx="952901" cy="926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525669" y="3944860"/>
            <a:ext cx="42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5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51203" y="3935603"/>
            <a:ext cx="423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7844588" y="5009022"/>
            <a:ext cx="587142" cy="1726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209322" y="5289566"/>
            <a:ext cx="1653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 ৭৫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20751" y="5874341"/>
            <a:ext cx="5669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   ৭৫%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সাক্ষর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রয়েছে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5" grpId="0"/>
      <p:bldP spid="16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5716</TotalTime>
  <Words>476</Words>
  <Application>Microsoft Office PowerPoint</Application>
  <PresentationFormat>Widescreen</PresentationFormat>
  <Paragraphs>93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Cambria Math</vt:lpstr>
      <vt:lpstr>NikoshBAN</vt:lpstr>
      <vt:lpstr>SutonnyMJ</vt:lpstr>
      <vt:lpstr>Symbol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457</cp:revision>
  <dcterms:created xsi:type="dcterms:W3CDTF">2021-07-26T10:09:43Z</dcterms:created>
  <dcterms:modified xsi:type="dcterms:W3CDTF">2026-08-04T17:50:08Z</dcterms:modified>
</cp:coreProperties>
</file>