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1"/>
  </p:notesMasterIdLst>
  <p:sldIdLst>
    <p:sldId id="333" r:id="rId2"/>
    <p:sldId id="321" r:id="rId3"/>
    <p:sldId id="262" r:id="rId4"/>
    <p:sldId id="341" r:id="rId5"/>
    <p:sldId id="334" r:id="rId6"/>
    <p:sldId id="347" r:id="rId7"/>
    <p:sldId id="348" r:id="rId8"/>
    <p:sldId id="357" r:id="rId9"/>
    <p:sldId id="343" r:id="rId10"/>
    <p:sldId id="358" r:id="rId11"/>
    <p:sldId id="359" r:id="rId12"/>
    <p:sldId id="360" r:id="rId13"/>
    <p:sldId id="336" r:id="rId14"/>
    <p:sldId id="362" r:id="rId15"/>
    <p:sldId id="352" r:id="rId16"/>
    <p:sldId id="361" r:id="rId17"/>
    <p:sldId id="363" r:id="rId18"/>
    <p:sldId id="338" r:id="rId19"/>
    <p:sldId id="32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1BA60"/>
    <a:srgbClr val="E6F2E4"/>
    <a:srgbClr val="709828"/>
    <a:srgbClr val="008000"/>
    <a:srgbClr val="3EC4F5"/>
    <a:srgbClr val="000099"/>
    <a:srgbClr val="00CC00"/>
    <a:srgbClr val="FF66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754" y="-1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 userDrawn="1"/>
        </p:nvSpPr>
        <p:spPr>
          <a:xfrm>
            <a:off x="1873204" y="721707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 userDrawn="1"/>
        </p:nvSpPr>
        <p:spPr>
          <a:xfrm rot="10800000">
            <a:off x="686006" y="14222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2046" y="512563"/>
            <a:ext cx="837994" cy="83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344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png"/><Relationship Id="rId4" Type="http://schemas.openxmlformats.org/officeDocument/2006/relationships/image" Target="../media/image18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7" Type="http://schemas.openxmlformats.org/officeDocument/2006/relationships/image" Target="../media/image31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0.png"/><Relationship Id="rId5" Type="http://schemas.openxmlformats.org/officeDocument/2006/relationships/image" Target="../media/image290.png"/><Relationship Id="rId4" Type="http://schemas.openxmlformats.org/officeDocument/2006/relationships/image" Target="../media/image2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2855912" y="270132"/>
            <a:ext cx="62484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BD8E9BC-A866-453E-B93B-1F74C5CC0DDD}"/>
              </a:ext>
            </a:extLst>
          </p:cNvPr>
          <p:cNvSpPr txBox="1"/>
          <p:nvPr/>
        </p:nvSpPr>
        <p:spPr>
          <a:xfrm>
            <a:off x="1370012" y="2441159"/>
            <a:ext cx="922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৮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D372E6C5-1417-4306-8043-08C7221B744B}"/>
                  </a:ext>
                </a:extLst>
              </p:cNvPr>
              <p:cNvSpPr txBox="1"/>
              <p:nvPr/>
            </p:nvSpPr>
            <p:spPr>
              <a:xfrm>
                <a:off x="1370011" y="3044208"/>
                <a:ext cx="7059613" cy="1017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 ১   ”     ”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৫</m:t>
                        </m:r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372E6C5-1417-4306-8043-08C7221B7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011" y="3044208"/>
                <a:ext cx="7059613" cy="1017330"/>
              </a:xfrm>
              <a:prstGeom prst="rect">
                <a:avLst/>
              </a:prstGeom>
              <a:blipFill rotWithShape="0">
                <a:blip r:embed="rId2"/>
                <a:stretch>
                  <a:fillRect l="-3109" b="-14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294BFAE9-3676-4472-B76E-CEB21D6703E0}"/>
                  </a:ext>
                </a:extLst>
              </p:cNvPr>
              <p:cNvSpPr txBox="1"/>
              <p:nvPr/>
            </p:nvSpPr>
            <p:spPr>
              <a:xfrm>
                <a:off x="836612" y="4054446"/>
                <a:ext cx="9829800" cy="101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 ১০০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  <m:r>
                          <a:rPr lang="as-IN" sz="40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0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94BFAE9-3676-4472-B76E-CEB21D670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12" y="4054446"/>
                <a:ext cx="9829800" cy="1018099"/>
              </a:xfrm>
              <a:prstGeom prst="rect">
                <a:avLst/>
              </a:prstGeom>
              <a:blipFill rotWithShape="0">
                <a:blip r:embed="rId3"/>
                <a:stretch>
                  <a:fillRect l="-2170" b="-15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272DEB2-F158-4182-8AEA-4937AD24CCBC}"/>
              </a:ext>
            </a:extLst>
          </p:cNvPr>
          <p:cNvSpPr txBox="1"/>
          <p:nvPr/>
        </p:nvSpPr>
        <p:spPr>
          <a:xfrm>
            <a:off x="1370011" y="1089766"/>
            <a:ext cx="5155805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6C81129-BD8F-4A82-B6B4-ACB6CF948441}"/>
              </a:ext>
            </a:extLst>
          </p:cNvPr>
          <p:cNvSpPr txBox="1"/>
          <p:nvPr/>
        </p:nvSpPr>
        <p:spPr>
          <a:xfrm>
            <a:off x="1318824" y="1788740"/>
            <a:ext cx="500340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৫৮ – ৫০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A5D640-0252-4735-B7A5-E6BFD03024FD}"/>
              </a:ext>
            </a:extLst>
          </p:cNvPr>
          <p:cNvSpPr txBox="1"/>
          <p:nvPr/>
        </p:nvSpPr>
        <p:spPr>
          <a:xfrm>
            <a:off x="6474628" y="1770652"/>
            <a:ext cx="198119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৮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E9D2FD01-FC6F-4575-9DFA-B4B8C64984A2}"/>
              </a:ext>
            </a:extLst>
          </p:cNvPr>
          <p:cNvCxnSpPr>
            <a:cxnSpLocks/>
          </p:cNvCxnSpPr>
          <p:nvPr/>
        </p:nvCxnSpPr>
        <p:spPr>
          <a:xfrm flipV="1">
            <a:off x="6197599" y="4216030"/>
            <a:ext cx="1268413" cy="2924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0DA9A466-375C-4CA9-A3CE-6614B26CB2D8}"/>
              </a:ext>
            </a:extLst>
          </p:cNvPr>
          <p:cNvCxnSpPr>
            <a:cxnSpLocks/>
          </p:cNvCxnSpPr>
          <p:nvPr/>
        </p:nvCxnSpPr>
        <p:spPr>
          <a:xfrm flipV="1">
            <a:off x="5713412" y="4711722"/>
            <a:ext cx="1295400" cy="3861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529EC086-7964-4EAB-B1FA-1461BE322C21}"/>
                  </a:ext>
                </a:extLst>
              </p:cNvPr>
              <p:cNvSpPr/>
              <p:nvPr/>
            </p:nvSpPr>
            <p:spPr>
              <a:xfrm>
                <a:off x="7377743" y="3808068"/>
                <a:ext cx="4587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২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29EC086-7964-4EAB-B1FA-1461BE322C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743" y="3808068"/>
                <a:ext cx="458779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87BF46D3-DD84-46B0-AC5A-976EE6300695}"/>
                  </a:ext>
                </a:extLst>
              </p:cNvPr>
              <p:cNvSpPr/>
              <p:nvPr/>
            </p:nvSpPr>
            <p:spPr>
              <a:xfrm>
                <a:off x="6938464" y="4867045"/>
                <a:ext cx="4122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7BF46D3-DD84-46B0-AC5A-976EE63006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464" y="4867045"/>
                <a:ext cx="412292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F3F73F24-E5FD-4056-8471-661A43A62ED6}"/>
                  </a:ext>
                </a:extLst>
              </p:cNvPr>
              <p:cNvSpPr/>
              <p:nvPr/>
            </p:nvSpPr>
            <p:spPr>
              <a:xfrm>
                <a:off x="7008812" y="5197446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8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3F73F24-E5FD-4056-8471-661A43A62E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812" y="5197446"/>
                <a:ext cx="3438677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8156" t="-19118" b="-36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0C946A95-8051-4631-803A-1FC181EC4497}"/>
                  </a:ext>
                </a:extLst>
              </p:cNvPr>
              <p:cNvSpPr/>
              <p:nvPr/>
            </p:nvSpPr>
            <p:spPr>
              <a:xfrm>
                <a:off x="1751012" y="5755155"/>
                <a:ext cx="52578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48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লাভ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হয়েছে।</m:t>
                    </m:r>
                  </m:oMath>
                </a14:m>
                <a:endParaRPr lang="en-US" sz="48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C946A95-8051-4631-803A-1FC181EC44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012" y="5755155"/>
                <a:ext cx="5257800" cy="830997"/>
              </a:xfrm>
              <a:prstGeom prst="rect">
                <a:avLst/>
              </a:prstGeom>
              <a:blipFill rotWithShape="0">
                <a:blip r:embed="rId7"/>
                <a:stretch>
                  <a:fillRect l="-5214" t="-14706" b="-40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90780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 animBg="1"/>
      <p:bldP spid="7" grpId="0" animBg="1"/>
      <p:bldP spid="8" grpId="0" animBg="1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2128EF1-F9EA-4496-A6E4-9CA862BF04F2}"/>
              </a:ext>
            </a:extLst>
          </p:cNvPr>
          <p:cNvSpPr txBox="1"/>
          <p:nvPr/>
        </p:nvSpPr>
        <p:spPr>
          <a:xfrm>
            <a:off x="697115" y="1872576"/>
            <a:ext cx="1861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EC3C210-070A-4C5E-96FF-5E4D6D5B8E7E}"/>
              </a:ext>
            </a:extLst>
          </p:cNvPr>
          <p:cNvGrpSpPr/>
          <p:nvPr/>
        </p:nvGrpSpPr>
        <p:grpSpPr>
          <a:xfrm>
            <a:off x="2787648" y="1872576"/>
            <a:ext cx="2144713" cy="584775"/>
            <a:chOff x="2787648" y="1981200"/>
            <a:chExt cx="2144713" cy="5847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6707A6F-2596-483F-A354-FF830214CDEA}"/>
                </a:ext>
              </a:extLst>
            </p:cNvPr>
            <p:cNvSpPr/>
            <p:nvPr/>
          </p:nvSpPr>
          <p:spPr>
            <a:xfrm>
              <a:off x="2798761" y="2057399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368517B-876D-4936-95DF-E748F39CA41A}"/>
                </a:ext>
              </a:extLst>
            </p:cNvPr>
            <p:cNvSpPr txBox="1"/>
            <p:nvPr/>
          </p:nvSpPr>
          <p:spPr>
            <a:xfrm>
              <a:off x="2787648" y="1981200"/>
              <a:ext cx="17396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৫০ </a:t>
              </a:r>
              <a:r>
                <a:rPr lang="en-US" sz="32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13A8B11-313E-47FD-9626-36CE07863E15}"/>
              </a:ext>
            </a:extLst>
          </p:cNvPr>
          <p:cNvGrpSpPr/>
          <p:nvPr/>
        </p:nvGrpSpPr>
        <p:grpSpPr>
          <a:xfrm>
            <a:off x="2798761" y="2278401"/>
            <a:ext cx="2133600" cy="584775"/>
            <a:chOff x="2798761" y="2387025"/>
            <a:chExt cx="2133600" cy="58477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90BF8DB4-3F62-4DDF-9D7E-017952BC9256}"/>
                </a:ext>
              </a:extLst>
            </p:cNvPr>
            <p:cNvSpPr/>
            <p:nvPr/>
          </p:nvSpPr>
          <p:spPr>
            <a:xfrm>
              <a:off x="2798761" y="2488730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92497469-4A84-438B-ACBE-9EEA501B5CFB}"/>
                </a:ext>
              </a:extLst>
            </p:cNvPr>
            <p:cNvSpPr txBox="1"/>
            <p:nvPr/>
          </p:nvSpPr>
          <p:spPr>
            <a:xfrm>
              <a:off x="2798761" y="2387025"/>
              <a:ext cx="190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৫৬ </a:t>
              </a:r>
              <a:r>
                <a:rPr lang="en-US" sz="32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D093C0-1BBB-4137-9563-4967052497A6}"/>
              </a:ext>
            </a:extLst>
          </p:cNvPr>
          <p:cNvSpPr txBox="1"/>
          <p:nvPr/>
        </p:nvSpPr>
        <p:spPr>
          <a:xfrm>
            <a:off x="989011" y="2351531"/>
            <a:ext cx="1739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40AB528C-AA33-4D32-A6DC-1200EF051C8F}"/>
              </a:ext>
            </a:extLst>
          </p:cNvPr>
          <p:cNvCxnSpPr>
            <a:cxnSpLocks/>
          </p:cNvCxnSpPr>
          <p:nvPr/>
        </p:nvCxnSpPr>
        <p:spPr>
          <a:xfrm>
            <a:off x="2787648" y="1872576"/>
            <a:ext cx="1630364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054E378-499E-4C66-A088-49862CDFB16B}"/>
              </a:ext>
            </a:extLst>
          </p:cNvPr>
          <p:cNvSpPr/>
          <p:nvPr/>
        </p:nvSpPr>
        <p:spPr>
          <a:xfrm>
            <a:off x="4494212" y="1948776"/>
            <a:ext cx="449262" cy="431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onnector: Curved 20">
            <a:extLst>
              <a:ext uri="{FF2B5EF4-FFF2-40B4-BE49-F238E27FC236}">
                <a16:creationId xmlns:a16="http://schemas.microsoft.com/office/drawing/2014/main" xmlns="" id="{F922D4E5-730F-45FB-B6AE-377DBD6C3336}"/>
              </a:ext>
            </a:extLst>
          </p:cNvPr>
          <p:cNvCxnSpPr>
            <a:cxnSpLocks/>
          </p:cNvCxnSpPr>
          <p:nvPr/>
        </p:nvCxnSpPr>
        <p:spPr>
          <a:xfrm rot="5400000">
            <a:off x="4661473" y="1567127"/>
            <a:ext cx="494152" cy="47625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A78E3EE-A79C-41E3-9A2B-D30DF682F1DF}"/>
              </a:ext>
            </a:extLst>
          </p:cNvPr>
          <p:cNvSpPr txBox="1"/>
          <p:nvPr/>
        </p:nvSpPr>
        <p:spPr>
          <a:xfrm>
            <a:off x="2962477" y="1343864"/>
            <a:ext cx="1150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16FB91F-8D5B-4986-9920-9B92239876B9}"/>
              </a:ext>
            </a:extLst>
          </p:cNvPr>
          <p:cNvSpPr txBox="1"/>
          <p:nvPr/>
        </p:nvSpPr>
        <p:spPr>
          <a:xfrm>
            <a:off x="4268836" y="914400"/>
            <a:ext cx="869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DC2C5C7-E163-429C-8FD6-6913AEDC360E}"/>
              </a:ext>
            </a:extLst>
          </p:cNvPr>
          <p:cNvCxnSpPr>
            <a:cxnSpLocks/>
          </p:cNvCxnSpPr>
          <p:nvPr/>
        </p:nvCxnSpPr>
        <p:spPr>
          <a:xfrm>
            <a:off x="4494212" y="1963667"/>
            <a:ext cx="0" cy="432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1A21376-CCA7-43FD-A668-9028BE454A79}"/>
              </a:ext>
            </a:extLst>
          </p:cNvPr>
          <p:cNvSpPr txBox="1"/>
          <p:nvPr/>
        </p:nvSpPr>
        <p:spPr>
          <a:xfrm>
            <a:off x="501648" y="2981608"/>
            <a:ext cx="45720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FE460D8-E596-44C5-A34C-8E6D037827C7}"/>
              </a:ext>
            </a:extLst>
          </p:cNvPr>
          <p:cNvSpPr txBox="1"/>
          <p:nvPr/>
        </p:nvSpPr>
        <p:spPr>
          <a:xfrm>
            <a:off x="478337" y="3778114"/>
            <a:ext cx="459531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৫৬ – ৫০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68D0681-D99F-4EFF-A4AA-88354E23384C}"/>
              </a:ext>
            </a:extLst>
          </p:cNvPr>
          <p:cNvSpPr txBox="1"/>
          <p:nvPr/>
        </p:nvSpPr>
        <p:spPr>
          <a:xfrm>
            <a:off x="2284412" y="4675414"/>
            <a:ext cx="198119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৬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C1EAB4A-8781-466E-8D72-F451ED259B79}"/>
              </a:ext>
            </a:extLst>
          </p:cNvPr>
          <p:cNvSpPr txBox="1"/>
          <p:nvPr/>
        </p:nvSpPr>
        <p:spPr>
          <a:xfrm>
            <a:off x="6094412" y="992715"/>
            <a:ext cx="6292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৬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6094411" y="1571457"/>
                <a:ext cx="5256075" cy="82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 ১   ”     ”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৫</m:t>
                        </m:r>
                        <m:r>
                          <a:rPr lang="en-US" sz="32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11" y="1571457"/>
                <a:ext cx="5256075" cy="824585"/>
              </a:xfrm>
              <a:prstGeom prst="rect">
                <a:avLst/>
              </a:prstGeom>
              <a:blipFill>
                <a:blip r:embed="rId2"/>
                <a:stretch>
                  <a:fillRect l="-3016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5660251" y="2444601"/>
                <a:ext cx="6708123" cy="829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 ১০০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51" y="2444601"/>
                <a:ext cx="6708123" cy="829394"/>
              </a:xfrm>
              <a:prstGeom prst="rect">
                <a:avLst/>
              </a:prstGeom>
              <a:blipFill>
                <a:blip r:embed="rId3"/>
                <a:stretch>
                  <a:fillRect l="-2364" b="-1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54B812DD-1A8E-4B80-BFC6-57B5D37D44D7}"/>
                  </a:ext>
                </a:extLst>
              </p:cNvPr>
              <p:cNvSpPr/>
              <p:nvPr/>
            </p:nvSpPr>
            <p:spPr>
              <a:xfrm>
                <a:off x="9240469" y="3332493"/>
                <a:ext cx="234664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0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0469" y="3332493"/>
                <a:ext cx="2346647" cy="707886"/>
              </a:xfrm>
              <a:prstGeom prst="rect">
                <a:avLst/>
              </a:prstGeom>
              <a:blipFill>
                <a:blip r:embed="rId4"/>
                <a:stretch>
                  <a:fillRect l="-9351" t="-18103" b="-33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C1655CA2-A325-47F1-A7CD-6BF33439DCDA}"/>
                  </a:ext>
                </a:extLst>
              </p:cNvPr>
              <p:cNvSpPr/>
              <p:nvPr/>
            </p:nvSpPr>
            <p:spPr>
              <a:xfrm>
                <a:off x="6551612" y="4552303"/>
                <a:ext cx="459531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40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লাভ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হয়েছে।</m:t>
                    </m:r>
                  </m:oMath>
                </a14:m>
                <a:endParaRPr lang="en-US" sz="40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612" y="4552303"/>
                <a:ext cx="4595312" cy="707886"/>
              </a:xfrm>
              <a:prstGeom prst="rect">
                <a:avLst/>
              </a:prstGeom>
              <a:blipFill>
                <a:blip r:embed="rId5"/>
                <a:stretch>
                  <a:fillRect l="-4775" t="-13793" b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593A9A45-0D70-4728-ABC0-53928CA81D72}"/>
              </a:ext>
            </a:extLst>
          </p:cNvPr>
          <p:cNvCxnSpPr>
            <a:cxnSpLocks/>
          </p:cNvCxnSpPr>
          <p:nvPr/>
        </p:nvCxnSpPr>
        <p:spPr>
          <a:xfrm>
            <a:off x="5561013" y="992715"/>
            <a:ext cx="46053" cy="450128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5324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 animBg="1"/>
      <p:bldP spid="13" grpId="0"/>
      <p:bldP spid="14" grpId="0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2128EF1-F9EA-4496-A6E4-9CA862BF04F2}"/>
              </a:ext>
            </a:extLst>
          </p:cNvPr>
          <p:cNvSpPr txBox="1"/>
          <p:nvPr/>
        </p:nvSpPr>
        <p:spPr>
          <a:xfrm>
            <a:off x="1065212" y="2024976"/>
            <a:ext cx="1493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EC3C210-070A-4C5E-96FF-5E4D6D5B8E7E}"/>
              </a:ext>
            </a:extLst>
          </p:cNvPr>
          <p:cNvGrpSpPr/>
          <p:nvPr/>
        </p:nvGrpSpPr>
        <p:grpSpPr>
          <a:xfrm>
            <a:off x="2787648" y="2024976"/>
            <a:ext cx="2144713" cy="584775"/>
            <a:chOff x="2787648" y="1981200"/>
            <a:chExt cx="2144713" cy="5847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6707A6F-2596-483F-A354-FF830214CDEA}"/>
                </a:ext>
              </a:extLst>
            </p:cNvPr>
            <p:cNvSpPr/>
            <p:nvPr/>
          </p:nvSpPr>
          <p:spPr>
            <a:xfrm>
              <a:off x="2798761" y="2057399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368517B-876D-4936-95DF-E748F39CA41A}"/>
                </a:ext>
              </a:extLst>
            </p:cNvPr>
            <p:cNvSpPr txBox="1"/>
            <p:nvPr/>
          </p:nvSpPr>
          <p:spPr>
            <a:xfrm>
              <a:off x="2787648" y="1981200"/>
              <a:ext cx="17396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১৫ </a:t>
              </a:r>
              <a:r>
                <a:rPr lang="en-US" sz="32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13A8B11-313E-47FD-9626-36CE07863E15}"/>
              </a:ext>
            </a:extLst>
          </p:cNvPr>
          <p:cNvGrpSpPr/>
          <p:nvPr/>
        </p:nvGrpSpPr>
        <p:grpSpPr>
          <a:xfrm>
            <a:off x="2798761" y="2430801"/>
            <a:ext cx="2133600" cy="584775"/>
            <a:chOff x="2798761" y="2387025"/>
            <a:chExt cx="2133600" cy="58477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90BF8DB4-3F62-4DDF-9D7E-017952BC9256}"/>
                </a:ext>
              </a:extLst>
            </p:cNvPr>
            <p:cNvSpPr/>
            <p:nvPr/>
          </p:nvSpPr>
          <p:spPr>
            <a:xfrm>
              <a:off x="2798761" y="2488730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92497469-4A84-438B-ACBE-9EEA501B5CFB}"/>
                </a:ext>
              </a:extLst>
            </p:cNvPr>
            <p:cNvSpPr txBox="1"/>
            <p:nvPr/>
          </p:nvSpPr>
          <p:spPr>
            <a:xfrm>
              <a:off x="2798761" y="2387025"/>
              <a:ext cx="190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১২ </a:t>
              </a:r>
              <a:r>
                <a:rPr lang="en-US" sz="32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D093C0-1BBB-4137-9563-4967052497A6}"/>
              </a:ext>
            </a:extLst>
          </p:cNvPr>
          <p:cNvSpPr txBox="1"/>
          <p:nvPr/>
        </p:nvSpPr>
        <p:spPr>
          <a:xfrm>
            <a:off x="989011" y="2503931"/>
            <a:ext cx="1739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40AB528C-AA33-4D32-A6DC-1200EF051C8F}"/>
              </a:ext>
            </a:extLst>
          </p:cNvPr>
          <p:cNvCxnSpPr>
            <a:cxnSpLocks/>
          </p:cNvCxnSpPr>
          <p:nvPr/>
        </p:nvCxnSpPr>
        <p:spPr>
          <a:xfrm>
            <a:off x="2787648" y="2024976"/>
            <a:ext cx="2120108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054E378-499E-4C66-A088-49862CDFB16B}"/>
              </a:ext>
            </a:extLst>
          </p:cNvPr>
          <p:cNvSpPr/>
          <p:nvPr/>
        </p:nvSpPr>
        <p:spPr>
          <a:xfrm>
            <a:off x="4458494" y="2521145"/>
            <a:ext cx="449262" cy="431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onnector: Curved 20">
            <a:extLst>
              <a:ext uri="{FF2B5EF4-FFF2-40B4-BE49-F238E27FC236}">
                <a16:creationId xmlns:a16="http://schemas.microsoft.com/office/drawing/2014/main" xmlns="" id="{F922D4E5-730F-45FB-B6AE-377DBD6C3336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98504" y="2030122"/>
            <a:ext cx="1155720" cy="88004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A78E3EE-A79C-41E3-9A2B-D30DF682F1DF}"/>
              </a:ext>
            </a:extLst>
          </p:cNvPr>
          <p:cNvSpPr txBox="1"/>
          <p:nvPr/>
        </p:nvSpPr>
        <p:spPr>
          <a:xfrm>
            <a:off x="2962477" y="1496264"/>
            <a:ext cx="1150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16FB91F-8D5B-4986-9920-9B92239876B9}"/>
              </a:ext>
            </a:extLst>
          </p:cNvPr>
          <p:cNvSpPr txBox="1"/>
          <p:nvPr/>
        </p:nvSpPr>
        <p:spPr>
          <a:xfrm>
            <a:off x="4268836" y="1066800"/>
            <a:ext cx="869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DC2C5C7-E163-429C-8FD6-6913AEDC360E}"/>
              </a:ext>
            </a:extLst>
          </p:cNvPr>
          <p:cNvCxnSpPr>
            <a:cxnSpLocks/>
          </p:cNvCxnSpPr>
          <p:nvPr/>
        </p:nvCxnSpPr>
        <p:spPr>
          <a:xfrm>
            <a:off x="4470158" y="2503931"/>
            <a:ext cx="0" cy="432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1A21376-CCA7-43FD-A668-9028BE454A79}"/>
              </a:ext>
            </a:extLst>
          </p:cNvPr>
          <p:cNvSpPr txBox="1"/>
          <p:nvPr/>
        </p:nvSpPr>
        <p:spPr>
          <a:xfrm>
            <a:off x="501648" y="3134008"/>
            <a:ext cx="45720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FE460D8-E596-44C5-A34C-8E6D037827C7}"/>
              </a:ext>
            </a:extLst>
          </p:cNvPr>
          <p:cNvSpPr txBox="1"/>
          <p:nvPr/>
        </p:nvSpPr>
        <p:spPr>
          <a:xfrm>
            <a:off x="478337" y="3930514"/>
            <a:ext cx="459531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১৫ – ১২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68D0681-D99F-4EFF-A4AA-88354E23384C}"/>
              </a:ext>
            </a:extLst>
          </p:cNvPr>
          <p:cNvSpPr txBox="1"/>
          <p:nvPr/>
        </p:nvSpPr>
        <p:spPr>
          <a:xfrm>
            <a:off x="2284412" y="4827814"/>
            <a:ext cx="198119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৩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C1EAB4A-8781-466E-8D72-F451ED259B79}"/>
              </a:ext>
            </a:extLst>
          </p:cNvPr>
          <p:cNvSpPr txBox="1"/>
          <p:nvPr/>
        </p:nvSpPr>
        <p:spPr>
          <a:xfrm>
            <a:off x="6094412" y="1145115"/>
            <a:ext cx="6292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১৫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৩  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6094411" y="1723857"/>
                <a:ext cx="5256075" cy="824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 ১   ”     ”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১৫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11" y="1723857"/>
                <a:ext cx="5256075" cy="824585"/>
              </a:xfrm>
              <a:prstGeom prst="rect">
                <a:avLst/>
              </a:prstGeom>
              <a:blipFill>
                <a:blip r:embed="rId2"/>
                <a:stretch>
                  <a:fillRect l="-3016" b="-1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5660251" y="2597001"/>
                <a:ext cx="6708123" cy="829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 ১০০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  <m:r>
                          <a:rPr lang="as-IN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১৫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6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51" y="2597001"/>
                <a:ext cx="6708123" cy="829394"/>
              </a:xfrm>
              <a:prstGeom prst="rect">
                <a:avLst/>
              </a:prstGeom>
              <a:blipFill>
                <a:blip r:embed="rId3"/>
                <a:stretch>
                  <a:fillRect l="-2364" b="-1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54B812DD-1A8E-4B80-BFC6-57B5D37D44D7}"/>
                  </a:ext>
                </a:extLst>
              </p:cNvPr>
              <p:cNvSpPr/>
              <p:nvPr/>
            </p:nvSpPr>
            <p:spPr>
              <a:xfrm>
                <a:off x="9240469" y="3484893"/>
                <a:ext cx="234664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0469" y="3484893"/>
                <a:ext cx="2346647" cy="707886"/>
              </a:xfrm>
              <a:prstGeom prst="rect">
                <a:avLst/>
              </a:prstGeom>
              <a:blipFill>
                <a:blip r:embed="rId4"/>
                <a:stretch>
                  <a:fillRect l="-9351" t="-18103" b="-33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C1655CA2-A325-47F1-A7CD-6BF33439DCDA}"/>
                  </a:ext>
                </a:extLst>
              </p:cNvPr>
              <p:cNvSpPr/>
              <p:nvPr/>
            </p:nvSpPr>
            <p:spPr>
              <a:xfrm>
                <a:off x="6551612" y="4704703"/>
                <a:ext cx="459531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40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ক্ষতি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হয়েছে।</m:t>
                    </m:r>
                  </m:oMath>
                </a14:m>
                <a:endParaRPr lang="en-US" sz="40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612" y="4704703"/>
                <a:ext cx="4595312" cy="707886"/>
              </a:xfrm>
              <a:prstGeom prst="rect">
                <a:avLst/>
              </a:prstGeom>
              <a:blipFill>
                <a:blip r:embed="rId5"/>
                <a:stretch>
                  <a:fillRect l="-4775" t="-13793" b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593A9A45-0D70-4728-ABC0-53928CA81D72}"/>
              </a:ext>
            </a:extLst>
          </p:cNvPr>
          <p:cNvCxnSpPr>
            <a:cxnSpLocks/>
          </p:cNvCxnSpPr>
          <p:nvPr/>
        </p:nvCxnSpPr>
        <p:spPr>
          <a:xfrm>
            <a:off x="5561013" y="1145115"/>
            <a:ext cx="46053" cy="450128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2329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 animBg="1"/>
      <p:bldP spid="13" grpId="0"/>
      <p:bldP spid="14" grpId="0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1290670" y="1769681"/>
            <a:ext cx="952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F21448E-9094-43E5-A774-1A84A7FE45F4}"/>
              </a:ext>
            </a:extLst>
          </p:cNvPr>
          <p:cNvSpPr txBox="1"/>
          <p:nvPr/>
        </p:nvSpPr>
        <p:spPr>
          <a:xfrm>
            <a:off x="833470" y="2454353"/>
            <a:ext cx="984755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রবি ক্র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মূল্যের চাইতে ১২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%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 কমে ৭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৪০ টাকা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একটি টেবিল বিক্র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করল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টেবিলটির ক্র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 কত ছিল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2128EF1-F9EA-4496-A6E4-9CA862BF04F2}"/>
              </a:ext>
            </a:extLst>
          </p:cNvPr>
          <p:cNvSpPr txBox="1"/>
          <p:nvPr/>
        </p:nvSpPr>
        <p:spPr>
          <a:xfrm>
            <a:off x="697115" y="2071978"/>
            <a:ext cx="1861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EC3C210-070A-4C5E-96FF-5E4D6D5B8E7E}"/>
              </a:ext>
            </a:extLst>
          </p:cNvPr>
          <p:cNvGrpSpPr/>
          <p:nvPr/>
        </p:nvGrpSpPr>
        <p:grpSpPr>
          <a:xfrm>
            <a:off x="2787648" y="2071978"/>
            <a:ext cx="2144713" cy="584775"/>
            <a:chOff x="2787648" y="1981200"/>
            <a:chExt cx="2144713" cy="5847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6707A6F-2596-483F-A354-FF830214CDEA}"/>
                </a:ext>
              </a:extLst>
            </p:cNvPr>
            <p:cNvSpPr/>
            <p:nvPr/>
          </p:nvSpPr>
          <p:spPr>
            <a:xfrm>
              <a:off x="2798761" y="2057399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368517B-876D-4936-95DF-E748F39CA41A}"/>
                </a:ext>
              </a:extLst>
            </p:cNvPr>
            <p:cNvSpPr txBox="1"/>
            <p:nvPr/>
          </p:nvSpPr>
          <p:spPr>
            <a:xfrm>
              <a:off x="2787648" y="1981200"/>
              <a:ext cx="21447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13A8B11-313E-47FD-9626-36CE07863E15}"/>
              </a:ext>
            </a:extLst>
          </p:cNvPr>
          <p:cNvGrpSpPr/>
          <p:nvPr/>
        </p:nvGrpSpPr>
        <p:grpSpPr>
          <a:xfrm>
            <a:off x="2798761" y="2555805"/>
            <a:ext cx="2133600" cy="584775"/>
            <a:chOff x="2798761" y="2465027"/>
            <a:chExt cx="2133600" cy="58477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90BF8DB4-3F62-4DDF-9D7E-017952BC9256}"/>
                </a:ext>
              </a:extLst>
            </p:cNvPr>
            <p:cNvSpPr/>
            <p:nvPr/>
          </p:nvSpPr>
          <p:spPr>
            <a:xfrm>
              <a:off x="2798761" y="2488730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92497469-4A84-438B-ACBE-9EEA501B5CFB}"/>
                </a:ext>
              </a:extLst>
            </p:cNvPr>
            <p:cNvSpPr txBox="1"/>
            <p:nvPr/>
          </p:nvSpPr>
          <p:spPr>
            <a:xfrm>
              <a:off x="2894011" y="2465027"/>
              <a:ext cx="15033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৭০৪০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D093C0-1BBB-4137-9563-4967052497A6}"/>
              </a:ext>
            </a:extLst>
          </p:cNvPr>
          <p:cNvSpPr txBox="1"/>
          <p:nvPr/>
        </p:nvSpPr>
        <p:spPr>
          <a:xfrm>
            <a:off x="989011" y="2550933"/>
            <a:ext cx="1739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40AB528C-AA33-4D32-A6DC-1200EF051C8F}"/>
              </a:ext>
            </a:extLst>
          </p:cNvPr>
          <p:cNvCxnSpPr>
            <a:cxnSpLocks/>
          </p:cNvCxnSpPr>
          <p:nvPr/>
        </p:nvCxnSpPr>
        <p:spPr>
          <a:xfrm>
            <a:off x="2787648" y="2071978"/>
            <a:ext cx="212824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054E378-499E-4C66-A088-49862CDFB16B}"/>
              </a:ext>
            </a:extLst>
          </p:cNvPr>
          <p:cNvSpPr/>
          <p:nvPr/>
        </p:nvSpPr>
        <p:spPr>
          <a:xfrm>
            <a:off x="4466626" y="2575186"/>
            <a:ext cx="449262" cy="431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onnector: Curved 20">
            <a:extLst>
              <a:ext uri="{FF2B5EF4-FFF2-40B4-BE49-F238E27FC236}">
                <a16:creationId xmlns:a16="http://schemas.microsoft.com/office/drawing/2014/main" xmlns="" id="{F922D4E5-730F-45FB-B6AE-377DBD6C3336}"/>
              </a:ext>
            </a:extLst>
          </p:cNvPr>
          <p:cNvCxnSpPr>
            <a:cxnSpLocks/>
            <a:stCxn id="14" idx="3"/>
            <a:endCxn id="11" idx="3"/>
          </p:cNvCxnSpPr>
          <p:nvPr/>
        </p:nvCxnSpPr>
        <p:spPr>
          <a:xfrm flipH="1">
            <a:off x="4915888" y="1206004"/>
            <a:ext cx="330799" cy="1584847"/>
          </a:xfrm>
          <a:prstGeom prst="curvedConnector3">
            <a:avLst>
              <a:gd name="adj1" fmla="val -69105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A78E3EE-A79C-41E3-9A2B-D30DF682F1DF}"/>
              </a:ext>
            </a:extLst>
          </p:cNvPr>
          <p:cNvSpPr txBox="1"/>
          <p:nvPr/>
        </p:nvSpPr>
        <p:spPr>
          <a:xfrm>
            <a:off x="3540521" y="1532486"/>
            <a:ext cx="1150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16FB91F-8D5B-4986-9920-9B92239876B9}"/>
              </a:ext>
            </a:extLst>
          </p:cNvPr>
          <p:cNvSpPr txBox="1"/>
          <p:nvPr/>
        </p:nvSpPr>
        <p:spPr>
          <a:xfrm>
            <a:off x="4376838" y="913616"/>
            <a:ext cx="869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DC2C5C7-E163-429C-8FD6-6913AEDC360E}"/>
              </a:ext>
            </a:extLst>
          </p:cNvPr>
          <p:cNvCxnSpPr>
            <a:cxnSpLocks/>
          </p:cNvCxnSpPr>
          <p:nvPr/>
        </p:nvCxnSpPr>
        <p:spPr>
          <a:xfrm>
            <a:off x="4466626" y="2550933"/>
            <a:ext cx="0" cy="432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1A21376-CCA7-43FD-A668-9028BE454A79}"/>
              </a:ext>
            </a:extLst>
          </p:cNvPr>
          <p:cNvSpPr txBox="1"/>
          <p:nvPr/>
        </p:nvSpPr>
        <p:spPr>
          <a:xfrm>
            <a:off x="166718" y="3968282"/>
            <a:ext cx="5394295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FE460D8-E596-44C5-A34C-8E6D037827C7}"/>
              </a:ext>
            </a:extLst>
          </p:cNvPr>
          <p:cNvSpPr txBox="1"/>
          <p:nvPr/>
        </p:nvSpPr>
        <p:spPr>
          <a:xfrm>
            <a:off x="166718" y="4760333"/>
            <a:ext cx="5348242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– ১২ = ৮৮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C1EAB4A-8781-466E-8D72-F451ED259B79}"/>
              </a:ext>
            </a:extLst>
          </p:cNvPr>
          <p:cNvSpPr txBox="1"/>
          <p:nvPr/>
        </p:nvSpPr>
        <p:spPr>
          <a:xfrm>
            <a:off x="5770978" y="1974934"/>
            <a:ext cx="6615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৮৮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১০০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6094411" y="2553676"/>
                <a:ext cx="5256075" cy="764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 ১   ”        ”      ”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৮৮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11" y="2553676"/>
                <a:ext cx="5256075" cy="764120"/>
              </a:xfrm>
              <a:prstGeom prst="rect">
                <a:avLst/>
              </a:prstGeom>
              <a:blipFill rotWithShape="0">
                <a:blip r:embed="rId2"/>
                <a:stretch>
                  <a:fillRect l="-2436" b="-10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5660251" y="3426820"/>
                <a:ext cx="6708123" cy="760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 ৭০৪০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৭০৪০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৮৮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51" y="3426820"/>
                <a:ext cx="6708123" cy="760978"/>
              </a:xfrm>
              <a:prstGeom prst="rect">
                <a:avLst/>
              </a:prstGeom>
              <a:blipFill rotWithShape="0">
                <a:blip r:embed="rId3"/>
                <a:stretch>
                  <a:fillRect l="-1909" b="-10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54B812DD-1A8E-4B80-BFC6-57B5D37D44D7}"/>
                  </a:ext>
                </a:extLst>
              </p:cNvPr>
              <p:cNvSpPr/>
              <p:nvPr/>
            </p:nvSpPr>
            <p:spPr>
              <a:xfrm>
                <a:off x="8990013" y="4314712"/>
                <a:ext cx="259710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০০০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6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0013" y="4314712"/>
                <a:ext cx="2597104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7277" t="-16981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C1655CA2-A325-47F1-A7CD-6BF33439DCDA}"/>
                  </a:ext>
                </a:extLst>
              </p:cNvPr>
              <p:cNvSpPr/>
              <p:nvPr/>
            </p:nvSpPr>
            <p:spPr>
              <a:xfrm>
                <a:off x="6551597" y="5534522"/>
                <a:ext cx="459531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36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ক্রয়মূল্য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৮০০০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টাকা।</m:t>
                    </m:r>
                  </m:oMath>
                </a14:m>
                <a:endParaRPr lang="en-US" sz="36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1655CA2-A325-47F1-A7CD-6BF33439D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597" y="5534522"/>
                <a:ext cx="4595312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4111" t="-13208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593A9A45-0D70-4728-ABC0-53928CA81D72}"/>
              </a:ext>
            </a:extLst>
          </p:cNvPr>
          <p:cNvCxnSpPr>
            <a:cxnSpLocks/>
          </p:cNvCxnSpPr>
          <p:nvPr/>
        </p:nvCxnSpPr>
        <p:spPr>
          <a:xfrm>
            <a:off x="5655758" y="1974934"/>
            <a:ext cx="46053" cy="450128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9050430-5BDA-4EDA-9838-20F26BE5A062}"/>
              </a:ext>
            </a:extLst>
          </p:cNvPr>
          <p:cNvSpPr txBox="1"/>
          <p:nvPr/>
        </p:nvSpPr>
        <p:spPr>
          <a:xfrm>
            <a:off x="4479633" y="373460"/>
            <a:ext cx="322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F172A15-5342-4AE1-9487-6F505FD088CD}"/>
              </a:ext>
            </a:extLst>
          </p:cNvPr>
          <p:cNvSpPr txBox="1"/>
          <p:nvPr/>
        </p:nvSpPr>
        <p:spPr>
          <a:xfrm>
            <a:off x="4268970" y="3006516"/>
            <a:ext cx="869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১২%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7D32EE36-B8A0-4AF9-91CE-373E0061EE88}"/>
              </a:ext>
            </a:extLst>
          </p:cNvPr>
          <p:cNvCxnSpPr>
            <a:cxnSpLocks/>
          </p:cNvCxnSpPr>
          <p:nvPr/>
        </p:nvCxnSpPr>
        <p:spPr>
          <a:xfrm flipV="1">
            <a:off x="9713289" y="3458536"/>
            <a:ext cx="1268413" cy="2924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6DEACA17-8FBE-48A5-B0C2-028CD38549B1}"/>
              </a:ext>
            </a:extLst>
          </p:cNvPr>
          <p:cNvCxnSpPr>
            <a:cxnSpLocks/>
          </p:cNvCxnSpPr>
          <p:nvPr/>
        </p:nvCxnSpPr>
        <p:spPr>
          <a:xfrm flipV="1">
            <a:off x="9229102" y="3954228"/>
            <a:ext cx="1295400" cy="3861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B2FBC898-0503-4B23-B7B8-8B9FF6CC090E}"/>
                  </a:ext>
                </a:extLst>
              </p:cNvPr>
              <p:cNvSpPr/>
              <p:nvPr/>
            </p:nvSpPr>
            <p:spPr>
              <a:xfrm>
                <a:off x="10893433" y="3050574"/>
                <a:ext cx="6896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৮০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2FBC898-0503-4B23-B7B8-8B9FF6CC09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3433" y="3050574"/>
                <a:ext cx="689612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4FF8B6EF-18FB-4F7D-88E2-DEAEFFE4AF5C}"/>
                  </a:ext>
                </a:extLst>
              </p:cNvPr>
              <p:cNvSpPr/>
              <p:nvPr/>
            </p:nvSpPr>
            <p:spPr>
              <a:xfrm>
                <a:off x="10454154" y="4109551"/>
                <a:ext cx="4122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FF8B6EF-18FB-4F7D-88E2-DEAEFFE4AF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4154" y="4109551"/>
                <a:ext cx="412292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4309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 animBg="1"/>
      <p:bldP spid="13" grpId="0"/>
      <p:bldP spid="14" grpId="0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4" grpId="0"/>
      <p:bldP spid="25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900243" y="209182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জোড়ায়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FCB0370-AA51-485E-A6F5-AFBBC55B03A7}"/>
              </a:ext>
            </a:extLst>
          </p:cNvPr>
          <p:cNvSpPr txBox="1"/>
          <p:nvPr/>
        </p:nvSpPr>
        <p:spPr>
          <a:xfrm>
            <a:off x="888716" y="2998062"/>
            <a:ext cx="11060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পেন্সিল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বক্স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৪০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৪৬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7B34897-76AA-42E2-9D9D-DFA8737862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00" b="29614"/>
          <a:stretch/>
        </p:blipFill>
        <p:spPr>
          <a:xfrm>
            <a:off x="4634043" y="3936781"/>
            <a:ext cx="4966970" cy="185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93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2128EF1-F9EA-4496-A6E4-9CA862BF04F2}"/>
              </a:ext>
            </a:extLst>
          </p:cNvPr>
          <p:cNvSpPr txBox="1"/>
          <p:nvPr/>
        </p:nvSpPr>
        <p:spPr>
          <a:xfrm>
            <a:off x="697115" y="2779379"/>
            <a:ext cx="1861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EC3C210-070A-4C5E-96FF-5E4D6D5B8E7E}"/>
              </a:ext>
            </a:extLst>
          </p:cNvPr>
          <p:cNvGrpSpPr/>
          <p:nvPr/>
        </p:nvGrpSpPr>
        <p:grpSpPr>
          <a:xfrm>
            <a:off x="2787648" y="2779379"/>
            <a:ext cx="2144713" cy="584775"/>
            <a:chOff x="2787648" y="1981200"/>
            <a:chExt cx="2144713" cy="5847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56707A6F-2596-483F-A354-FF830214CDEA}"/>
                </a:ext>
              </a:extLst>
            </p:cNvPr>
            <p:cNvSpPr/>
            <p:nvPr/>
          </p:nvSpPr>
          <p:spPr>
            <a:xfrm>
              <a:off x="2798761" y="2057399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368517B-876D-4936-95DF-E748F39CA41A}"/>
                </a:ext>
              </a:extLst>
            </p:cNvPr>
            <p:cNvSpPr txBox="1"/>
            <p:nvPr/>
          </p:nvSpPr>
          <p:spPr>
            <a:xfrm>
              <a:off x="2787648" y="1981200"/>
              <a:ext cx="17396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13A8B11-313E-47FD-9626-36CE07863E15}"/>
              </a:ext>
            </a:extLst>
          </p:cNvPr>
          <p:cNvGrpSpPr/>
          <p:nvPr/>
        </p:nvGrpSpPr>
        <p:grpSpPr>
          <a:xfrm>
            <a:off x="2798761" y="3263206"/>
            <a:ext cx="2133600" cy="584775"/>
            <a:chOff x="2798761" y="2465027"/>
            <a:chExt cx="2133600" cy="58477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90BF8DB4-3F62-4DDF-9D7E-017952BC9256}"/>
                </a:ext>
              </a:extLst>
            </p:cNvPr>
            <p:cNvSpPr/>
            <p:nvPr/>
          </p:nvSpPr>
          <p:spPr>
            <a:xfrm>
              <a:off x="2798761" y="2488730"/>
              <a:ext cx="2133600" cy="4323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92497469-4A84-438B-ACBE-9EEA501B5CFB}"/>
                </a:ext>
              </a:extLst>
            </p:cNvPr>
            <p:cNvSpPr txBox="1"/>
            <p:nvPr/>
          </p:nvSpPr>
          <p:spPr>
            <a:xfrm>
              <a:off x="2894011" y="2465027"/>
              <a:ext cx="190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৮</a:t>
              </a:r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৫৪০</a:t>
              </a:r>
              <a:r>
                <a:rPr lang="as-IN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০</a:t>
              </a:r>
              <a:r>
                <a: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D093C0-1BBB-4137-9563-4967052497A6}"/>
              </a:ext>
            </a:extLst>
          </p:cNvPr>
          <p:cNvSpPr txBox="1"/>
          <p:nvPr/>
        </p:nvSpPr>
        <p:spPr>
          <a:xfrm>
            <a:off x="989011" y="3258334"/>
            <a:ext cx="1739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40AB528C-AA33-4D32-A6DC-1200EF051C8F}"/>
              </a:ext>
            </a:extLst>
          </p:cNvPr>
          <p:cNvCxnSpPr>
            <a:cxnSpLocks/>
          </p:cNvCxnSpPr>
          <p:nvPr/>
        </p:nvCxnSpPr>
        <p:spPr>
          <a:xfrm>
            <a:off x="2787648" y="2779379"/>
            <a:ext cx="1630364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054E378-499E-4C66-A088-49862CDFB16B}"/>
              </a:ext>
            </a:extLst>
          </p:cNvPr>
          <p:cNvSpPr/>
          <p:nvPr/>
        </p:nvSpPr>
        <p:spPr>
          <a:xfrm>
            <a:off x="4494212" y="2855579"/>
            <a:ext cx="449262" cy="431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onnector: Curved 20">
            <a:extLst>
              <a:ext uri="{FF2B5EF4-FFF2-40B4-BE49-F238E27FC236}">
                <a16:creationId xmlns:a16="http://schemas.microsoft.com/office/drawing/2014/main" xmlns="" id="{F922D4E5-730F-45FB-B6AE-377DBD6C3336}"/>
              </a:ext>
            </a:extLst>
          </p:cNvPr>
          <p:cNvCxnSpPr>
            <a:cxnSpLocks/>
            <a:stCxn id="14" idx="3"/>
          </p:cNvCxnSpPr>
          <p:nvPr/>
        </p:nvCxnSpPr>
        <p:spPr>
          <a:xfrm flipH="1">
            <a:off x="5029200" y="1913405"/>
            <a:ext cx="217487" cy="1048870"/>
          </a:xfrm>
          <a:prstGeom prst="curvedConnector4">
            <a:avLst>
              <a:gd name="adj1" fmla="val -105110"/>
              <a:gd name="adj2" fmla="val 63938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A78E3EE-A79C-41E3-9A2B-D30DF682F1DF}"/>
              </a:ext>
            </a:extLst>
          </p:cNvPr>
          <p:cNvSpPr txBox="1"/>
          <p:nvPr/>
        </p:nvSpPr>
        <p:spPr>
          <a:xfrm>
            <a:off x="2962477" y="2250667"/>
            <a:ext cx="1150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16FB91F-8D5B-4986-9920-9B92239876B9}"/>
              </a:ext>
            </a:extLst>
          </p:cNvPr>
          <p:cNvSpPr txBox="1"/>
          <p:nvPr/>
        </p:nvSpPr>
        <p:spPr>
          <a:xfrm>
            <a:off x="4376838" y="1621017"/>
            <a:ext cx="869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DC2C5C7-E163-429C-8FD6-6913AEDC360E}"/>
              </a:ext>
            </a:extLst>
          </p:cNvPr>
          <p:cNvCxnSpPr>
            <a:cxnSpLocks/>
          </p:cNvCxnSpPr>
          <p:nvPr/>
        </p:nvCxnSpPr>
        <p:spPr>
          <a:xfrm>
            <a:off x="4494212" y="2870470"/>
            <a:ext cx="0" cy="4323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1A21376-CCA7-43FD-A668-9028BE454A79}"/>
              </a:ext>
            </a:extLst>
          </p:cNvPr>
          <p:cNvSpPr txBox="1"/>
          <p:nvPr/>
        </p:nvSpPr>
        <p:spPr>
          <a:xfrm>
            <a:off x="74612" y="3892866"/>
            <a:ext cx="5486401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২২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FE460D8-E596-44C5-A34C-8E6D037827C7}"/>
              </a:ext>
            </a:extLst>
          </p:cNvPr>
          <p:cNvSpPr txBox="1"/>
          <p:nvPr/>
        </p:nvSpPr>
        <p:spPr>
          <a:xfrm>
            <a:off x="74612" y="4684917"/>
            <a:ext cx="5409903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১০০ + ২২ = ১২২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C1EAB4A-8781-466E-8D72-F451ED259B79}"/>
              </a:ext>
            </a:extLst>
          </p:cNvPr>
          <p:cNvSpPr txBox="1"/>
          <p:nvPr/>
        </p:nvSpPr>
        <p:spPr>
          <a:xfrm>
            <a:off x="5770978" y="1899518"/>
            <a:ext cx="6615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১২২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১০০  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FACC17B0-7FED-4E71-9788-4AD5F4E2C6BC}"/>
                  </a:ext>
                </a:extLst>
              </p:cNvPr>
              <p:cNvSpPr txBox="1"/>
              <p:nvPr/>
            </p:nvSpPr>
            <p:spPr>
              <a:xfrm>
                <a:off x="6094411" y="2478260"/>
                <a:ext cx="5256075" cy="764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   ১   ”        ”      ”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১২২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ACC17B0-7FED-4E71-9788-4AD5F4E2C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411" y="2478260"/>
                <a:ext cx="5256075" cy="764120"/>
              </a:xfrm>
              <a:prstGeom prst="rect">
                <a:avLst/>
              </a:prstGeom>
              <a:blipFill>
                <a:blip r:embed="rId2"/>
                <a:stretch>
                  <a:fillRect l="-2436" b="-10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C440DF7B-7D4B-4761-8805-EB7819D7CE2A}"/>
                  </a:ext>
                </a:extLst>
              </p:cNvPr>
              <p:cNvSpPr txBox="1"/>
              <p:nvPr/>
            </p:nvSpPr>
            <p:spPr>
              <a:xfrm>
                <a:off x="5660251" y="3351404"/>
                <a:ext cx="6708123" cy="760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       ৮৫৪০০</a:t>
                </a:r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”     ”      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28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৮৫৪০০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১২২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32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40DF7B-7D4B-4761-8805-EB7819D7C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251" y="3351404"/>
                <a:ext cx="6708123" cy="760978"/>
              </a:xfrm>
              <a:prstGeom prst="rect">
                <a:avLst/>
              </a:prstGeom>
              <a:blipFill>
                <a:blip r:embed="rId3"/>
                <a:stretch>
                  <a:fillRect l="-1909" b="-9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54B812DD-1A8E-4B80-BFC6-57B5D37D44D7}"/>
                  </a:ext>
                </a:extLst>
              </p:cNvPr>
              <p:cNvSpPr/>
              <p:nvPr/>
            </p:nvSpPr>
            <p:spPr>
              <a:xfrm>
                <a:off x="8990013" y="4239296"/>
                <a:ext cx="259710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০০০০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36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4B812DD-1A8E-4B80-BFC6-57B5D37D44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0013" y="4239296"/>
                <a:ext cx="2597104" cy="646331"/>
              </a:xfrm>
              <a:prstGeom prst="rect">
                <a:avLst/>
              </a:prstGeom>
              <a:blipFill>
                <a:blip r:embed="rId4"/>
                <a:stretch>
                  <a:fillRect l="-7277" t="-16038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C1655CA2-A325-47F1-A7CD-6BF33439DCDA}"/>
                  </a:ext>
                </a:extLst>
              </p:cNvPr>
              <p:cNvSpPr/>
              <p:nvPr/>
            </p:nvSpPr>
            <p:spPr>
              <a:xfrm>
                <a:off x="6551597" y="5459106"/>
                <a:ext cx="459531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36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ক্রয়মূল্য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৭০০০০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টাকা।</m:t>
                    </m:r>
                  </m:oMath>
                </a14:m>
                <a:endParaRPr lang="en-US" sz="36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1655CA2-A325-47F1-A7CD-6BF33439D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597" y="5459106"/>
                <a:ext cx="4595312" cy="646331"/>
              </a:xfrm>
              <a:prstGeom prst="rect">
                <a:avLst/>
              </a:prstGeom>
              <a:blipFill>
                <a:blip r:embed="rId5"/>
                <a:stretch>
                  <a:fillRect l="-4111" t="-13208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593A9A45-0D70-4728-ABC0-53928CA81D72}"/>
              </a:ext>
            </a:extLst>
          </p:cNvPr>
          <p:cNvCxnSpPr>
            <a:cxnSpLocks/>
          </p:cNvCxnSpPr>
          <p:nvPr/>
        </p:nvCxnSpPr>
        <p:spPr>
          <a:xfrm>
            <a:off x="5561013" y="1899518"/>
            <a:ext cx="46053" cy="450128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9050430-5BDA-4EDA-9838-20F26BE5A062}"/>
              </a:ext>
            </a:extLst>
          </p:cNvPr>
          <p:cNvSpPr txBox="1"/>
          <p:nvPr/>
        </p:nvSpPr>
        <p:spPr>
          <a:xfrm>
            <a:off x="1297787" y="298044"/>
            <a:ext cx="9593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কাশেম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গরু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২২%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৮৫৪০০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গরুটির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F172A15-5342-4AE1-9487-6F505FD088CD}"/>
              </a:ext>
            </a:extLst>
          </p:cNvPr>
          <p:cNvSpPr txBox="1"/>
          <p:nvPr/>
        </p:nvSpPr>
        <p:spPr>
          <a:xfrm>
            <a:off x="4180577" y="2248152"/>
            <a:ext cx="1150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২২%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CFA3E603-C8CE-4EC1-BE81-803637FF9793}"/>
              </a:ext>
            </a:extLst>
          </p:cNvPr>
          <p:cNvCxnSpPr>
            <a:cxnSpLocks/>
          </p:cNvCxnSpPr>
          <p:nvPr/>
        </p:nvCxnSpPr>
        <p:spPr>
          <a:xfrm flipV="1">
            <a:off x="10161578" y="3258334"/>
            <a:ext cx="1038236" cy="4855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C1B0A3E3-58A0-4F8A-B236-9F55B3BDB6BE}"/>
              </a:ext>
            </a:extLst>
          </p:cNvPr>
          <p:cNvCxnSpPr>
            <a:cxnSpLocks/>
          </p:cNvCxnSpPr>
          <p:nvPr/>
        </p:nvCxnSpPr>
        <p:spPr>
          <a:xfrm flipV="1">
            <a:off x="9638951" y="3783159"/>
            <a:ext cx="1295400" cy="3861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3CF0FE2E-4EF3-4A39-BE75-64E62C601ED8}"/>
                  </a:ext>
                </a:extLst>
              </p:cNvPr>
              <p:cNvSpPr/>
              <p:nvPr/>
            </p:nvSpPr>
            <p:spPr>
              <a:xfrm>
                <a:off x="10969633" y="2898958"/>
                <a:ext cx="8467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৭০০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CF0FE2E-4EF3-4A39-BE75-64E62C601E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9633" y="2898958"/>
                <a:ext cx="846707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3D78A44C-23C5-454F-93D7-CD02905554A2}"/>
                  </a:ext>
                </a:extLst>
              </p:cNvPr>
              <p:cNvSpPr/>
              <p:nvPr/>
            </p:nvSpPr>
            <p:spPr>
              <a:xfrm>
                <a:off x="10530354" y="3957935"/>
                <a:ext cx="4122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D78A44C-23C5-454F-93D7-CD0290555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0354" y="3957935"/>
                <a:ext cx="412292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38050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 animBg="1"/>
      <p:bldP spid="13" grpId="0"/>
      <p:bldP spid="14" grpId="0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4" grpId="0"/>
      <p:bldP spid="25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15AECCE-09DE-4613-868E-036DCB7F7F1B}"/>
              </a:ext>
            </a:extLst>
          </p:cNvPr>
          <p:cNvSpPr/>
          <p:nvPr/>
        </p:nvSpPr>
        <p:spPr>
          <a:xfrm>
            <a:off x="680439" y="3036328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১০%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12DE4B0-4E03-4B31-BDD1-9F5D5FD3E9BB}"/>
              </a:ext>
            </a:extLst>
          </p:cNvPr>
          <p:cNvSpPr/>
          <p:nvPr/>
        </p:nvSpPr>
        <p:spPr>
          <a:xfrm>
            <a:off x="2894798" y="3036327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১২%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5DB2488-3D39-43CA-843C-B3D71925F63C}"/>
              </a:ext>
            </a:extLst>
          </p:cNvPr>
          <p:cNvSpPr/>
          <p:nvPr/>
        </p:nvSpPr>
        <p:spPr>
          <a:xfrm>
            <a:off x="5131328" y="3038699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১৫%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B8B9597-55BE-420C-BE65-827E2D1A664A}"/>
              </a:ext>
            </a:extLst>
          </p:cNvPr>
          <p:cNvSpPr txBox="1"/>
          <p:nvPr/>
        </p:nvSpPr>
        <p:spPr>
          <a:xfrm>
            <a:off x="1473093" y="1656761"/>
            <a:ext cx="8452493" cy="646331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8AF2475-3D04-4430-9797-67CE4601B7F5}"/>
              </a:ext>
            </a:extLst>
          </p:cNvPr>
          <p:cNvSpPr/>
          <p:nvPr/>
        </p:nvSpPr>
        <p:spPr>
          <a:xfrm>
            <a:off x="7505664" y="2952360"/>
            <a:ext cx="1756961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২০%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9429606" y="2821878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C238C00-3DD3-4C87-8AE3-5CD69471FA82}"/>
              </a:ext>
            </a:extLst>
          </p:cNvPr>
          <p:cNvSpPr txBox="1"/>
          <p:nvPr/>
        </p:nvSpPr>
        <p:spPr>
          <a:xfrm>
            <a:off x="336593" y="2225561"/>
            <a:ext cx="11541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৮০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৯৬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%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1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3178" y="363079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9429606" y="2898879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C15AECCE-09DE-4613-868E-036DCB7F7F1B}"/>
                  </a:ext>
                </a:extLst>
              </p:cNvPr>
              <p:cNvSpPr/>
              <p:nvPr/>
            </p:nvSpPr>
            <p:spPr>
              <a:xfrm>
                <a:off x="499086" y="5055504"/>
                <a:ext cx="1600842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15AECCE-09DE-4613-868E-036DCB7F7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86" y="5055504"/>
                <a:ext cx="1600842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1787" t="-12150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812DE4B0-4E03-4B31-BDD1-9F5D5FD3E9BB}"/>
                  </a:ext>
                </a:extLst>
              </p:cNvPr>
              <p:cNvSpPr/>
              <p:nvPr/>
            </p:nvSpPr>
            <p:spPr>
              <a:xfrm>
                <a:off x="2579163" y="5040789"/>
                <a:ext cx="1634316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খ)</a:t>
                </a:r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৮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12DE4B0-4E03-4B31-BDD1-9F5D5FD3E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163" y="5040789"/>
                <a:ext cx="1634316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11152" t="-13084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05DB2488-3D39-43CA-843C-B3D71925F63C}"/>
                  </a:ext>
                </a:extLst>
              </p:cNvPr>
              <p:cNvSpPr/>
              <p:nvPr/>
            </p:nvSpPr>
            <p:spPr>
              <a:xfrm>
                <a:off x="4618964" y="5055504"/>
                <a:ext cx="1581255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964" y="5055504"/>
                <a:ext cx="1581255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1923" t="-12150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98AF2475-3D04-4430-9797-67CE4601B7F5}"/>
                  </a:ext>
                </a:extLst>
              </p:cNvPr>
              <p:cNvSpPr/>
              <p:nvPr/>
            </p:nvSpPr>
            <p:spPr>
              <a:xfrm>
                <a:off x="6691558" y="4995125"/>
                <a:ext cx="1859427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:r>
                  <a:rPr lang="pt-BR" sz="3600" b="1" dirty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558" y="4995125"/>
                <a:ext cx="1859427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10131" t="-12150" b="-35514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8950366" y="4995125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BC238C00-3DD3-4C87-8AE3-5CD69471FA82}"/>
                  </a:ext>
                </a:extLst>
              </p:cNvPr>
              <p:cNvSpPr txBox="1"/>
              <p:nvPr/>
            </p:nvSpPr>
            <p:spPr>
              <a:xfrm>
                <a:off x="259873" y="3866561"/>
                <a:ext cx="1161791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ক্রয়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করে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৭২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বিক্রয়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করলে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কত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%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ক্ষতি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হবে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?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C238C00-3DD3-4C87-8AE3-5CD69471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73" y="3866561"/>
                <a:ext cx="11617914" cy="769441"/>
              </a:xfrm>
              <a:prstGeom prst="rect">
                <a:avLst/>
              </a:prstGeom>
              <a:blipFill rotWithShape="0">
                <a:blip r:embed="rId7"/>
                <a:stretch>
                  <a:fillRect l="-2152" t="-15873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5409592" y="580519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92196C0-EDCC-49FA-B4D0-C96A0076C2A8}"/>
              </a:ext>
            </a:extLst>
          </p:cNvPr>
          <p:cNvSpPr/>
          <p:nvPr/>
        </p:nvSpPr>
        <p:spPr>
          <a:xfrm>
            <a:off x="8897446" y="5040789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520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 animBg="1"/>
      <p:bldP spid="8" grpId="0" animBg="1"/>
      <p:bldP spid="9" grpId="0"/>
      <p:bldP spid="11" grpId="0" animBg="1"/>
      <p:bldP spid="11" grpId="1" animBg="1"/>
      <p:bldP spid="11" grpId="2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9" grpId="0" animBg="1"/>
      <p:bldP spid="19" grpId="1" animBg="1"/>
      <p:bldP spid="19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CB75D95-19B0-499F-A149-F737593048AE}"/>
              </a:ext>
            </a:extLst>
          </p:cNvPr>
          <p:cNvSpPr txBox="1"/>
          <p:nvPr/>
        </p:nvSpPr>
        <p:spPr>
          <a:xfrm>
            <a:off x="514968" y="1734846"/>
            <a:ext cx="1036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১০৪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638" t="45056" r="15659" b="36253"/>
          <a:stretch/>
        </p:blipFill>
        <p:spPr>
          <a:xfrm>
            <a:off x="895544" y="2592371"/>
            <a:ext cx="10501875" cy="1630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048002" y="2853165"/>
            <a:ext cx="28674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পঞ্চম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গণিত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০৬</a:t>
            </a: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লাভক্ষতি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br>
              <a:rPr lang="en-US" sz="2000" b="1" dirty="0" smtClean="0">
                <a:latin typeface="NikoshBAN" pitchFamily="2" charset="0"/>
                <a:cs typeface="NikoshBAN" pitchFamily="2" charset="0"/>
              </a:rPr>
            </a:b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           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সমস্যা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পিরিয়ডঃ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০৪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৯৭-৯৮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34317" t="14675" r="35106" b="12623"/>
          <a:stretch/>
        </p:blipFill>
        <p:spPr>
          <a:xfrm>
            <a:off x="6523349" y="2449170"/>
            <a:ext cx="2290713" cy="3063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7288" y="452503"/>
            <a:ext cx="3104897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451" y="1600220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581703" y="2935373"/>
            <a:ext cx="1440464" cy="31796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AAB7424-B524-4C2C-87A4-B9F229AD3939}"/>
              </a:ext>
            </a:extLst>
          </p:cNvPr>
          <p:cNvSpPr txBox="1"/>
          <p:nvPr/>
        </p:nvSpPr>
        <p:spPr>
          <a:xfrm>
            <a:off x="3278098" y="3545805"/>
            <a:ext cx="5904012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cs typeface="NikoshBAN" panose="02000000000000000000" pitchFamily="2" charset="0"/>
              </a:rPr>
              <a:t>স্যার</a:t>
            </a:r>
            <a:r>
              <a:rPr lang="en-US" sz="4400" dirty="0" smtClean="0"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cs typeface="NikoshBAN" panose="02000000000000000000" pitchFamily="2" charset="0"/>
              </a:rPr>
              <a:t>শতকরা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সংক্রান্ত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সমস্যা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কিভাবে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সমাধান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করতে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হয়</a:t>
            </a:r>
            <a:r>
              <a:rPr lang="en-US" sz="4400" dirty="0">
                <a:cs typeface="NikoshBAN" panose="02000000000000000000" pitchFamily="2" charset="0"/>
              </a:rPr>
              <a:t/>
            </a:r>
            <a:br>
              <a:rPr lang="en-US" sz="4400" dirty="0">
                <a:cs typeface="NikoshBAN" panose="02000000000000000000" pitchFamily="2" charset="0"/>
              </a:rPr>
            </a:br>
            <a:r>
              <a:rPr lang="en-US" sz="4400" dirty="0" err="1" smtClean="0">
                <a:cs typeface="NikoshBAN" panose="02000000000000000000" pitchFamily="2" charset="0"/>
              </a:rPr>
              <a:t>সে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সম্পর্কে</a:t>
            </a:r>
            <a:r>
              <a:rPr lang="en-US" sz="4400" dirty="0" smtClean="0"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cs typeface="NikoshBAN" panose="02000000000000000000" pitchFamily="2" charset="0"/>
              </a:rPr>
              <a:t>জেনেছি</a:t>
            </a:r>
            <a:r>
              <a:rPr lang="en-US" sz="4400" dirty="0" smtClean="0"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DBF9D71-DC02-4C6F-A7DC-3A6C3FE5F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5" y="1132253"/>
            <a:ext cx="3781875" cy="53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72" y="386498"/>
            <a:ext cx="7534656" cy="60935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72556">
            <a:off x="4538849" y="2430907"/>
            <a:ext cx="5302735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 rot="238988">
            <a:off x="3627985" y="3519032"/>
            <a:ext cx="55831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ও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লাভক্ষতি</a:t>
            </a:r>
            <a:endParaRPr lang="en-US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সমস্যা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41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834770" y="1861790"/>
            <a:ext cx="10440000" cy="890833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2"/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দৈনন্দিন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জীবনে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জনসংখ্যা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,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লাভ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ক্ষতি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ও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মুনাফা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সংক্রান্ত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সমস্যা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সমাধানে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শতকরা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ব্যবহার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834770" y="3266383"/>
            <a:ext cx="10440000" cy="890833"/>
            <a:chOff x="618509" y="1211338"/>
            <a:chExt cx="10517919" cy="939600"/>
          </a:xfrm>
        </p:grpSpPr>
        <p:sp>
          <p:nvSpPr>
            <p:cNvPr id="18" name="Rectangle 17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2"/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জনসংখ্যা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,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লাভ-ক্ষতি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ও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মুনাফা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সংক্রান্ত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সমস্যা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তৈরি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এর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যৌক্তিকতা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ব্যাখ্যা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করতে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পারবে</a:t>
              </a:r>
              <a:r>
                <a:rPr 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rPr>
                <a:t>।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40" name="Oval 39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Oval 41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3" name="Group 42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44" name="Oval 43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" name="Oval 44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Oval 45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2" name="Rounded Rectangle 21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ounded Rectangle 37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ounded Rectangle 38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550525" y="1184079"/>
            <a:ext cx="11138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গ্রামের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জনসংখ্যা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১২০০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এ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জনসংখ্যা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৫%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বর্তমান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জনসংখ্যা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BD8287A9-E358-47EC-817F-26B60DDE0EB0}"/>
                  </a:ext>
                </a:extLst>
              </p:cNvPr>
              <p:cNvSpPr txBox="1"/>
              <p:nvPr/>
            </p:nvSpPr>
            <p:spPr>
              <a:xfrm>
                <a:off x="805490" y="1855231"/>
                <a:ext cx="4267200" cy="921471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5% </a:t>
                </a:r>
                <a:r>
                  <a:rPr lang="en-US" sz="3600" b="1" dirty="0" err="1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হলো</a:t>
                </a:r>
                <a:r>
                  <a:rPr lang="en-US" sz="36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36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40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="" xmlns:a16="http://schemas.microsoft.com/office/drawing/2014/main" id="{BD8287A9-E358-47EC-817F-26B60DDE0E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90" y="1855231"/>
                <a:ext cx="4267200" cy="921471"/>
              </a:xfrm>
              <a:prstGeom prst="rect">
                <a:avLst/>
              </a:prstGeom>
              <a:blipFill rotWithShape="0">
                <a:blip r:embed="rId2"/>
                <a:stretch>
                  <a:fillRect b="-13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99ACDB04-B794-4731-942C-6EBDE55CE46A}"/>
                  </a:ext>
                </a:extLst>
              </p:cNvPr>
              <p:cNvSpPr/>
              <p:nvPr/>
            </p:nvSpPr>
            <p:spPr>
              <a:xfrm>
                <a:off x="739502" y="3135799"/>
                <a:ext cx="8291376" cy="11887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 smtClean="0">
                    <a:cs typeface="NikoshBAN" panose="02000000000000000000" pitchFamily="2" charset="0"/>
                  </a:rPr>
                  <a:t>২৮০০</a:t>
                </a:r>
                <a:r>
                  <a:rPr lang="en-US" sz="4800" dirty="0">
                    <a:cs typeface="NikoshBAN" panose="02000000000000000000" pitchFamily="2" charset="0"/>
                  </a:rPr>
                  <a:t>-</a:t>
                </a:r>
                <a:r>
                  <a:rPr lang="en-US" sz="4800" dirty="0" smtClean="0">
                    <a:cs typeface="NikoshBAN" panose="02000000000000000000" pitchFamily="2" charset="0"/>
                  </a:rPr>
                  <a:t>এর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4800" b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dirty="0">
                    <a:cs typeface="NikoshBAN" panose="02000000000000000000" pitchFamily="2" charset="0"/>
                  </a:rPr>
                  <a:t> </a:t>
                </a:r>
                <a:r>
                  <a:rPr lang="en-US" sz="4800" dirty="0" smtClean="0">
                    <a:cs typeface="NikoshBAN" panose="02000000000000000000" pitchFamily="2" charset="0"/>
                  </a:rPr>
                  <a:t>হলো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  <m:r>
                          <a:rPr lang="en-US" sz="4800" b="0" i="1">
                            <a:latin typeface="Cambria Math" panose="02040503050406030204" pitchFamily="18" charset="0"/>
                            <a:cs typeface="NikoshBAN" panose="02000000000000000000" pitchFamily="2" charset="0"/>
                            <a:sym typeface="Symbol" panose="05050102010706020507" pitchFamily="18" charset="2"/>
                          </a:rPr>
                          <m:t>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২৮০০</m:t>
                        </m:r>
                      </m:num>
                      <m:den>
                        <m:r>
                          <a:rPr lang="en-US" sz="4800" b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800" dirty="0" smtClean="0"/>
                  <a:t> =</a:t>
                </a:r>
                <a:endParaRPr lang="en-US" sz="4800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="" xmlns:a16="http://schemas.microsoft.com/office/drawing/2014/main" id="{99ACDB04-B794-4731-942C-6EBDE55CE4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502" y="3135799"/>
                <a:ext cx="8291376" cy="1188787"/>
              </a:xfrm>
              <a:prstGeom prst="rect">
                <a:avLst/>
              </a:prstGeom>
              <a:blipFill rotWithShape="0">
                <a:blip r:embed="rId3"/>
                <a:stretch>
                  <a:fillRect l="-3309"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550525" y="451093"/>
            <a:ext cx="11138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সমস্যাটির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9ACDB04-B794-4731-942C-6EBDE55CE46A}"/>
              </a:ext>
            </a:extLst>
          </p:cNvPr>
          <p:cNvSpPr/>
          <p:nvPr/>
        </p:nvSpPr>
        <p:spPr>
          <a:xfrm>
            <a:off x="7055461" y="3343189"/>
            <a:ext cx="18811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cs typeface="NikoshBAN" panose="02000000000000000000" pitchFamily="2" charset="0"/>
              </a:rPr>
              <a:t>১৪০ </a:t>
            </a:r>
            <a:r>
              <a:rPr lang="en-US" sz="4800" dirty="0" err="1" smtClean="0">
                <a:cs typeface="NikoshBAN" panose="02000000000000000000" pitchFamily="2" charset="0"/>
              </a:rPr>
              <a:t>জন</a:t>
            </a:r>
            <a:endParaRPr lang="en-US" sz="4800" dirty="0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6372258" y="3141991"/>
            <a:ext cx="217077" cy="5028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882064" y="3867855"/>
            <a:ext cx="217077" cy="5028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6089454" y="3141991"/>
            <a:ext cx="217077" cy="5028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5599260" y="3849001"/>
            <a:ext cx="217077" cy="5028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99ACDB04-B794-4731-942C-6EBDE55CE46A}"/>
              </a:ext>
            </a:extLst>
          </p:cNvPr>
          <p:cNvSpPr/>
          <p:nvPr/>
        </p:nvSpPr>
        <p:spPr>
          <a:xfrm>
            <a:off x="739502" y="4612123"/>
            <a:ext cx="9224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>
                <a:cs typeface="NikoshBAN" panose="02000000000000000000" pitchFamily="2" charset="0"/>
              </a:rPr>
              <a:t>বর্তমান</a:t>
            </a:r>
            <a:r>
              <a:rPr lang="en-US" sz="4800" dirty="0" smtClean="0"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cs typeface="NikoshBAN" panose="02000000000000000000" pitchFamily="2" charset="0"/>
              </a:rPr>
              <a:t>জনসংখ্যা</a:t>
            </a:r>
            <a:r>
              <a:rPr lang="en-US" sz="4800" dirty="0" smtClean="0">
                <a:cs typeface="NikoshBAN" panose="02000000000000000000" pitchFamily="2" charset="0"/>
              </a:rPr>
              <a:t> = ২৮০০ + ১৪০ = ২৯৪০ </a:t>
            </a:r>
            <a:r>
              <a:rPr lang="en-US" sz="4800" dirty="0" err="1" smtClean="0">
                <a:cs typeface="NikoshBAN" panose="02000000000000000000" pitchFamily="2" charset="0"/>
              </a:rPr>
              <a:t>জন</a:t>
            </a:r>
            <a:endParaRPr lang="en-US" sz="48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99ACDB04-B794-4731-942C-6EBDE55CE46A}"/>
              </a:ext>
            </a:extLst>
          </p:cNvPr>
          <p:cNvSpPr/>
          <p:nvPr/>
        </p:nvSpPr>
        <p:spPr>
          <a:xfrm>
            <a:off x="3341300" y="5531646"/>
            <a:ext cx="43331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cs typeface="NikoshBAN" panose="02000000000000000000" pitchFamily="2" charset="0"/>
              </a:rPr>
              <a:t>উত্তরঃ</a:t>
            </a:r>
            <a:r>
              <a:rPr lang="en-US" sz="4800" b="1" dirty="0" smtClean="0">
                <a:cs typeface="NikoshBAN" panose="02000000000000000000" pitchFamily="2" charset="0"/>
              </a:rPr>
              <a:t> ২৯৪০ </a:t>
            </a:r>
            <a:r>
              <a:rPr lang="en-US" sz="4800" b="1" dirty="0" err="1" smtClean="0">
                <a:cs typeface="NikoshBAN" panose="02000000000000000000" pitchFamily="2" charset="0"/>
              </a:rPr>
              <a:t>জন</a:t>
            </a:r>
            <a:r>
              <a:rPr lang="en-US" sz="4800" b="1" dirty="0" smtClean="0">
                <a:cs typeface="NikoshBAN" panose="02000000000000000000" pitchFamily="2" charset="0"/>
              </a:rPr>
              <a:t>।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62672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 animBg="1"/>
      <p:bldP spid="38" grpId="0"/>
      <p:bldP spid="19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352B7F0A-B132-4C31-8AF2-DA0384E2E67F}"/>
              </a:ext>
            </a:extLst>
          </p:cNvPr>
          <p:cNvSpPr txBox="1"/>
          <p:nvPr/>
        </p:nvSpPr>
        <p:spPr>
          <a:xfrm>
            <a:off x="684212" y="533400"/>
            <a:ext cx="990840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সমস্যাটি আমরা ঐকিক নি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য়মেও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সমাধান করতে পারি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DA811E3B-3533-44DA-B2BF-A42BECD98331}"/>
                  </a:ext>
                </a:extLst>
              </p:cNvPr>
              <p:cNvSpPr/>
              <p:nvPr/>
            </p:nvSpPr>
            <p:spPr>
              <a:xfrm>
                <a:off x="5191599" y="4977904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 smtClean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৪০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7" name="Rectangle 6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A811E3B-3533-44DA-B2BF-A42BECD983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599" y="4977904"/>
                <a:ext cx="3438677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8156" t="-19118" b="-36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8BD8E9BC-A866-453E-B93B-1F74C5CC0DDD}"/>
              </a:ext>
            </a:extLst>
          </p:cNvPr>
          <p:cNvSpPr txBox="1"/>
          <p:nvPr/>
        </p:nvSpPr>
        <p:spPr>
          <a:xfrm>
            <a:off x="1141412" y="1917781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জনের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৫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xmlns="" id="{D372E6C5-1417-4306-8043-08C7221B744B}"/>
                  </a:ext>
                </a:extLst>
              </p:cNvPr>
              <p:cNvSpPr txBox="1"/>
              <p:nvPr/>
            </p:nvSpPr>
            <p:spPr>
              <a:xfrm>
                <a:off x="1141412" y="2711589"/>
                <a:ext cx="8229600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   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”      </a:t>
                </a:r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</a:t>
                </a:r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372E6C5-1417-4306-8043-08C7221B7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412" y="2711589"/>
                <a:ext cx="8229600" cy="1013547"/>
              </a:xfrm>
              <a:prstGeom prst="rect">
                <a:avLst/>
              </a:prstGeom>
              <a:blipFill rotWithShape="0">
                <a:blip r:embed="rId3"/>
                <a:stretch>
                  <a:fillRect l="-2593" b="-15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xmlns="" id="{294BFAE9-3676-4472-B76E-CEB21D6703E0}"/>
                  </a:ext>
                </a:extLst>
              </p:cNvPr>
              <p:cNvSpPr txBox="1"/>
              <p:nvPr/>
            </p:nvSpPr>
            <p:spPr>
              <a:xfrm>
                <a:off x="608012" y="3811058"/>
                <a:ext cx="8991600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১২০০</a:t>
                </a:r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       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  </a:t>
                </a:r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     ”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১২০০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sz="4000" b="1" dirty="0" smtClean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94BFAE9-3676-4472-B76E-CEB21D670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12" y="3811058"/>
                <a:ext cx="8991600" cy="1013547"/>
              </a:xfrm>
              <a:prstGeom prst="rect">
                <a:avLst/>
              </a:prstGeom>
              <a:blipFill rotWithShape="0">
                <a:blip r:embed="rId4"/>
                <a:stretch>
                  <a:fillRect l="-2441" b="-16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 flipH="1">
            <a:off x="7064943" y="3811058"/>
            <a:ext cx="134754" cy="3951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6670307" y="4465576"/>
            <a:ext cx="134754" cy="3951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843561" y="3820683"/>
            <a:ext cx="134754" cy="3951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420050" y="4475201"/>
            <a:ext cx="134754" cy="3951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DA811E3B-3533-44DA-B2BF-A42BECD98331}"/>
              </a:ext>
            </a:extLst>
          </p:cNvPr>
          <p:cNvSpPr/>
          <p:nvPr/>
        </p:nvSpPr>
        <p:spPr>
          <a:xfrm>
            <a:off x="2920037" y="5709424"/>
            <a:ext cx="34386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cs typeface="NikoshBAN" panose="02000000000000000000" pitchFamily="2" charset="0"/>
              </a:rPr>
              <a:t>উত্তরঃ</a:t>
            </a:r>
            <a:r>
              <a:rPr lang="en-US" sz="4800" b="1" dirty="0" smtClean="0">
                <a:cs typeface="NikoshBAN" panose="02000000000000000000" pitchFamily="2" charset="0"/>
              </a:rPr>
              <a:t> ১৪০ </a:t>
            </a:r>
            <a:r>
              <a:rPr lang="en-US" sz="4800" b="1" dirty="0" err="1" smtClean="0">
                <a:cs typeface="NikoshBAN" panose="02000000000000000000" pitchFamily="2" charset="0"/>
              </a:rPr>
              <a:t>জন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47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/>
      <p:bldP spid="68" grpId="0"/>
      <p:bldP spid="69" grpId="0"/>
      <p:bldP spid="7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2FF9692-338E-4841-9C9A-68A857BBBA52}"/>
              </a:ext>
            </a:extLst>
          </p:cNvPr>
          <p:cNvSpPr txBox="1"/>
          <p:nvPr/>
        </p:nvSpPr>
        <p:spPr>
          <a:xfrm>
            <a:off x="2827239" y="315292"/>
            <a:ext cx="5892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6E19BB0-CFDE-4B73-BF3B-C7D594131870}"/>
              </a:ext>
            </a:extLst>
          </p:cNvPr>
          <p:cNvSpPr txBox="1"/>
          <p:nvPr/>
        </p:nvSpPr>
        <p:spPr>
          <a:xfrm>
            <a:off x="729289" y="1027848"/>
            <a:ext cx="10775323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একজন ফল বিক্রেতা এক ডজন কলা ৫০ টাকা দরে কিনে বাজারে তা ৫৮ টাকা দরে বিক্রি করলে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শতকরা কত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 লাভ হবে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050AA09-3027-457C-95D6-07B388E28A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85974" y="3459338"/>
            <a:ext cx="986118" cy="2514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ECB1EE0-30CE-4BE0-B141-A262F29ED7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898297" y="3459338"/>
            <a:ext cx="1212630" cy="267670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8F13DBE-EB46-4D7B-AC6E-06033813F774}"/>
              </a:ext>
            </a:extLst>
          </p:cNvPr>
          <p:cNvGrpSpPr/>
          <p:nvPr/>
        </p:nvGrpSpPr>
        <p:grpSpPr>
          <a:xfrm>
            <a:off x="1643059" y="2579010"/>
            <a:ext cx="4181813" cy="1859067"/>
            <a:chOff x="1643059" y="2428182"/>
            <a:chExt cx="4181813" cy="185906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xmlns="" id="{2E306609-64FA-44E7-8CA5-0FBE6868218F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368962BD-E6E7-457B-80A8-448D603E7C61}"/>
                </a:ext>
              </a:extLst>
            </p:cNvPr>
            <p:cNvSpPr/>
            <p:nvPr/>
          </p:nvSpPr>
          <p:spPr>
            <a:xfrm>
              <a:off x="2055812" y="2834495"/>
              <a:ext cx="3221545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৫০ টাকা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য়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৮ টাকা লাভ হ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য়।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১০০ টাকা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য়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৬ টাকা লাভ হবে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551202AD-E973-4527-A206-3833A42B2C76}"/>
              </a:ext>
            </a:extLst>
          </p:cNvPr>
          <p:cNvGrpSpPr/>
          <p:nvPr/>
        </p:nvGrpSpPr>
        <p:grpSpPr>
          <a:xfrm flipH="1">
            <a:off x="6025525" y="2485713"/>
            <a:ext cx="4356720" cy="2410270"/>
            <a:chOff x="1643059" y="2428182"/>
            <a:chExt cx="4181813" cy="1859067"/>
          </a:xfrm>
        </p:grpSpPr>
        <p:sp>
          <p:nvSpPr>
            <p:cNvPr id="10" name="Speech Bubble: Oval 9">
              <a:extLst>
                <a:ext uri="{FF2B5EF4-FFF2-40B4-BE49-F238E27FC236}">
                  <a16:creationId xmlns:a16="http://schemas.microsoft.com/office/drawing/2014/main" xmlns="" id="{9635DFB0-4E41-4B7D-9943-8CDE233F4358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A9102EA-5334-4949-8841-928CF2E96B04}"/>
                </a:ext>
              </a:extLst>
            </p:cNvPr>
            <p:cNvSpPr/>
            <p:nvPr/>
          </p:nvSpPr>
          <p:spPr>
            <a:xfrm>
              <a:off x="2077539" y="2904128"/>
              <a:ext cx="3576239" cy="735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তাহলে এটাকে আমরা শতকরা 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১৬%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লাভ  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হ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ল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ো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বলতে পারি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3968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99F66F3-1298-4C49-B365-389A03DDE0F0}"/>
              </a:ext>
            </a:extLst>
          </p:cNvPr>
          <p:cNvSpPr txBox="1"/>
          <p:nvPr/>
        </p:nvSpPr>
        <p:spPr>
          <a:xfrm>
            <a:off x="1979612" y="685800"/>
            <a:ext cx="73914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বুঝব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815B50B-686D-41F9-8DAD-BF7C23953E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85974" y="2650025"/>
            <a:ext cx="986118" cy="2514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F3E47C5-0B17-4B25-9C93-D68E5E0A96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895012" y="2820544"/>
            <a:ext cx="1212630" cy="267670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35E40FBF-71B9-4DAD-AB9D-A55CD7276643}"/>
              </a:ext>
            </a:extLst>
          </p:cNvPr>
          <p:cNvGrpSpPr/>
          <p:nvPr/>
        </p:nvGrpSpPr>
        <p:grpSpPr>
          <a:xfrm>
            <a:off x="1643059" y="1769697"/>
            <a:ext cx="4181813" cy="1859067"/>
            <a:chOff x="1643059" y="2428182"/>
            <a:chExt cx="4181813" cy="1859067"/>
          </a:xfrm>
        </p:grpSpPr>
        <p:sp>
          <p:nvSpPr>
            <p:cNvPr id="12" name="Speech Bubble: Oval 6">
              <a:extLst>
                <a:ext uri="{FF2B5EF4-FFF2-40B4-BE49-F238E27FC236}">
                  <a16:creationId xmlns:a16="http://schemas.microsoft.com/office/drawing/2014/main" xmlns="" id="{05C48E89-0A83-4DDE-BA2E-52614A83764E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D666787E-E56E-4B19-945B-117EBD4C8FB6}"/>
                </a:ext>
              </a:extLst>
            </p:cNvPr>
            <p:cNvSpPr/>
            <p:nvPr/>
          </p:nvSpPr>
          <p:spPr>
            <a:xfrm>
              <a:off x="2055812" y="2834495"/>
              <a:ext cx="322154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ক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্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র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য়ম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ূ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ল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্যের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চেয়ে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বিক্রয়মূল্য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বেশি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হলে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লাভ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হবে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0BC7F17C-4BCC-40A9-A8F7-A2F6CA031E46}"/>
              </a:ext>
            </a:extLst>
          </p:cNvPr>
          <p:cNvGrpSpPr/>
          <p:nvPr/>
        </p:nvGrpSpPr>
        <p:grpSpPr>
          <a:xfrm flipH="1">
            <a:off x="6025525" y="1676400"/>
            <a:ext cx="4356720" cy="2410270"/>
            <a:chOff x="1643059" y="2428182"/>
            <a:chExt cx="4181813" cy="1859067"/>
          </a:xfrm>
        </p:grpSpPr>
        <p:sp>
          <p:nvSpPr>
            <p:cNvPr id="19" name="Speech Bubble: Oval 9">
              <a:extLst>
                <a:ext uri="{FF2B5EF4-FFF2-40B4-BE49-F238E27FC236}">
                  <a16:creationId xmlns:a16="http://schemas.microsoft.com/office/drawing/2014/main" xmlns="" id="{BA2F5FDD-D060-4610-84D6-EB4CFC144C87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8637D6FA-9BE3-4711-967A-E27505AA1F3F}"/>
                </a:ext>
              </a:extLst>
            </p:cNvPr>
            <p:cNvSpPr/>
            <p:nvPr/>
          </p:nvSpPr>
          <p:spPr>
            <a:xfrm>
              <a:off x="2077539" y="2904128"/>
              <a:ext cx="3576239" cy="735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ক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্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র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য়ম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ূ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ল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্যের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চেয়ে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বিক্রয়মূল্য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কম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হলে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ক্ষতি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হবে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F73C87D-4E79-4C45-BE9F-6AF2649AE16F}"/>
              </a:ext>
            </a:extLst>
          </p:cNvPr>
          <p:cNvSpPr txBox="1"/>
          <p:nvPr/>
        </p:nvSpPr>
        <p:spPr>
          <a:xfrm>
            <a:off x="1917932" y="2763865"/>
            <a:ext cx="858361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(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&gt;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50B60D8-8C5E-4BBD-91EA-BFA75C7BF86E}"/>
              </a:ext>
            </a:extLst>
          </p:cNvPr>
          <p:cNvSpPr txBox="1"/>
          <p:nvPr/>
        </p:nvSpPr>
        <p:spPr>
          <a:xfrm>
            <a:off x="1915072" y="3660944"/>
            <a:ext cx="858361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(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বিক্রয়মূল্য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&lt;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ক্রয়মূল্য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642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5748</TotalTime>
  <Words>725</Words>
  <Application>Microsoft Office PowerPoint</Application>
  <PresentationFormat>Widescreen</PresentationFormat>
  <Paragraphs>141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Cambria Math</vt:lpstr>
      <vt:lpstr>NikoshBAN</vt:lpstr>
      <vt:lpstr>SutonnyMJ</vt:lpstr>
      <vt:lpstr>Symbol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465</cp:revision>
  <dcterms:created xsi:type="dcterms:W3CDTF">2021-07-26T10:09:43Z</dcterms:created>
  <dcterms:modified xsi:type="dcterms:W3CDTF">2026-08-05T04:57:59Z</dcterms:modified>
</cp:coreProperties>
</file>