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87" r:id="rId2"/>
    <p:sldId id="393" r:id="rId3"/>
    <p:sldId id="288" r:id="rId4"/>
    <p:sldId id="312" r:id="rId5"/>
    <p:sldId id="377" r:id="rId6"/>
    <p:sldId id="394" r:id="rId7"/>
    <p:sldId id="298" r:id="rId8"/>
    <p:sldId id="302" r:id="rId9"/>
    <p:sldId id="305" r:id="rId10"/>
    <p:sldId id="300" r:id="rId11"/>
    <p:sldId id="294" r:id="rId12"/>
    <p:sldId id="309" r:id="rId13"/>
    <p:sldId id="295" r:id="rId14"/>
    <p:sldId id="395" r:id="rId15"/>
    <p:sldId id="296" r:id="rId16"/>
    <p:sldId id="396" r:id="rId17"/>
    <p:sldId id="299" r:id="rId18"/>
    <p:sldId id="390" r:id="rId19"/>
    <p:sldId id="375" r:id="rId20"/>
    <p:sldId id="30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86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ADCEB-B0D6-C7A4-6CE4-29D29F6544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E93AC6-EA3F-608C-FB68-30EAAA8763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2E44DD-BE6A-4FC8-54C8-F07588801E2E}"/>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5" name="Footer Placeholder 4">
            <a:extLst>
              <a:ext uri="{FF2B5EF4-FFF2-40B4-BE49-F238E27FC236}">
                <a16:creationId xmlns:a16="http://schemas.microsoft.com/office/drawing/2014/main" id="{8AEE8196-64E0-3525-29E2-FBE425C896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642F05-DC82-CAE9-FCC2-5F24179BCAF5}"/>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609401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CF86-5A4F-3E4B-4593-D7F22C7DC8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A852EF-E12B-5E0C-94E9-39A94658AC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E8E416-CF36-92D2-0CA6-ACBA6591F536}"/>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5" name="Footer Placeholder 4">
            <a:extLst>
              <a:ext uri="{FF2B5EF4-FFF2-40B4-BE49-F238E27FC236}">
                <a16:creationId xmlns:a16="http://schemas.microsoft.com/office/drawing/2014/main" id="{616EAB55-8F54-12C0-4A66-2D95F9C082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E1D912-54CC-7851-F592-6004F8E5C557}"/>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567941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621700-067E-5F06-C494-FCD24351C7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ED3D29-FBA8-372E-B538-6482D07B2E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1D9864-CA21-36CA-EA04-5CC0DA883E51}"/>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5" name="Footer Placeholder 4">
            <a:extLst>
              <a:ext uri="{FF2B5EF4-FFF2-40B4-BE49-F238E27FC236}">
                <a16:creationId xmlns:a16="http://schemas.microsoft.com/office/drawing/2014/main" id="{38F20289-7149-5E1D-F28E-4A5391E78E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AF72A-6561-5F8B-2D68-324D743FDF54}"/>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446159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6542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3659209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FFF"/>
          </a:solidFill>
          <a:ln/>
        </p:spPr>
      </p:sp>
    </p:spTree>
    <p:extLst>
      <p:ext uri="{BB962C8B-B14F-4D97-AF65-F5344CB8AC3E}">
        <p14:creationId xmlns:p14="http://schemas.microsoft.com/office/powerpoint/2010/main" val="3564823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8D0EB-BEF9-10D0-BF67-5E7E95A863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5250E5-26B1-7FDE-1B00-8E85A7DF93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722CB-C6D9-2DBF-DFA2-A9236365E955}"/>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5" name="Footer Placeholder 4">
            <a:extLst>
              <a:ext uri="{FF2B5EF4-FFF2-40B4-BE49-F238E27FC236}">
                <a16:creationId xmlns:a16="http://schemas.microsoft.com/office/drawing/2014/main" id="{220E616F-0BBD-D091-FAB2-2B8359023E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F1DF6D-ACAC-4EA1-E63B-7E99B2326C48}"/>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1514485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38E05-CE7A-F138-E20C-5123ADE568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44BA43-1043-5BDC-6455-2BA1556BBA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38C001-92CC-F47A-D95A-BB7B6466EA4D}"/>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5" name="Footer Placeholder 4">
            <a:extLst>
              <a:ext uri="{FF2B5EF4-FFF2-40B4-BE49-F238E27FC236}">
                <a16:creationId xmlns:a16="http://schemas.microsoft.com/office/drawing/2014/main" id="{7E8A83D1-2FA5-F943-7AC4-ACD8C7452D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7B6E03-B17F-8AE1-E33B-93DB8389F7EF}"/>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01970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BD935-ACFE-D243-B734-AC63B2AF41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5D9638-47E4-4309-A90F-15CECD90E0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3C4B52-3282-03C2-42E0-C79E712F6E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CCAB77-C05B-AE94-ACDD-9E762B156D86}"/>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6" name="Footer Placeholder 5">
            <a:extLst>
              <a:ext uri="{FF2B5EF4-FFF2-40B4-BE49-F238E27FC236}">
                <a16:creationId xmlns:a16="http://schemas.microsoft.com/office/drawing/2014/main" id="{8128FCB3-E513-D75A-C427-754F915A44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55C0AE-D5D6-B361-7C1F-EDE6C2599707}"/>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58528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8AE53-9B1E-1DD4-4C62-1B259FB576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BB260E-A25A-3978-6173-4E0070EA74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0B928-E21A-A426-8AD8-C1AFCC55143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AC0517-BF23-F53A-F14A-8CDE2CCCC8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C2527C-4F1F-91B6-170C-66EAD09C1E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C7B9405-FBAD-E434-A136-1F37E43CF480}"/>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8" name="Footer Placeholder 7">
            <a:extLst>
              <a:ext uri="{FF2B5EF4-FFF2-40B4-BE49-F238E27FC236}">
                <a16:creationId xmlns:a16="http://schemas.microsoft.com/office/drawing/2014/main" id="{4EB5C2B9-BDCD-5358-77E8-40F65255F3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99FF90-D886-FEE6-658E-56B520689B72}"/>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1571881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689F4-6AAD-3217-84F7-0126042A74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784B15-566E-842D-284E-97808C9930FF}"/>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4" name="Footer Placeholder 3">
            <a:extLst>
              <a:ext uri="{FF2B5EF4-FFF2-40B4-BE49-F238E27FC236}">
                <a16:creationId xmlns:a16="http://schemas.microsoft.com/office/drawing/2014/main" id="{2A87B022-CD3E-78B7-42A5-B88F5C814D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FFE71A-F275-E6E5-11A0-1B4E046CF9E6}"/>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525707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2B37EC-4BD3-FEDE-D307-E982CD66FED1}"/>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3" name="Footer Placeholder 2">
            <a:extLst>
              <a:ext uri="{FF2B5EF4-FFF2-40B4-BE49-F238E27FC236}">
                <a16:creationId xmlns:a16="http://schemas.microsoft.com/office/drawing/2014/main" id="{4F91F9CE-3346-65A1-B01F-B223E3FF15D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7C0746-C426-C018-DB1E-BD927BDEA1EA}"/>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569829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CF9EA-3ECE-200A-B0E4-C8123D1974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D22034-0BE5-FD04-B34C-D0DF8AAC19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F6F4549-8DF5-B323-E1AC-734DDA375B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78D6CE-520A-8B5A-BE63-1BB3D7A516D7}"/>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6" name="Footer Placeholder 5">
            <a:extLst>
              <a:ext uri="{FF2B5EF4-FFF2-40B4-BE49-F238E27FC236}">
                <a16:creationId xmlns:a16="http://schemas.microsoft.com/office/drawing/2014/main" id="{D72BBECF-E000-65FD-6118-0260DBC5D4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2E24F7-B63A-20C1-D162-798592BD8A8D}"/>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244892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EBC23-2050-2C9C-2400-136802052A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ED4AE5-FA6F-AB72-DE33-70CB2BC232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8EC9E6-7CB2-F5D3-EE6F-18F304AD2B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DE8B19-900D-BECD-4CF7-578C06E60C56}"/>
              </a:ext>
            </a:extLst>
          </p:cNvPr>
          <p:cNvSpPr>
            <a:spLocks noGrp="1"/>
          </p:cNvSpPr>
          <p:nvPr>
            <p:ph type="dt" sz="half" idx="10"/>
          </p:nvPr>
        </p:nvSpPr>
        <p:spPr/>
        <p:txBody>
          <a:bodyPr/>
          <a:lstStyle/>
          <a:p>
            <a:fld id="{0D8CCBD0-79F6-41A8-83B2-7395BAD04403}" type="datetimeFigureOut">
              <a:rPr lang="en-US" smtClean="0"/>
              <a:t>8/4/2026</a:t>
            </a:fld>
            <a:endParaRPr lang="en-US"/>
          </a:p>
        </p:txBody>
      </p:sp>
      <p:sp>
        <p:nvSpPr>
          <p:cNvPr id="6" name="Footer Placeholder 5">
            <a:extLst>
              <a:ext uri="{FF2B5EF4-FFF2-40B4-BE49-F238E27FC236}">
                <a16:creationId xmlns:a16="http://schemas.microsoft.com/office/drawing/2014/main" id="{E5444878-ABEB-1F4F-B392-C845D7F600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1B5016-CFD8-9E54-DF02-EFA78FC72D94}"/>
              </a:ext>
            </a:extLst>
          </p:cNvPr>
          <p:cNvSpPr>
            <a:spLocks noGrp="1"/>
          </p:cNvSpPr>
          <p:nvPr>
            <p:ph type="sldNum" sz="quarter" idx="12"/>
          </p:nvPr>
        </p:nvSpPr>
        <p:spPr/>
        <p:txBody>
          <a:bodyPr/>
          <a:lstStyle/>
          <a:p>
            <a:fld id="{E12242D5-4D65-41DE-B6DD-979F5BDA0A94}" type="slidenum">
              <a:rPr lang="en-US" smtClean="0"/>
              <a:t>‹#›</a:t>
            </a:fld>
            <a:endParaRPr lang="en-US"/>
          </a:p>
        </p:txBody>
      </p:sp>
    </p:spTree>
    <p:extLst>
      <p:ext uri="{BB962C8B-B14F-4D97-AF65-F5344CB8AC3E}">
        <p14:creationId xmlns:p14="http://schemas.microsoft.com/office/powerpoint/2010/main" val="632938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BC6721-1A76-81D2-2A55-1DC558E4BF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E2FBFD-FFCF-123D-9D07-EF822E0246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4A9D8D-9399-ED11-1B07-0B99DC1415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8CCBD0-79F6-41A8-83B2-7395BAD04403}" type="datetimeFigureOut">
              <a:rPr lang="en-US" smtClean="0"/>
              <a:t>8/4/2026</a:t>
            </a:fld>
            <a:endParaRPr lang="en-US"/>
          </a:p>
        </p:txBody>
      </p:sp>
      <p:sp>
        <p:nvSpPr>
          <p:cNvPr id="5" name="Footer Placeholder 4">
            <a:extLst>
              <a:ext uri="{FF2B5EF4-FFF2-40B4-BE49-F238E27FC236}">
                <a16:creationId xmlns:a16="http://schemas.microsoft.com/office/drawing/2014/main" id="{2CAE4E26-F331-F4B0-E419-DD94A5C665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4E2591C-77DF-EE90-4845-CC81B01D70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2242D5-4D65-41DE-B6DD-979F5BDA0A94}" type="slidenum">
              <a:rPr lang="en-US" smtClean="0"/>
              <a:t>‹#›</a:t>
            </a:fld>
            <a:endParaRPr lang="en-US"/>
          </a:p>
        </p:txBody>
      </p:sp>
    </p:spTree>
    <p:extLst>
      <p:ext uri="{BB962C8B-B14F-4D97-AF65-F5344CB8AC3E}">
        <p14:creationId xmlns:p14="http://schemas.microsoft.com/office/powerpoint/2010/main" val="680034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260E419-A857-3AE7-37F6-C75A7AD0A06F}"/>
              </a:ext>
            </a:extLst>
          </p:cNvPr>
          <p:cNvPicPr>
            <a:picLocks noChangeAspect="1"/>
          </p:cNvPicPr>
          <p:nvPr/>
        </p:nvPicPr>
        <p:blipFill>
          <a:blip r:embed="rId2"/>
          <a:stretch>
            <a:fillRect/>
          </a:stretch>
        </p:blipFill>
        <p:spPr>
          <a:xfrm>
            <a:off x="-1" y="0"/>
            <a:ext cx="12277259" cy="6858000"/>
          </a:xfrm>
          <a:prstGeom prst="rect">
            <a:avLst/>
          </a:prstGeom>
        </p:spPr>
      </p:pic>
    </p:spTree>
    <p:extLst>
      <p:ext uri="{BB962C8B-B14F-4D97-AF65-F5344CB8AC3E}">
        <p14:creationId xmlns:p14="http://schemas.microsoft.com/office/powerpoint/2010/main" val="27140092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1040" y="2210207"/>
            <a:ext cx="10972800" cy="2160591"/>
          </a:xfrm>
          <a:prstGeom prst="rect">
            <a:avLst/>
          </a:prstGeom>
        </p:spPr>
        <p:txBody>
          <a:bodyPr wrap="square">
            <a:spAutoFit/>
          </a:bodyPr>
          <a:lstStyle/>
          <a:p>
            <a:pPr algn="just"/>
            <a:r>
              <a:rPr lang="en-US" sz="3360" dirty="0">
                <a:solidFill>
                  <a:srgbClr val="202124"/>
                </a:solidFill>
                <a:latin typeface="Google Sans"/>
              </a:rPr>
              <a:t>The message of the "Those Winter Sundays" is </a:t>
            </a:r>
            <a:r>
              <a:rPr lang="en-US" sz="3360" dirty="0">
                <a:solidFill>
                  <a:srgbClr val="040C28"/>
                </a:solidFill>
                <a:latin typeface="Google Sans"/>
              </a:rPr>
              <a:t>the parents make sacrifices and show their children love in ways that children don't understand</a:t>
            </a:r>
            <a:r>
              <a:rPr lang="en-US" sz="3360" dirty="0">
                <a:solidFill>
                  <a:srgbClr val="202124"/>
                </a:solidFill>
                <a:latin typeface="Google Sans"/>
              </a:rPr>
              <a:t>. Hayden in this is reflecting on the ways in which his father showed his love.</a:t>
            </a:r>
            <a:endParaRPr lang="en-US" sz="3360" dirty="0"/>
          </a:p>
        </p:txBody>
      </p:sp>
      <p:sp>
        <p:nvSpPr>
          <p:cNvPr id="3" name="Rectangle 2"/>
          <p:cNvSpPr/>
          <p:nvPr/>
        </p:nvSpPr>
        <p:spPr>
          <a:xfrm>
            <a:off x="91441" y="446315"/>
            <a:ext cx="11861074" cy="1089529"/>
          </a:xfrm>
          <a:prstGeom prst="rect">
            <a:avLst/>
          </a:prstGeom>
        </p:spPr>
        <p:txBody>
          <a:bodyPr wrap="square">
            <a:spAutoFit/>
          </a:bodyPr>
          <a:lstStyle/>
          <a:p>
            <a:pPr algn="ctr"/>
            <a:r>
              <a:rPr lang="en-US" sz="6480" b="1" dirty="0">
                <a:solidFill>
                  <a:srgbClr val="7030A0"/>
                </a:solidFill>
                <a:latin typeface="Arial Black" panose="020B0A04020102020204" pitchFamily="34" charset="0"/>
              </a:rPr>
              <a:t>Message of the Poem</a:t>
            </a:r>
            <a:endParaRPr lang="en-US" sz="6480" dirty="0">
              <a:solidFill>
                <a:srgbClr val="7030A0"/>
              </a:solidFill>
              <a:latin typeface="Arial Black" panose="020B0A04020102020204" pitchFamily="34" charset="0"/>
            </a:endParaRPr>
          </a:p>
        </p:txBody>
      </p:sp>
    </p:spTree>
    <p:extLst>
      <p:ext uri="{BB962C8B-B14F-4D97-AF65-F5344CB8AC3E}">
        <p14:creationId xmlns:p14="http://schemas.microsoft.com/office/powerpoint/2010/main" val="36397004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3980" y="555171"/>
            <a:ext cx="9464040" cy="1325563"/>
          </a:xfrm>
        </p:spPr>
        <p:txBody>
          <a:bodyPr>
            <a:normAutofit/>
          </a:bodyPr>
          <a:lstStyle/>
          <a:p>
            <a:pPr algn="ctr"/>
            <a:r>
              <a:rPr lang="en-US" sz="7200" b="1" dirty="0">
                <a:solidFill>
                  <a:srgbClr val="7030A0"/>
                </a:solidFill>
                <a:latin typeface="Arial Black" panose="020B0A04020102020204" pitchFamily="34" charset="0"/>
              </a:rPr>
              <a:t>1</a:t>
            </a:r>
            <a:r>
              <a:rPr lang="en-US" sz="7200" b="1" baseline="30000" dirty="0">
                <a:solidFill>
                  <a:srgbClr val="7030A0"/>
                </a:solidFill>
                <a:latin typeface="Arial Black" panose="020B0A04020102020204" pitchFamily="34" charset="0"/>
              </a:rPr>
              <a:t>st</a:t>
            </a:r>
            <a:r>
              <a:rPr lang="en-US" sz="7200" b="1" dirty="0">
                <a:solidFill>
                  <a:srgbClr val="7030A0"/>
                </a:solidFill>
                <a:latin typeface="Arial Black" panose="020B0A04020102020204" pitchFamily="34" charset="0"/>
              </a:rPr>
              <a:t> Stanza</a:t>
            </a:r>
          </a:p>
        </p:txBody>
      </p:sp>
      <p:sp>
        <p:nvSpPr>
          <p:cNvPr id="3" name="Rectangle 2"/>
          <p:cNvSpPr/>
          <p:nvPr/>
        </p:nvSpPr>
        <p:spPr>
          <a:xfrm>
            <a:off x="1066800" y="2018213"/>
            <a:ext cx="10698480" cy="4161460"/>
          </a:xfrm>
          <a:prstGeom prst="rect">
            <a:avLst/>
          </a:prstGeom>
        </p:spPr>
        <p:txBody>
          <a:bodyPr wrap="square">
            <a:spAutoFit/>
          </a:bodyPr>
          <a:lstStyle/>
          <a:p>
            <a:pPr algn="ctr">
              <a:lnSpc>
                <a:spcPct val="150000"/>
              </a:lnSpc>
            </a:pPr>
            <a:r>
              <a:rPr lang="en-US" sz="3600" dirty="0">
                <a:solidFill>
                  <a:srgbClr val="343434"/>
                </a:solidFill>
                <a:latin typeface="Poets Electra"/>
              </a:rPr>
              <a:t>Sundays too my father got up early</a:t>
            </a:r>
          </a:p>
          <a:p>
            <a:pPr algn="ctr">
              <a:lnSpc>
                <a:spcPct val="150000"/>
              </a:lnSpc>
            </a:pPr>
            <a:r>
              <a:rPr lang="en-US" sz="3600" dirty="0">
                <a:solidFill>
                  <a:srgbClr val="343434"/>
                </a:solidFill>
                <a:latin typeface="Poets Electra"/>
              </a:rPr>
              <a:t>and put his clothes on in the blue-black cold,</a:t>
            </a:r>
          </a:p>
          <a:p>
            <a:pPr algn="ctr">
              <a:lnSpc>
                <a:spcPct val="150000"/>
              </a:lnSpc>
            </a:pPr>
            <a:r>
              <a:rPr lang="en-US" sz="3600" dirty="0">
                <a:solidFill>
                  <a:srgbClr val="343434"/>
                </a:solidFill>
                <a:latin typeface="Poets Electra"/>
              </a:rPr>
              <a:t>then with cracked hands that ached</a:t>
            </a:r>
          </a:p>
          <a:p>
            <a:pPr algn="ctr">
              <a:lnSpc>
                <a:spcPct val="150000"/>
              </a:lnSpc>
            </a:pPr>
            <a:r>
              <a:rPr lang="en-US" sz="3600" dirty="0">
                <a:solidFill>
                  <a:srgbClr val="343434"/>
                </a:solidFill>
                <a:latin typeface="Poets Electra"/>
              </a:rPr>
              <a:t>from labor in the weekday weather made</a:t>
            </a:r>
          </a:p>
          <a:p>
            <a:pPr algn="ctr">
              <a:lnSpc>
                <a:spcPct val="150000"/>
              </a:lnSpc>
            </a:pPr>
            <a:r>
              <a:rPr lang="en-US" sz="3600" dirty="0">
                <a:solidFill>
                  <a:srgbClr val="343434"/>
                </a:solidFill>
                <a:latin typeface="Poets Electra"/>
              </a:rPr>
              <a:t>banked fires blaze. No one ever thanked him.</a:t>
            </a:r>
          </a:p>
        </p:txBody>
      </p:sp>
    </p:spTree>
    <p:extLst>
      <p:ext uri="{BB962C8B-B14F-4D97-AF65-F5344CB8AC3E}">
        <p14:creationId xmlns:p14="http://schemas.microsoft.com/office/powerpoint/2010/main" val="14616104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740FF6-5639-AF32-FE6D-2F8FDB29B9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55873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9286"/>
            <a:ext cx="10515600" cy="1783080"/>
          </a:xfrm>
        </p:spPr>
        <p:txBody>
          <a:bodyPr>
            <a:normAutofit/>
          </a:bodyPr>
          <a:lstStyle/>
          <a:p>
            <a:pPr algn="ctr"/>
            <a:r>
              <a:rPr lang="en-US" sz="7200" dirty="0">
                <a:solidFill>
                  <a:srgbClr val="7030A0"/>
                </a:solidFill>
                <a:latin typeface="Arial Black" panose="020B0A04020102020204" pitchFamily="34" charset="0"/>
              </a:rPr>
              <a:t>2</a:t>
            </a:r>
            <a:r>
              <a:rPr lang="en-US" sz="7200" baseline="30000" dirty="0">
                <a:solidFill>
                  <a:srgbClr val="7030A0"/>
                </a:solidFill>
                <a:latin typeface="Arial Black" panose="020B0A04020102020204" pitchFamily="34" charset="0"/>
              </a:rPr>
              <a:t>nd</a:t>
            </a:r>
            <a:r>
              <a:rPr lang="en-US" sz="7200" dirty="0">
                <a:solidFill>
                  <a:srgbClr val="7030A0"/>
                </a:solidFill>
                <a:latin typeface="Arial Black" panose="020B0A04020102020204" pitchFamily="34" charset="0"/>
              </a:rPr>
              <a:t> Stanza</a:t>
            </a:r>
          </a:p>
        </p:txBody>
      </p:sp>
      <p:sp>
        <p:nvSpPr>
          <p:cNvPr id="3" name="Rectangle 2"/>
          <p:cNvSpPr/>
          <p:nvPr/>
        </p:nvSpPr>
        <p:spPr>
          <a:xfrm>
            <a:off x="1432560" y="2542603"/>
            <a:ext cx="9921240" cy="3330464"/>
          </a:xfrm>
          <a:prstGeom prst="rect">
            <a:avLst/>
          </a:prstGeom>
        </p:spPr>
        <p:txBody>
          <a:bodyPr wrap="square">
            <a:spAutoFit/>
          </a:bodyPr>
          <a:lstStyle/>
          <a:p>
            <a:pPr algn="ctr">
              <a:lnSpc>
                <a:spcPct val="150000"/>
              </a:lnSpc>
            </a:pPr>
            <a:r>
              <a:rPr lang="en-US" sz="3600" dirty="0">
                <a:solidFill>
                  <a:srgbClr val="343434"/>
                </a:solidFill>
                <a:latin typeface="Poets Electra"/>
              </a:rPr>
              <a:t>I’d wake and hear the cold splintering, breaking.</a:t>
            </a:r>
            <a:endParaRPr lang="en-US" sz="3600" dirty="0"/>
          </a:p>
          <a:p>
            <a:pPr algn="ctr">
              <a:lnSpc>
                <a:spcPct val="150000"/>
              </a:lnSpc>
            </a:pPr>
            <a:r>
              <a:rPr lang="en-US" sz="3600" dirty="0">
                <a:solidFill>
                  <a:srgbClr val="343434"/>
                </a:solidFill>
                <a:latin typeface="Poets Electra"/>
              </a:rPr>
              <a:t>When the rooms were warm, he’d call,</a:t>
            </a:r>
            <a:endParaRPr lang="en-US" sz="3600" dirty="0"/>
          </a:p>
          <a:p>
            <a:pPr algn="ctr">
              <a:lnSpc>
                <a:spcPct val="150000"/>
              </a:lnSpc>
            </a:pPr>
            <a:r>
              <a:rPr lang="en-US" sz="3600" dirty="0">
                <a:solidFill>
                  <a:srgbClr val="343434"/>
                </a:solidFill>
                <a:latin typeface="Poets Electra"/>
              </a:rPr>
              <a:t>and slowly I would rise and dress,</a:t>
            </a:r>
            <a:endParaRPr lang="en-US" sz="3600" dirty="0"/>
          </a:p>
          <a:p>
            <a:pPr algn="ctr">
              <a:lnSpc>
                <a:spcPct val="150000"/>
              </a:lnSpc>
            </a:pPr>
            <a:r>
              <a:rPr lang="en-US" sz="3600" dirty="0">
                <a:solidFill>
                  <a:srgbClr val="343434"/>
                </a:solidFill>
                <a:latin typeface="Poets Electra"/>
              </a:rPr>
              <a:t>fearing the chronic angers of that house,</a:t>
            </a:r>
            <a:endParaRPr lang="en-US" sz="3600" dirty="0"/>
          </a:p>
        </p:txBody>
      </p:sp>
    </p:spTree>
    <p:extLst>
      <p:ext uri="{BB962C8B-B14F-4D97-AF65-F5344CB8AC3E}">
        <p14:creationId xmlns:p14="http://schemas.microsoft.com/office/powerpoint/2010/main" val="34169394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81DFEF-E046-2D2B-34F8-41C8335D509B}"/>
              </a:ext>
            </a:extLst>
          </p:cNvPr>
          <p:cNvPicPr>
            <a:picLocks noChangeAspect="1"/>
          </p:cNvPicPr>
          <p:nvPr/>
        </p:nvPicPr>
        <p:blipFill>
          <a:blip r:embed="rId2"/>
          <a:stretch>
            <a:fillRect/>
          </a:stretch>
        </p:blipFill>
        <p:spPr>
          <a:xfrm>
            <a:off x="0" y="0"/>
            <a:ext cx="12192000" cy="6934200"/>
          </a:xfrm>
          <a:prstGeom prst="rect">
            <a:avLst/>
          </a:prstGeom>
        </p:spPr>
      </p:pic>
    </p:spTree>
    <p:extLst>
      <p:ext uri="{BB962C8B-B14F-4D97-AF65-F5344CB8AC3E}">
        <p14:creationId xmlns:p14="http://schemas.microsoft.com/office/powerpoint/2010/main" val="1779219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0744"/>
            <a:ext cx="12192000" cy="1417320"/>
          </a:xfrm>
        </p:spPr>
        <p:txBody>
          <a:bodyPr>
            <a:normAutofit/>
          </a:bodyPr>
          <a:lstStyle/>
          <a:p>
            <a:pPr algn="ctr"/>
            <a:r>
              <a:rPr lang="en-US" sz="7200" dirty="0">
                <a:solidFill>
                  <a:srgbClr val="7030A0"/>
                </a:solidFill>
                <a:latin typeface="Arial Black" panose="020B0A04020102020204" pitchFamily="34" charset="0"/>
              </a:rPr>
              <a:t>3</a:t>
            </a:r>
            <a:r>
              <a:rPr lang="en-US" sz="7200" baseline="30000" dirty="0">
                <a:solidFill>
                  <a:srgbClr val="7030A0"/>
                </a:solidFill>
                <a:latin typeface="Arial Black" panose="020B0A04020102020204" pitchFamily="34" charset="0"/>
              </a:rPr>
              <a:t>rd</a:t>
            </a:r>
            <a:r>
              <a:rPr lang="en-US" sz="7200" dirty="0">
                <a:solidFill>
                  <a:srgbClr val="7030A0"/>
                </a:solidFill>
                <a:latin typeface="Arial Black" panose="020B0A04020102020204" pitchFamily="34" charset="0"/>
              </a:rPr>
              <a:t> Stanza</a:t>
            </a:r>
          </a:p>
        </p:txBody>
      </p:sp>
      <p:sp>
        <p:nvSpPr>
          <p:cNvPr id="3" name="Rectangle 2"/>
          <p:cNvSpPr/>
          <p:nvPr/>
        </p:nvSpPr>
        <p:spPr>
          <a:xfrm>
            <a:off x="760911" y="2003801"/>
            <a:ext cx="10670177" cy="4161460"/>
          </a:xfrm>
          <a:prstGeom prst="rect">
            <a:avLst/>
          </a:prstGeom>
        </p:spPr>
        <p:txBody>
          <a:bodyPr wrap="square">
            <a:spAutoFit/>
          </a:bodyPr>
          <a:lstStyle/>
          <a:p>
            <a:pPr algn="ctr">
              <a:lnSpc>
                <a:spcPct val="150000"/>
              </a:lnSpc>
            </a:pPr>
            <a:r>
              <a:rPr lang="en-US" sz="3600" dirty="0">
                <a:solidFill>
                  <a:srgbClr val="343434"/>
                </a:solidFill>
                <a:latin typeface="Poets Electra"/>
              </a:rPr>
              <a:t>Speaking indifferently to him,</a:t>
            </a:r>
            <a:endParaRPr lang="en-US" sz="3600" dirty="0"/>
          </a:p>
          <a:p>
            <a:pPr algn="ctr">
              <a:lnSpc>
                <a:spcPct val="150000"/>
              </a:lnSpc>
            </a:pPr>
            <a:r>
              <a:rPr lang="en-US" sz="3600" dirty="0">
                <a:solidFill>
                  <a:srgbClr val="343434"/>
                </a:solidFill>
                <a:latin typeface="Poets Electra"/>
              </a:rPr>
              <a:t>who had driven out the cold</a:t>
            </a:r>
            <a:endParaRPr lang="en-US" sz="3600" dirty="0"/>
          </a:p>
          <a:p>
            <a:pPr algn="ctr">
              <a:lnSpc>
                <a:spcPct val="150000"/>
              </a:lnSpc>
            </a:pPr>
            <a:r>
              <a:rPr lang="en-US" sz="3600" dirty="0">
                <a:solidFill>
                  <a:srgbClr val="343434"/>
                </a:solidFill>
                <a:latin typeface="Poets Electra"/>
              </a:rPr>
              <a:t>and polished my good shoes as well.</a:t>
            </a:r>
            <a:endParaRPr lang="en-US" sz="3600" dirty="0"/>
          </a:p>
          <a:p>
            <a:pPr algn="ctr">
              <a:lnSpc>
                <a:spcPct val="150000"/>
              </a:lnSpc>
            </a:pPr>
            <a:r>
              <a:rPr lang="en-US" sz="3600" dirty="0">
                <a:solidFill>
                  <a:srgbClr val="343434"/>
                </a:solidFill>
                <a:latin typeface="Poets Electra"/>
              </a:rPr>
              <a:t>What did I know, what did I know</a:t>
            </a:r>
            <a:endParaRPr lang="en-US" sz="3600" dirty="0"/>
          </a:p>
          <a:p>
            <a:pPr algn="ctr">
              <a:lnSpc>
                <a:spcPct val="150000"/>
              </a:lnSpc>
            </a:pPr>
            <a:r>
              <a:rPr lang="en-US" sz="3600" dirty="0">
                <a:solidFill>
                  <a:srgbClr val="343434"/>
                </a:solidFill>
                <a:latin typeface="Poets Electra"/>
              </a:rPr>
              <a:t>of love’s austere and lonely offices?</a:t>
            </a:r>
            <a:endParaRPr lang="en-US" sz="3600" dirty="0"/>
          </a:p>
        </p:txBody>
      </p:sp>
    </p:spTree>
    <p:extLst>
      <p:ext uri="{BB962C8B-B14F-4D97-AF65-F5344CB8AC3E}">
        <p14:creationId xmlns:p14="http://schemas.microsoft.com/office/powerpoint/2010/main" val="2346729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0B9B20-D4F8-D642-406B-E6DBE8774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550222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3920" y="6532"/>
            <a:ext cx="10515600" cy="1325563"/>
          </a:xfrm>
        </p:spPr>
        <p:txBody>
          <a:bodyPr>
            <a:normAutofit/>
          </a:bodyPr>
          <a:lstStyle/>
          <a:p>
            <a:pPr algn="ctr"/>
            <a:r>
              <a:rPr lang="en-US" sz="7200" dirty="0">
                <a:solidFill>
                  <a:srgbClr val="7030A0"/>
                </a:solidFill>
                <a:latin typeface="Arial Black" panose="020B0A04020102020204" pitchFamily="34" charset="0"/>
              </a:rPr>
              <a:t>Theme</a:t>
            </a:r>
          </a:p>
        </p:txBody>
      </p:sp>
      <p:sp>
        <p:nvSpPr>
          <p:cNvPr id="4" name="Rectangle 3"/>
          <p:cNvSpPr/>
          <p:nvPr/>
        </p:nvSpPr>
        <p:spPr>
          <a:xfrm>
            <a:off x="483326" y="1530840"/>
            <a:ext cx="11064240" cy="4524315"/>
          </a:xfrm>
          <a:prstGeom prst="rect">
            <a:avLst/>
          </a:prstGeom>
        </p:spPr>
        <p:txBody>
          <a:bodyPr wrap="square">
            <a:spAutoFit/>
          </a:bodyPr>
          <a:lstStyle/>
          <a:p>
            <a:pPr algn="just"/>
            <a:r>
              <a:rPr lang="en-US" sz="2880" dirty="0">
                <a:solidFill>
                  <a:srgbClr val="374151"/>
                </a:solidFill>
                <a:latin typeface="Söhne"/>
              </a:rPr>
              <a:t>The theme of the poem "Those Winter Sundays" by Robert Hayden can be summarized as the underappreciated love and sacrifice of a father. The speaker reflects on their childhood and the cold winter mornings when their father would wake up early to make the house warm and comfortable. The poem explores the theme of familial duty and the often-overlooked acts of love that go unnoticed. It delves into the regret and realization of the speaker, who recognizes the depth of their father's care and sacrifices, despite the lack of outward affection. Ultimately, the poem highlights the importance of gratitude and acknowledging the quiet love present in everyday actions.</a:t>
            </a:r>
            <a:endParaRPr lang="en-US" sz="2880" dirty="0"/>
          </a:p>
        </p:txBody>
      </p:sp>
    </p:spTree>
    <p:extLst>
      <p:ext uri="{BB962C8B-B14F-4D97-AF65-F5344CB8AC3E}">
        <p14:creationId xmlns:p14="http://schemas.microsoft.com/office/powerpoint/2010/main" val="3637728744"/>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29ACA-4728-3E90-A6D2-DC55EB492B0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347AB72-C35D-8305-14C4-2E07E8160C3E}"/>
              </a:ext>
            </a:extLst>
          </p:cNvPr>
          <p:cNvSpPr/>
          <p:nvPr/>
        </p:nvSpPr>
        <p:spPr>
          <a:xfrm>
            <a:off x="0" y="-1842"/>
            <a:ext cx="12192000" cy="174355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sz="3600" b="1" dirty="0"/>
          </a:p>
        </p:txBody>
      </p:sp>
      <p:sp>
        <p:nvSpPr>
          <p:cNvPr id="2" name="TextBox 1">
            <a:extLst>
              <a:ext uri="{FF2B5EF4-FFF2-40B4-BE49-F238E27FC236}">
                <a16:creationId xmlns:a16="http://schemas.microsoft.com/office/drawing/2014/main" id="{8969952F-D67E-EE87-ED87-5CAD998ADF88}"/>
              </a:ext>
            </a:extLst>
          </p:cNvPr>
          <p:cNvSpPr txBox="1"/>
          <p:nvPr/>
        </p:nvSpPr>
        <p:spPr>
          <a:xfrm>
            <a:off x="642257" y="413657"/>
            <a:ext cx="10961914" cy="1200329"/>
          </a:xfrm>
          <a:prstGeom prst="rect">
            <a:avLst/>
          </a:prstGeom>
          <a:noFill/>
        </p:spPr>
        <p:txBody>
          <a:bodyPr wrap="square" rtlCol="0">
            <a:spAutoFit/>
          </a:bodyPr>
          <a:lstStyle/>
          <a:p>
            <a:pPr algn="ctr"/>
            <a:r>
              <a:rPr lang="en-US" sz="7200" b="1" dirty="0">
                <a:ln w="22225">
                  <a:solidFill>
                    <a:schemeClr val="accent2"/>
                  </a:solidFill>
                  <a:prstDash val="solid"/>
                </a:ln>
                <a:solidFill>
                  <a:schemeClr val="accent2">
                    <a:lumMod val="40000"/>
                    <a:lumOff val="60000"/>
                  </a:schemeClr>
                </a:solidFill>
                <a:latin typeface="Arial Black" panose="020B0A04020102020204" pitchFamily="34" charset="0"/>
              </a:rPr>
              <a:t>GROUP DISCUSSION</a:t>
            </a:r>
          </a:p>
        </p:txBody>
      </p:sp>
      <p:sp>
        <p:nvSpPr>
          <p:cNvPr id="4" name="TextBox 3">
            <a:extLst>
              <a:ext uri="{FF2B5EF4-FFF2-40B4-BE49-F238E27FC236}">
                <a16:creationId xmlns:a16="http://schemas.microsoft.com/office/drawing/2014/main" id="{6B3FA335-4A35-50F1-6C36-B5B35417E431}"/>
              </a:ext>
            </a:extLst>
          </p:cNvPr>
          <p:cNvSpPr txBox="1"/>
          <p:nvPr/>
        </p:nvSpPr>
        <p:spPr>
          <a:xfrm>
            <a:off x="285749" y="3428999"/>
            <a:ext cx="11634107" cy="1015663"/>
          </a:xfrm>
          <a:prstGeom prst="rect">
            <a:avLst/>
          </a:prstGeom>
          <a:noFill/>
        </p:spPr>
        <p:txBody>
          <a:bodyPr wrap="square">
            <a:spAutoFit/>
          </a:bodyPr>
          <a:lstStyle/>
          <a:p>
            <a:pPr algn="ctr"/>
            <a:r>
              <a:rPr lang="en-US" sz="6000" b="1" dirty="0"/>
              <a:t>Critical analysis of poem</a:t>
            </a:r>
          </a:p>
        </p:txBody>
      </p:sp>
    </p:spTree>
    <p:extLst>
      <p:ext uri="{BB962C8B-B14F-4D97-AF65-F5344CB8AC3E}">
        <p14:creationId xmlns:p14="http://schemas.microsoft.com/office/powerpoint/2010/main" val="1892303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73CBB-76CE-340D-208B-E3E03EF78149}"/>
              </a:ext>
            </a:extLst>
          </p:cNvPr>
          <p:cNvPicPr>
            <a:picLocks noChangeAspect="1"/>
          </p:cNvPicPr>
          <p:nvPr/>
        </p:nvPicPr>
        <p:blipFill>
          <a:blip r:embed="rId2"/>
          <a:stretch>
            <a:fillRect/>
          </a:stretch>
        </p:blipFill>
        <p:spPr>
          <a:xfrm>
            <a:off x="3246890" y="206830"/>
            <a:ext cx="4677910" cy="3110810"/>
          </a:xfrm>
          <a:prstGeom prst="rect">
            <a:avLst/>
          </a:prstGeom>
        </p:spPr>
      </p:pic>
      <p:sp>
        <p:nvSpPr>
          <p:cNvPr id="3" name="TextBox 2">
            <a:extLst>
              <a:ext uri="{FF2B5EF4-FFF2-40B4-BE49-F238E27FC236}">
                <a16:creationId xmlns:a16="http://schemas.microsoft.com/office/drawing/2014/main" id="{CFF64485-95A8-7D46-BED0-912C24D1CD4E}"/>
              </a:ext>
            </a:extLst>
          </p:cNvPr>
          <p:cNvSpPr txBox="1"/>
          <p:nvPr/>
        </p:nvSpPr>
        <p:spPr>
          <a:xfrm>
            <a:off x="609599" y="3540361"/>
            <a:ext cx="11027229" cy="923330"/>
          </a:xfrm>
          <a:prstGeom prst="rect">
            <a:avLst/>
          </a:prstGeom>
          <a:noFill/>
        </p:spPr>
        <p:txBody>
          <a:bodyPr wrap="square">
            <a:spAutoFit/>
          </a:bodyPr>
          <a:lstStyle/>
          <a:p>
            <a:pPr algn="ctr"/>
            <a:r>
              <a:rPr lang="en-US" sz="5400" b="1" dirty="0"/>
              <a:t>Write a theme on the poem</a:t>
            </a:r>
          </a:p>
        </p:txBody>
      </p:sp>
    </p:spTree>
    <p:extLst>
      <p:ext uri="{BB962C8B-B14F-4D97-AF65-F5344CB8AC3E}">
        <p14:creationId xmlns:p14="http://schemas.microsoft.com/office/powerpoint/2010/main" val="25188104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301BA5-C834-5616-A8E4-DBFF34446D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080933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descr="20+ Best Free PowerPoint Backgrounds to Download N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30282" y="1499191"/>
            <a:ext cx="10931436" cy="2215991"/>
          </a:xfrm>
          <a:prstGeom prst="rect">
            <a:avLst/>
          </a:prstGeom>
          <a:noFill/>
        </p:spPr>
        <p:txBody>
          <a:bodyPr wrap="square" rtlCol="0">
            <a:spAutoFit/>
          </a:bodyPr>
          <a:lstStyle/>
          <a:p>
            <a:pPr algn="ctr"/>
            <a:r>
              <a:rPr lang="en-US" sz="13800" b="1" dirty="0">
                <a:solidFill>
                  <a:srgbClr val="7030A0"/>
                </a:solidFill>
                <a:latin typeface="Arial Black" panose="020B0A04020102020204" pitchFamily="34" charset="0"/>
              </a:rPr>
              <a:t>Thank You</a:t>
            </a:r>
          </a:p>
        </p:txBody>
      </p:sp>
    </p:spTree>
    <p:extLst>
      <p:ext uri="{BB962C8B-B14F-4D97-AF65-F5344CB8AC3E}">
        <p14:creationId xmlns:p14="http://schemas.microsoft.com/office/powerpoint/2010/main" val="428773619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505AE5-5B4B-71B0-DF1A-D59BD6A8E5C7}"/>
              </a:ext>
            </a:extLst>
          </p:cNvPr>
          <p:cNvPicPr>
            <a:picLocks noChangeAspect="1"/>
          </p:cNvPicPr>
          <p:nvPr/>
        </p:nvPicPr>
        <p:blipFill>
          <a:blip r:embed="rId2"/>
          <a:stretch>
            <a:fillRect/>
          </a:stretch>
        </p:blipFill>
        <p:spPr>
          <a:xfrm>
            <a:off x="685799" y="238125"/>
            <a:ext cx="10765971" cy="6371268"/>
          </a:xfrm>
          <a:prstGeom prst="rect">
            <a:avLst/>
          </a:prstGeom>
        </p:spPr>
      </p:pic>
    </p:spTree>
    <p:extLst>
      <p:ext uri="{BB962C8B-B14F-4D97-AF65-F5344CB8AC3E}">
        <p14:creationId xmlns:p14="http://schemas.microsoft.com/office/powerpoint/2010/main" val="842403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130C95B-6B70-D1C6-FF86-D76BCC19D9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36996578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8D72B3EF-250D-F45E-6CBA-A6281D9C2462}"/>
              </a:ext>
            </a:extLst>
          </p:cNvPr>
          <p:cNvSpPr txBox="1"/>
          <p:nvPr/>
        </p:nvSpPr>
        <p:spPr>
          <a:xfrm>
            <a:off x="511629" y="231883"/>
            <a:ext cx="11212284" cy="1015663"/>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6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Learning Outcomes</a:t>
            </a:r>
          </a:p>
        </p:txBody>
      </p:sp>
      <p:sp>
        <p:nvSpPr>
          <p:cNvPr id="4" name="TextBox 3">
            <a:extLst>
              <a:ext uri="{FF2B5EF4-FFF2-40B4-BE49-F238E27FC236}">
                <a16:creationId xmlns:a16="http://schemas.microsoft.com/office/drawing/2014/main" id="{7C406BE5-1442-9A5E-C96C-902F9CC0A689}"/>
              </a:ext>
            </a:extLst>
          </p:cNvPr>
          <p:cNvSpPr txBox="1"/>
          <p:nvPr/>
        </p:nvSpPr>
        <p:spPr>
          <a:xfrm>
            <a:off x="511629" y="1582341"/>
            <a:ext cx="11212283" cy="4524315"/>
          </a:xfrm>
          <a:prstGeom prst="rect">
            <a:avLst/>
          </a:prstGeom>
          <a:noFill/>
        </p:spPr>
        <p:txBody>
          <a:bodyPr wrap="square">
            <a:spAutoFit/>
          </a:bodyPr>
          <a:lstStyle/>
          <a:p>
            <a:pPr marL="342900" lvl="0" indent="-342900" algn="just">
              <a:buFont typeface="Arial" panose="020B0604020202020204" pitchFamily="34" charset="0"/>
              <a:buChar char="•"/>
            </a:pPr>
            <a:r>
              <a:rPr lang="en-US" sz="3200" b="1" dirty="0"/>
              <a:t>Explain the central theme</a:t>
            </a:r>
            <a:r>
              <a:rPr lang="en-US" sz="3200" dirty="0"/>
              <a:t> of the poem, including parental love, sacrifice, gratitude, and regret. </a:t>
            </a:r>
          </a:p>
          <a:p>
            <a:pPr marL="342900" lvl="0" indent="-342900" algn="just">
              <a:buFont typeface="Arial" panose="020B0604020202020204" pitchFamily="34" charset="0"/>
              <a:buChar char="•"/>
            </a:pPr>
            <a:r>
              <a:rPr lang="en-US" sz="3200" b="1" dirty="0"/>
              <a:t>Analyze the poet's use of literary devices</a:t>
            </a:r>
            <a:r>
              <a:rPr lang="en-US" sz="3200" dirty="0"/>
              <a:t> such as imagery, symbolism, diction, and metaphor to express emotions. </a:t>
            </a:r>
          </a:p>
          <a:p>
            <a:pPr marL="342900" lvl="0" indent="-342900" algn="just">
              <a:buFont typeface="Arial" panose="020B0604020202020204" pitchFamily="34" charset="0"/>
              <a:buChar char="•"/>
            </a:pPr>
            <a:r>
              <a:rPr lang="en-US" sz="3200" b="1" dirty="0"/>
              <a:t>Interpret the speaker's feelings</a:t>
            </a:r>
            <a:r>
              <a:rPr lang="en-US" sz="3200" dirty="0"/>
              <a:t> toward his father and explain how those feelings change from childhood to adulthood. </a:t>
            </a:r>
          </a:p>
          <a:p>
            <a:pPr marL="342900" lvl="0" indent="-342900" algn="just">
              <a:buFont typeface="Arial" panose="020B0604020202020204" pitchFamily="34" charset="0"/>
              <a:buChar char="•"/>
            </a:pPr>
            <a:r>
              <a:rPr lang="en-US" sz="3200" b="1" dirty="0"/>
              <a:t>Reflect on the importance of appreciating parents' sacrifices</a:t>
            </a:r>
            <a:r>
              <a:rPr lang="en-US" sz="3200" dirty="0"/>
              <a:t> and connect the poem's message to their own experiences through discussion or writing.</a:t>
            </a:r>
          </a:p>
        </p:txBody>
      </p:sp>
    </p:spTree>
    <p:extLst>
      <p:ext uri="{BB962C8B-B14F-4D97-AF65-F5344CB8AC3E}">
        <p14:creationId xmlns:p14="http://schemas.microsoft.com/office/powerpoint/2010/main" val="3660923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5A09FB5-C250-7449-F71A-6BB515899912}"/>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8326744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28600"/>
            <a:ext cx="12192000" cy="830997"/>
          </a:xfrm>
          <a:prstGeom prst="rect">
            <a:avLst/>
          </a:prstGeom>
        </p:spPr>
        <p:txBody>
          <a:bodyPr wrap="square">
            <a:spAutoFit/>
          </a:bodyPr>
          <a:lstStyle/>
          <a:p>
            <a:pPr algn="ctr"/>
            <a:r>
              <a:rPr lang="en-US" sz="4800" dirty="0">
                <a:solidFill>
                  <a:srgbClr val="7030A0"/>
                </a:solidFill>
                <a:latin typeface="Arial Black" panose="020B0A04020102020204" pitchFamily="34" charset="0"/>
              </a:rPr>
              <a:t>Brief History of Robert Hayden</a:t>
            </a:r>
          </a:p>
        </p:txBody>
      </p:sp>
      <p:sp>
        <p:nvSpPr>
          <p:cNvPr id="4" name="Rectangle 3"/>
          <p:cNvSpPr/>
          <p:nvPr/>
        </p:nvSpPr>
        <p:spPr>
          <a:xfrm>
            <a:off x="4184468" y="1785258"/>
            <a:ext cx="8268789" cy="3511731"/>
          </a:xfrm>
          <a:prstGeom prst="rect">
            <a:avLst/>
          </a:prstGeom>
        </p:spPr>
        <p:txBody>
          <a:bodyPr wrap="square">
            <a:spAutoFit/>
          </a:bodyPr>
          <a:lstStyle/>
          <a:p>
            <a:pPr marL="571500" indent="-571500">
              <a:lnSpc>
                <a:spcPts val="5400"/>
              </a:lnSpc>
              <a:buFont typeface="Wingdings" panose="05000000000000000000" pitchFamily="2" charset="2"/>
              <a:buChar char="ü"/>
            </a:pPr>
            <a:r>
              <a:rPr lang="en-US" sz="3840" dirty="0">
                <a:latin typeface="Founders Grotesk"/>
              </a:rPr>
              <a:t>He is an American Poet</a:t>
            </a:r>
          </a:p>
          <a:p>
            <a:pPr marL="571500" indent="-571500">
              <a:lnSpc>
                <a:spcPts val="5400"/>
              </a:lnSpc>
              <a:buFont typeface="Wingdings" panose="05000000000000000000" pitchFamily="2" charset="2"/>
              <a:buChar char="ü"/>
            </a:pPr>
            <a:r>
              <a:rPr lang="en-US" sz="3840" dirty="0">
                <a:latin typeface="Founders Grotesk"/>
              </a:rPr>
              <a:t>He born in </a:t>
            </a:r>
            <a:r>
              <a:rPr lang="en-US" sz="3840" dirty="0"/>
              <a:t>August 4, 1913</a:t>
            </a:r>
            <a:endParaRPr lang="en-US" sz="3840" dirty="0">
              <a:latin typeface="Founders Grotesk"/>
            </a:endParaRPr>
          </a:p>
          <a:p>
            <a:pPr marL="571500" indent="-571500">
              <a:lnSpc>
                <a:spcPts val="5400"/>
              </a:lnSpc>
              <a:buFont typeface="Wingdings" panose="05000000000000000000" pitchFamily="2" charset="2"/>
              <a:buChar char="ü"/>
            </a:pPr>
            <a:r>
              <a:rPr lang="en-US" sz="3840" dirty="0">
                <a:latin typeface="Founders Grotesk"/>
              </a:rPr>
              <a:t>Died in </a:t>
            </a:r>
            <a:r>
              <a:rPr lang="en-US" sz="3840" dirty="0"/>
              <a:t>February 25, 1980 Age of 66</a:t>
            </a:r>
          </a:p>
          <a:p>
            <a:pPr marL="571500" indent="-571500">
              <a:lnSpc>
                <a:spcPts val="5400"/>
              </a:lnSpc>
              <a:buFont typeface="Wingdings" panose="05000000000000000000" pitchFamily="2" charset="2"/>
              <a:buChar char="ü"/>
            </a:pPr>
            <a:r>
              <a:rPr lang="en-US" sz="3840" dirty="0">
                <a:latin typeface="Founders Grotesk"/>
              </a:rPr>
              <a:t>He became poet at the age of 27</a:t>
            </a:r>
          </a:p>
          <a:p>
            <a:pPr marL="571500" indent="-571500">
              <a:lnSpc>
                <a:spcPts val="5400"/>
              </a:lnSpc>
              <a:buFont typeface="Wingdings" panose="05000000000000000000" pitchFamily="2" charset="2"/>
              <a:buChar char="ü"/>
            </a:pPr>
            <a:r>
              <a:rPr lang="en-US" sz="3840" dirty="0"/>
              <a:t>Married Erma Morris in 1940</a:t>
            </a:r>
            <a:endParaRPr lang="en-US" sz="3840" dirty="0">
              <a:latin typeface="Founders Grotesk"/>
            </a:endParaRPr>
          </a:p>
        </p:txBody>
      </p:sp>
      <p:pic>
        <p:nvPicPr>
          <p:cNvPr id="5" name="Picture 2" descr="Robert Hayd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1"/>
            <a:ext cx="3017520" cy="4848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81417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89761" y="2240280"/>
            <a:ext cx="9137468" cy="1865126"/>
          </a:xfrm>
          <a:prstGeom prst="rect">
            <a:avLst/>
          </a:prstGeom>
        </p:spPr>
        <p:txBody>
          <a:bodyPr wrap="square">
            <a:spAutoFit/>
          </a:bodyPr>
          <a:lstStyle/>
          <a:p>
            <a:pPr marL="571500" indent="-571500">
              <a:buFont typeface="Wingdings" panose="05000000000000000000" pitchFamily="2" charset="2"/>
              <a:buChar char="ü"/>
            </a:pPr>
            <a:r>
              <a:rPr lang="en-US" sz="3840" b="1" dirty="0"/>
              <a:t>The Poem written in 1962</a:t>
            </a:r>
          </a:p>
          <a:p>
            <a:pPr marL="571500" indent="-571500">
              <a:buFont typeface="Wingdings" panose="05000000000000000000" pitchFamily="2" charset="2"/>
              <a:buChar char="ü"/>
            </a:pPr>
            <a:r>
              <a:rPr lang="en-US" sz="3840" b="1" dirty="0"/>
              <a:t>Only has 14 lines in Poem</a:t>
            </a:r>
          </a:p>
          <a:p>
            <a:pPr marL="571500" indent="-571500">
              <a:buFont typeface="Wingdings" panose="05000000000000000000" pitchFamily="2" charset="2"/>
              <a:buChar char="ü"/>
            </a:pPr>
            <a:r>
              <a:rPr lang="en-US" sz="3840" b="1" dirty="0"/>
              <a:t>And 3 Stanza</a:t>
            </a:r>
            <a:endParaRPr lang="en-US" sz="3840" dirty="0"/>
          </a:p>
        </p:txBody>
      </p:sp>
      <p:sp>
        <p:nvSpPr>
          <p:cNvPr id="5" name="Rectangle 4"/>
          <p:cNvSpPr/>
          <p:nvPr/>
        </p:nvSpPr>
        <p:spPr>
          <a:xfrm>
            <a:off x="0" y="598714"/>
            <a:ext cx="12192000" cy="1107996"/>
          </a:xfrm>
          <a:prstGeom prst="rect">
            <a:avLst/>
          </a:prstGeom>
        </p:spPr>
        <p:txBody>
          <a:bodyPr wrap="square">
            <a:spAutoFit/>
          </a:bodyPr>
          <a:lstStyle/>
          <a:p>
            <a:pPr algn="ctr"/>
            <a:r>
              <a:rPr lang="en-US" sz="6600" dirty="0">
                <a:solidFill>
                  <a:srgbClr val="7030A0"/>
                </a:solidFill>
                <a:latin typeface="Impact" panose="020B0806030902050204" pitchFamily="34" charset="0"/>
              </a:rPr>
              <a:t>Brief History of The Poem</a:t>
            </a:r>
          </a:p>
        </p:txBody>
      </p:sp>
    </p:spTree>
    <p:extLst>
      <p:ext uri="{BB962C8B-B14F-4D97-AF65-F5344CB8AC3E}">
        <p14:creationId xmlns:p14="http://schemas.microsoft.com/office/powerpoint/2010/main" val="14671963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1040" y="2376405"/>
            <a:ext cx="11064240" cy="3046988"/>
          </a:xfrm>
          <a:prstGeom prst="rect">
            <a:avLst/>
          </a:prstGeom>
        </p:spPr>
        <p:txBody>
          <a:bodyPr wrap="square">
            <a:spAutoFit/>
          </a:bodyPr>
          <a:lstStyle/>
          <a:p>
            <a:pPr algn="just"/>
            <a:r>
              <a:rPr lang="en-US" sz="3840" dirty="0">
                <a:solidFill>
                  <a:srgbClr val="202124"/>
                </a:solidFill>
                <a:latin typeface="Google Sans"/>
              </a:rPr>
              <a:t>"Those Winter Sundays" is about </a:t>
            </a:r>
            <a:r>
              <a:rPr lang="en-US" sz="3840" dirty="0">
                <a:solidFill>
                  <a:srgbClr val="040C28"/>
                </a:solidFill>
                <a:latin typeface="Google Sans"/>
              </a:rPr>
              <a:t>Robert Hayden's boyhood</a:t>
            </a:r>
            <a:r>
              <a:rPr lang="en-US" sz="3840" dirty="0">
                <a:solidFill>
                  <a:srgbClr val="202124"/>
                </a:solidFill>
                <a:latin typeface="Google Sans"/>
              </a:rPr>
              <a:t>. Robert grew up in a difficult environment, surrounded by fights and poverty, and due to these facts, he didn't appreciate his foster parents' love as he should have.</a:t>
            </a:r>
            <a:endParaRPr lang="en-US" sz="3840" dirty="0"/>
          </a:p>
        </p:txBody>
      </p:sp>
      <p:sp>
        <p:nvSpPr>
          <p:cNvPr id="3" name="Rectangle 2"/>
          <p:cNvSpPr/>
          <p:nvPr/>
        </p:nvSpPr>
        <p:spPr>
          <a:xfrm>
            <a:off x="1432560" y="685800"/>
            <a:ext cx="9966960" cy="830997"/>
          </a:xfrm>
          <a:prstGeom prst="rect">
            <a:avLst/>
          </a:prstGeom>
        </p:spPr>
        <p:txBody>
          <a:bodyPr wrap="square">
            <a:spAutoFit/>
          </a:bodyPr>
          <a:lstStyle/>
          <a:p>
            <a:pPr algn="ctr"/>
            <a:r>
              <a:rPr lang="en-US" sz="4800" dirty="0">
                <a:solidFill>
                  <a:srgbClr val="7030A0"/>
                </a:solidFill>
                <a:latin typeface="Arial Black" panose="020B0A04020102020204" pitchFamily="34" charset="0"/>
              </a:rPr>
              <a:t>Background of the poem</a:t>
            </a:r>
          </a:p>
        </p:txBody>
      </p:sp>
    </p:spTree>
    <p:extLst>
      <p:ext uri="{BB962C8B-B14F-4D97-AF65-F5344CB8AC3E}">
        <p14:creationId xmlns:p14="http://schemas.microsoft.com/office/powerpoint/2010/main" val="218958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Basis</Template>
  <TotalTime>73</TotalTime>
  <Words>484</Words>
  <Application>Microsoft Office PowerPoint</Application>
  <PresentationFormat>Widescreen</PresentationFormat>
  <Paragraphs>42</Paragraphs>
  <Slides>20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Arial</vt:lpstr>
      <vt:lpstr>Arial Black</vt:lpstr>
      <vt:lpstr>Calibri</vt:lpstr>
      <vt:lpstr>Calibri Light</vt:lpstr>
      <vt:lpstr>Founders Grotesk</vt:lpstr>
      <vt:lpstr>Google Sans</vt:lpstr>
      <vt:lpstr>Impact</vt:lpstr>
      <vt:lpstr>Poets Electra</vt:lpstr>
      <vt:lpstr>Söhne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1st Stanza</vt:lpstr>
      <vt:lpstr>PowerPoint Presentation</vt:lpstr>
      <vt:lpstr>2nd Stanza</vt:lpstr>
      <vt:lpstr>PowerPoint Presentation</vt:lpstr>
      <vt:lpstr>3rd Stanza</vt:lpstr>
      <vt:lpstr>PowerPoint Presentation</vt:lpstr>
      <vt:lpstr>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Laptop &amp; Gadget</dc:creator>
  <cp:lastModifiedBy>Laptop &amp; Gadget</cp:lastModifiedBy>
  <cp:revision>32</cp:revision>
  <dcterms:created xsi:type="dcterms:W3CDTF">2024-12-02T08:20:17Z</dcterms:created>
  <dcterms:modified xsi:type="dcterms:W3CDTF">2026-08-04T18:30:35Z</dcterms:modified>
</cp:coreProperties>
</file>