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71" r:id="rId12"/>
    <p:sldId id="267" r:id="rId13"/>
    <p:sldId id="272" r:id="rId14"/>
    <p:sldId id="269" r:id="rId15"/>
    <p:sldId id="268" r:id="rId16"/>
    <p:sldId id="270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9025F8-CD97-49E9-8D66-CD05572B609E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2DE314-7B0A-4709-98EC-9CB03D1070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39899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11186F-6A64-497F-9C27-7C1A18B5DFF8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1036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94E80-8E9A-48D7-B24C-4BF80CB8F368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EB217-341D-4386-9192-AAB11B2AA7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94E80-8E9A-48D7-B24C-4BF80CB8F368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EB217-341D-4386-9192-AAB11B2AA7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94E80-8E9A-48D7-B24C-4BF80CB8F368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EB217-341D-4386-9192-AAB11B2AA7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94E80-8E9A-48D7-B24C-4BF80CB8F368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EB217-341D-4386-9192-AAB11B2AA7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94E80-8E9A-48D7-B24C-4BF80CB8F368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EB217-341D-4386-9192-AAB11B2AA7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94E80-8E9A-48D7-B24C-4BF80CB8F368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EB217-341D-4386-9192-AAB11B2AA7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94E80-8E9A-48D7-B24C-4BF80CB8F368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EB217-341D-4386-9192-AAB11B2AA7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94E80-8E9A-48D7-B24C-4BF80CB8F368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EB217-341D-4386-9192-AAB11B2AA7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94E80-8E9A-48D7-B24C-4BF80CB8F368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EB217-341D-4386-9192-AAB11B2AA7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94E80-8E9A-48D7-B24C-4BF80CB8F368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EB217-341D-4386-9192-AAB11B2AA7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294E80-8E9A-48D7-B24C-4BF80CB8F368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9EB217-341D-4386-9192-AAB11B2AA79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294E80-8E9A-48D7-B24C-4BF80CB8F368}" type="datetimeFigureOut">
              <a:rPr lang="en-US" smtClean="0"/>
              <a:pPr/>
              <a:t>8/6/2026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EB217-341D-4386-9192-AAB11B2AA79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f3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1905001"/>
            <a:ext cx="5638800" cy="40386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0" name="Horizontal Scroll 9"/>
          <p:cNvSpPr/>
          <p:nvPr/>
        </p:nvSpPr>
        <p:spPr>
          <a:xfrm>
            <a:off x="838200" y="457200"/>
            <a:ext cx="7543800" cy="1447800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সকল</a:t>
            </a:r>
            <a:r>
              <a:rPr lang="en-US" sz="54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ছাত্র</a:t>
            </a:r>
            <a:r>
              <a:rPr lang="en-US" sz="54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/</a:t>
            </a:r>
            <a:r>
              <a:rPr lang="en-US" sz="5400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ছাত্রীকে</a:t>
            </a:r>
            <a:r>
              <a:rPr lang="en-US" sz="5400" b="1" dirty="0" smtClean="0">
                <a:solidFill>
                  <a:schemeClr val="accent3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 smtClean="0">
                <a:solidFill>
                  <a:schemeClr val="accent3">
                    <a:lumMod val="40000"/>
                    <a:lumOff val="60000"/>
                  </a:schemeClr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স্বাগতম</a:t>
            </a:r>
            <a:endParaRPr lang="en-US" sz="5400" b="1" dirty="0">
              <a:solidFill>
                <a:schemeClr val="accent3">
                  <a:lumMod val="40000"/>
                  <a:lumOff val="60000"/>
                </a:schemeClr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067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55"/>
            <a:ext cx="917863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255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26"/>
            <a:ext cx="9144000" cy="6851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5478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>
            <a:off x="0" y="0"/>
            <a:ext cx="3429000" cy="1295400"/>
          </a:xfrm>
          <a:prstGeom prst="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তৎপুরুষ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সমাস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:-</a:t>
            </a:r>
            <a:endParaRPr lang="en-US" sz="32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76199" y="0"/>
            <a:ext cx="8839201" cy="6705600"/>
            <a:chOff x="6927" y="0"/>
            <a:chExt cx="9137074" cy="6858000"/>
          </a:xfrm>
        </p:grpSpPr>
        <p:sp>
          <p:nvSpPr>
            <p:cNvPr id="2" name="Rounded Rectangle 1"/>
            <p:cNvSpPr/>
            <p:nvPr/>
          </p:nvSpPr>
          <p:spPr>
            <a:xfrm>
              <a:off x="6927" y="1295400"/>
              <a:ext cx="4641273" cy="5410200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r>
                <a:rPr lang="as-IN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দুটি 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বন্ধু আছে—একজন </a:t>
              </a:r>
              <a:r>
                <a:rPr lang="as-IN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সাহায্য করে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, আরেকজন </a:t>
              </a:r>
              <a:r>
                <a:rPr lang="as-IN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মূল কাজটি করে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। তৎপুরুষ সমাসে </a:t>
              </a:r>
              <a:r>
                <a:rPr lang="as-IN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দ্বিতীয় শব্দটিই (পরপদ) সবচেয়ে </a:t>
              </a:r>
              <a:r>
                <a:rPr lang="as-IN" sz="28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গুরুত্বপূর্ণ</a:t>
              </a:r>
              <a:r>
                <a:rPr lang="as-IN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।</a:t>
              </a:r>
              <a:endParaRPr lang="en-US" sz="28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as-IN" sz="2800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প্রথম 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শব্দটি শুধু তাকে একটু তথ্য দেয়। </a:t>
              </a:r>
            </a:p>
            <a:p>
              <a:r>
                <a:rPr lang="as-IN" sz="2800" b="1" u="sng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সংজ্ঞা</a:t>
              </a:r>
              <a:r>
                <a:rPr lang="en-US" sz="2800" b="1" u="sng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: </a:t>
              </a:r>
              <a:r>
                <a:rPr lang="as-IN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যে সমাসে পূর্বপদের বিভক্তি (যেমন: কে, দ্বারা, থেকে, এর, এ) লোপ পায় এবং পরপদের অর্থ প্রধান থাকে, তাকে তৎপুরুষ সমাস বলে।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</a:p>
          </p:txBody>
        </p:sp>
        <p:sp>
          <p:nvSpPr>
            <p:cNvPr id="5" name="Rounded Rectangle 4"/>
            <p:cNvSpPr/>
            <p:nvPr/>
          </p:nvSpPr>
          <p:spPr>
            <a:xfrm>
              <a:off x="4419601" y="0"/>
              <a:ext cx="4724400" cy="6858000"/>
            </a:xfrm>
            <a:prstGeom prst="roundRect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endPara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as-IN" sz="28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উদাহরণ</a:t>
              </a:r>
              <a:r>
                <a:rPr lang="en-US" sz="28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:</a:t>
              </a:r>
              <a:endParaRPr lang="as-IN" sz="28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as-IN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রাজার পুত্র = রাজপুত্র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</a:p>
            <a:p>
              <a:pPr lvl="1"/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এখানে </a:t>
              </a:r>
              <a:r>
                <a:rPr lang="as-IN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"রাজার"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থেকে </a:t>
              </a:r>
              <a:r>
                <a:rPr lang="as-IN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"র"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বাদ গেছে। </a:t>
              </a:r>
            </a:p>
            <a:p>
              <a:pPr lvl="1"/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গুরুত্বপূর্ণ শব্দ হলো </a:t>
              </a:r>
              <a:r>
                <a:rPr lang="as-IN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"পুত্র"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। </a:t>
              </a:r>
            </a:p>
            <a:p>
              <a:pPr lvl="1"/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তাই এটি </a:t>
              </a:r>
              <a:r>
                <a:rPr lang="as-IN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তৎপুরুষ সমাস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। </a:t>
              </a:r>
            </a:p>
            <a:p>
              <a:r>
                <a:rPr lang="as-IN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বনে বাস = বনবাস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</a:p>
            <a:p>
              <a:pPr lvl="1"/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"বনে" থেকে </a:t>
              </a:r>
              <a:r>
                <a:rPr lang="as-IN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"এ"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বাদ গেছে। </a:t>
              </a:r>
            </a:p>
            <a:p>
              <a:pPr lvl="1"/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মূল অর্থ </a:t>
              </a:r>
              <a:r>
                <a:rPr lang="as-IN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বাস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। </a:t>
              </a:r>
            </a:p>
            <a:p>
              <a:r>
                <a:rPr lang="as-IN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মনে রাখার সহজ কৌশল</a:t>
              </a:r>
              <a:r>
                <a:rPr lang="en-US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 : </a:t>
              </a:r>
              <a:r>
                <a:rPr lang="as-IN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"বিভক্তি বাদ + পরের শব্দ বড় = তৎপুরুষ সমাস"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  <a:r>
                <a:rPr lang="en-US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✅</a:t>
              </a:r>
              <a:endParaRPr lang="as-IN" sz="28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as-IN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উদাহরণ:</a:t>
              </a:r>
              <a:endParaRPr lang="as-IN" sz="28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  <a:p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গাছে পাকা → </a:t>
              </a:r>
              <a:r>
                <a:rPr lang="as-IN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গাছপাকা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</a:p>
            <a:p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বিপদকে আপন্ন → </a:t>
              </a:r>
              <a:r>
                <a:rPr lang="as-IN" sz="2800" b="1" dirty="0">
                  <a:latin typeface="NikoshBAN" panose="02000000000000000000" pitchFamily="2" charset="0"/>
                  <a:cs typeface="NikoshBAN" panose="02000000000000000000" pitchFamily="2" charset="0"/>
                </a:rPr>
                <a:t>বিপদাপন্ন</a:t>
              </a:r>
              <a:r>
                <a:rPr lang="as-IN" sz="2800" dirty="0">
                  <a:latin typeface="NikoshBAN" panose="02000000000000000000" pitchFamily="2" charset="0"/>
                  <a:cs typeface="NikoshBAN" panose="02000000000000000000" pitchFamily="2" charset="0"/>
                </a:rPr>
                <a:t> </a:t>
              </a:r>
            </a:p>
            <a:p>
              <a:endParaRPr lang="as-IN" sz="2800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80255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>
            <a:off x="0" y="152400"/>
            <a:ext cx="3581400" cy="1295400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দলীয়</a:t>
            </a:r>
            <a:r>
              <a:rPr lang="en-US" sz="5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5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:-</a:t>
            </a:r>
            <a:endParaRPr lang="en-US" sz="54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Flowchart: Delay 2"/>
          <p:cNvSpPr/>
          <p:nvPr/>
        </p:nvSpPr>
        <p:spPr>
          <a:xfrm>
            <a:off x="0" y="1447800"/>
            <a:ext cx="8610600" cy="5410200"/>
          </a:xfrm>
          <a:prstGeom prst="flowChartDelay">
            <a:avLst/>
          </a:prstGeom>
          <a:solidFill>
            <a:schemeClr val="bg1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u="sng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4000" b="1" u="sng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u="sng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4000" b="1" u="sng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u="sng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গুলির</a:t>
            </a:r>
            <a:r>
              <a:rPr lang="en-US" sz="4000" b="1" u="sng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u="sng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কোনটি</a:t>
            </a:r>
            <a:r>
              <a:rPr lang="en-US" sz="4000" b="1" u="sng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u="sng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4000" b="1" u="sng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u="sng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সমাস</a:t>
            </a:r>
            <a:r>
              <a:rPr lang="en-US" sz="4000" b="1" u="sng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4000" b="1" u="sng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বাচাই</a:t>
            </a:r>
            <a:r>
              <a:rPr lang="en-US" sz="4000" b="1" u="sng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u="sng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000" b="1" u="sng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u="sng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খাতায়</a:t>
            </a:r>
            <a:r>
              <a:rPr lang="en-US" sz="4000" b="1" u="sng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u="sng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লিখ</a:t>
            </a:r>
            <a:r>
              <a:rPr lang="en-US" sz="4000" b="1" u="sng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*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জমা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খরচ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জমাখরচ</a:t>
            </a:r>
            <a:endParaRPr lang="en-US" sz="3200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*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কবিদের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গুরু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কবিগুরু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*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ঘি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মাখা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ভাত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ঘিভাত</a:t>
            </a:r>
            <a:endParaRPr lang="en-US" sz="3200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*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ভালো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মন্দ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ভালোমন্দ</a:t>
            </a:r>
            <a:endParaRPr lang="en-US" sz="3200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*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জজ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সাহেব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=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জজ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সাহেব</a:t>
            </a:r>
            <a:endParaRPr lang="en-US" sz="3200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*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তিন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রত্নের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সমাহার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ত্রিরত্ন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endParaRPr lang="en-US" sz="2800" dirty="0">
              <a:solidFill>
                <a:srgbClr val="002060"/>
              </a:solidFill>
              <a:latin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0260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>
            <a:off x="0" y="-34636"/>
            <a:ext cx="4267200" cy="1578114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একক</a:t>
            </a:r>
            <a:r>
              <a:rPr lang="en-US" sz="5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5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:-</a:t>
            </a:r>
            <a:endParaRPr lang="en-US" sz="54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Plaque 2"/>
          <p:cNvSpPr/>
          <p:nvPr/>
        </p:nvSpPr>
        <p:spPr>
          <a:xfrm>
            <a:off x="6927" y="1564260"/>
            <a:ext cx="8610600" cy="4648200"/>
          </a:xfrm>
          <a:prstGeom prst="plaque">
            <a:avLst/>
          </a:prstGeom>
          <a:solidFill>
            <a:schemeClr val="bg1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u="sng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</a:t>
            </a:r>
            <a:r>
              <a:rPr lang="en-US" sz="5400" u="sng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u="sng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কথায়</a:t>
            </a:r>
            <a:r>
              <a:rPr lang="en-US" sz="5400" u="sng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u="sng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উত্তর</a:t>
            </a:r>
            <a:r>
              <a:rPr lang="en-US" sz="5400" u="sng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u="sng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দাও</a:t>
            </a:r>
            <a:r>
              <a:rPr lang="en-US" sz="5400" u="sng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</a:p>
          <a:p>
            <a:r>
              <a:rPr lang="en-US" sz="4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১.সমাসের </a:t>
            </a:r>
            <a:r>
              <a:rPr lang="en-US" sz="44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রীতি</a:t>
            </a:r>
            <a:r>
              <a:rPr lang="en-US" sz="4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4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ভাষা</a:t>
            </a:r>
            <a:r>
              <a:rPr lang="en-US" sz="4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থেকে</a:t>
            </a:r>
            <a:r>
              <a:rPr lang="en-US" sz="4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আগত</a:t>
            </a:r>
            <a:r>
              <a:rPr lang="en-US" sz="4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4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২.সমাস </a:t>
            </a:r>
            <a:r>
              <a:rPr lang="en-US" sz="44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শব্দের</a:t>
            </a:r>
            <a:r>
              <a:rPr lang="en-US" sz="4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অর্থ</a:t>
            </a:r>
            <a:r>
              <a:rPr lang="en-US" sz="4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4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৩.সমাস </a:t>
            </a:r>
            <a:r>
              <a:rPr lang="en-US" sz="44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ভাষাকে</a:t>
            </a:r>
            <a:r>
              <a:rPr lang="en-US" sz="4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4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r>
              <a:rPr lang="en-US" sz="4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৪.চাদমুখ </a:t>
            </a:r>
            <a:r>
              <a:rPr lang="en-US" sz="44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</a:t>
            </a:r>
            <a:r>
              <a:rPr lang="en-US" sz="4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ব্যাসবাক্য</a:t>
            </a:r>
            <a:r>
              <a:rPr lang="en-US" sz="4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4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255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>
            <a:off x="0" y="0"/>
            <a:ext cx="5181600" cy="1752600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বাড়ীর</a:t>
            </a:r>
            <a:r>
              <a:rPr lang="en-US" sz="5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54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54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:-</a:t>
            </a:r>
            <a:endParaRPr lang="en-US" sz="54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Plaque 2"/>
          <p:cNvSpPr/>
          <p:nvPr/>
        </p:nvSpPr>
        <p:spPr>
          <a:xfrm>
            <a:off x="0" y="1905000"/>
            <a:ext cx="9067800" cy="4191000"/>
          </a:xfrm>
          <a:prstGeom prst="plaque">
            <a:avLst/>
          </a:prstGeom>
          <a:solidFill>
            <a:schemeClr val="bg1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v"/>
            </a:pPr>
            <a:endParaRPr lang="en-US" sz="2800" dirty="0" smtClean="0">
              <a:solidFill>
                <a:srgbClr val="002060"/>
              </a:solidFill>
              <a:latin typeface="SutonnyMJ" pitchFamily="2" charset="0"/>
            </a:endParaRPr>
          </a:p>
          <a:p>
            <a:pPr>
              <a:buFont typeface="Wingdings" pitchFamily="2" charset="2"/>
              <a:buChar char="v"/>
            </a:pPr>
            <a:endParaRPr lang="en-US" sz="2800" dirty="0">
              <a:solidFill>
                <a:srgbClr val="002060"/>
              </a:solidFill>
              <a:latin typeface="SutonnyMJ" pitchFamily="2" charset="0"/>
            </a:endParaRPr>
          </a:p>
          <a:p>
            <a:pPr>
              <a:buFont typeface="Wingdings" pitchFamily="2" charset="2"/>
              <a:buChar char="v"/>
            </a:pPr>
            <a:endParaRPr lang="en-US" sz="2800" dirty="0" smtClean="0">
              <a:solidFill>
                <a:srgbClr val="002060"/>
              </a:solidFill>
              <a:latin typeface="SutonnyMJ" pitchFamily="2" charset="0"/>
            </a:endParaRPr>
          </a:p>
          <a:p>
            <a:pPr>
              <a:buFont typeface="Wingdings" pitchFamily="2" charset="2"/>
              <a:buChar char="v"/>
            </a:pPr>
            <a:r>
              <a:rPr lang="en-US" sz="44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বহুব্রীহি</a:t>
            </a:r>
            <a:r>
              <a:rPr lang="en-US" sz="4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সমাস</a:t>
            </a:r>
            <a:r>
              <a:rPr lang="en-US" sz="4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কাকে</a:t>
            </a:r>
            <a:r>
              <a:rPr lang="en-US" sz="4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বলে?বহুব্রীহি</a:t>
            </a:r>
            <a:r>
              <a:rPr lang="en-US" sz="4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সমাস</a:t>
            </a:r>
            <a:r>
              <a:rPr lang="en-US" sz="4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চেনার</a:t>
            </a:r>
            <a:r>
              <a:rPr lang="en-US" sz="4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উপায়</a:t>
            </a:r>
            <a:r>
              <a:rPr lang="en-US" sz="4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4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44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  <a:endParaRPr lang="en-US" sz="44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5" name="Picture 4" descr="home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62200" y="1981200"/>
            <a:ext cx="3962400" cy="190500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80255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onut 2"/>
          <p:cNvSpPr/>
          <p:nvPr/>
        </p:nvSpPr>
        <p:spPr>
          <a:xfrm>
            <a:off x="2438400" y="1905000"/>
            <a:ext cx="4953000" cy="4343400"/>
          </a:xfrm>
          <a:prstGeom prst="donu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819400" y="2895600"/>
            <a:ext cx="4191000" cy="342900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ArchUp">
              <a:avLst/>
            </a:prstTxWarp>
            <a:spAutoFit/>
          </a:bodyPr>
          <a:lstStyle/>
          <a:p>
            <a:pPr algn="ctr"/>
            <a:r>
              <a:rPr lang="en-US" sz="54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সবাইকে</a:t>
            </a:r>
            <a:r>
              <a:rPr lang="en-US" sz="5400" b="1" cap="none" spc="0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 </a:t>
            </a:r>
            <a:r>
              <a:rPr lang="en-US" sz="5400" b="1" cap="none" spc="0" dirty="0" err="1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ধন্যবাদ</a:t>
            </a:r>
            <a:endParaRPr lang="en-US" sz="5400" b="1" cap="none" spc="0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pic>
        <p:nvPicPr>
          <p:cNvPr id="5" name="Picture 4" descr="ani 1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7575" y="2438400"/>
            <a:ext cx="2495550" cy="22669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Left-Right Arrow 5"/>
          <p:cNvSpPr/>
          <p:nvPr/>
        </p:nvSpPr>
        <p:spPr>
          <a:xfrm>
            <a:off x="1981200" y="457200"/>
            <a:ext cx="6172200" cy="1524000"/>
          </a:xfrm>
          <a:prstGeom prst="left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r>
              <a:rPr lang="en-US" sz="4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4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Frame 6"/>
          <p:cNvSpPr/>
          <p:nvPr/>
        </p:nvSpPr>
        <p:spPr>
          <a:xfrm>
            <a:off x="1066800" y="1905000"/>
            <a:ext cx="7315200" cy="4191000"/>
          </a:xfrm>
          <a:prstGeom prst="frame">
            <a:avLst/>
          </a:prstGeom>
          <a:ln>
            <a:solidFill>
              <a:srgbClr val="FF0000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1" algn="just"/>
            <a:r>
              <a:rPr lang="en-US" sz="3200" b="1" dirty="0" smtClean="0">
                <a:latin typeface="SutonnyMJ" pitchFamily="2" charset="0"/>
              </a:rPr>
              <a:t> </a:t>
            </a:r>
            <a:endParaRPr lang="en-US" sz="3200" b="1" dirty="0">
              <a:latin typeface="SutonnyMJ" pitchFamily="2" charset="0"/>
            </a:endParaRPr>
          </a:p>
        </p:txBody>
      </p:sp>
      <p:pic>
        <p:nvPicPr>
          <p:cNvPr id="9" name="Picture 8" descr="G:\Picture 1280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400" y="2667000"/>
            <a:ext cx="2267816" cy="223750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/>
        </p:spPr>
      </p:pic>
      <p:sp>
        <p:nvSpPr>
          <p:cNvPr id="11" name="TextBox 10"/>
          <p:cNvSpPr txBox="1"/>
          <p:nvPr/>
        </p:nvSpPr>
        <p:spPr>
          <a:xfrm>
            <a:off x="1600200" y="2667000"/>
            <a:ext cx="41148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নাম-শ্রীজন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কুমার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বিশ্বাস</a:t>
            </a:r>
            <a:endParaRPr lang="en-US" sz="3200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সহকারী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শিক্ষক</a:t>
            </a:r>
            <a:endParaRPr lang="en-US" sz="3200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পঞ্চপল্লী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মাধ্যমিক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বিদ্যালয়</a:t>
            </a:r>
            <a:endParaRPr lang="en-US" sz="3200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কালিয়া,নড়াইল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/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মোবাইল</a:t>
            </a:r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নং-০১৭১৮৮১৯৮৫১</a:t>
            </a:r>
            <a:endParaRPr lang="en-US" sz="32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eft-Right Arrow 3"/>
          <p:cNvSpPr/>
          <p:nvPr/>
        </p:nvSpPr>
        <p:spPr>
          <a:xfrm>
            <a:off x="1371600" y="381000"/>
            <a:ext cx="6477000" cy="2035314"/>
          </a:xfrm>
          <a:prstGeom prst="left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54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পরিচিতি</a:t>
            </a:r>
            <a:endParaRPr lang="en-US" sz="54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Snip Same Side Corner Rectangle 2"/>
          <p:cNvSpPr/>
          <p:nvPr/>
        </p:nvSpPr>
        <p:spPr>
          <a:xfrm>
            <a:off x="457200" y="2362200"/>
            <a:ext cx="8077200" cy="3429000"/>
          </a:xfrm>
          <a:prstGeom prst="snip2Same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বিষয়-বাংলা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ভাষার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ব্যাকরন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নির্মিতি</a:t>
            </a:r>
            <a:endParaRPr lang="en-US" sz="3200" b="1" dirty="0" smtClean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শ্রেনী-নবম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দশম</a:t>
            </a:r>
            <a:endParaRPr lang="en-US" sz="3200" b="1" dirty="0" smtClean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পরিচ্ছেদ-১২</a:t>
            </a:r>
          </a:p>
          <a:p>
            <a:pPr algn="ctr"/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আলোচ্য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সমাস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3200" b="1" dirty="0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rgbClr val="0070C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গঠন</a:t>
            </a:r>
            <a:endParaRPr lang="en-US" sz="3200" b="1" dirty="0" smtClean="0">
              <a:solidFill>
                <a:srgbClr val="0070C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en-US" b="1" dirty="0">
              <a:latin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255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eft-Right Arrow 3"/>
          <p:cNvSpPr/>
          <p:nvPr/>
        </p:nvSpPr>
        <p:spPr>
          <a:xfrm>
            <a:off x="1371600" y="381000"/>
            <a:ext cx="6477000" cy="2035314"/>
          </a:xfrm>
          <a:prstGeom prst="leftRightArrow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60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শিরোনাম</a:t>
            </a:r>
            <a:endParaRPr lang="en-US" sz="6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Flowchart: Terminator 2"/>
          <p:cNvSpPr/>
          <p:nvPr/>
        </p:nvSpPr>
        <p:spPr>
          <a:xfrm>
            <a:off x="457200" y="2362200"/>
            <a:ext cx="8077200" cy="2743200"/>
          </a:xfrm>
          <a:prstGeom prst="flowChartTerminator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b="1" u="sng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সমাস</a:t>
            </a:r>
            <a:r>
              <a:rPr lang="en-US" sz="6000" b="1" u="sng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u="sng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6000" b="1" u="sng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u="sng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6000" b="1" u="sng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6000" b="1" u="sng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গঠন</a:t>
            </a:r>
            <a:endParaRPr lang="en-US" sz="6000" b="1" u="sng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255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lowchart: Sequential Access Storage 3"/>
          <p:cNvSpPr/>
          <p:nvPr/>
        </p:nvSpPr>
        <p:spPr>
          <a:xfrm>
            <a:off x="1371600" y="381000"/>
            <a:ext cx="5486400" cy="2035314"/>
          </a:xfrm>
          <a:prstGeom prst="flowChartMagneticTape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7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শিখন</a:t>
            </a:r>
            <a:r>
              <a:rPr lang="en-US" sz="7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7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ফল</a:t>
            </a:r>
            <a:endParaRPr lang="en-US" sz="72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Flowchart: Terminator 2"/>
          <p:cNvSpPr/>
          <p:nvPr/>
        </p:nvSpPr>
        <p:spPr>
          <a:xfrm>
            <a:off x="457200" y="2362200"/>
            <a:ext cx="8077200" cy="3200400"/>
          </a:xfrm>
          <a:prstGeom prst="flowChartTerminator">
            <a:avLst/>
          </a:prstGeom>
          <a:solidFill>
            <a:srgbClr val="FFFF00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4000" b="1" u="sng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en-US" sz="4000" b="1" u="sng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u="sng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পাঠ</a:t>
            </a:r>
            <a:r>
              <a:rPr lang="en-US" sz="4000" b="1" u="sng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u="sng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শেষে</a:t>
            </a:r>
            <a:r>
              <a:rPr lang="en-US" sz="4000" b="1" u="sng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u="sng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শিক্ষার্থীরা</a:t>
            </a:r>
            <a:r>
              <a:rPr lang="en-US" sz="4000" b="1" u="sng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</a:p>
          <a:p>
            <a:pPr>
              <a:buFont typeface="Wingdings" pitchFamily="2" charset="2"/>
              <a:buChar char="Ø"/>
            </a:pP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সমাস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জানতে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>
              <a:buFont typeface="Wingdings" pitchFamily="2" charset="2"/>
              <a:buChar char="Ø"/>
            </a:pP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সমাস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কত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প্রকার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ও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জানতে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>
              <a:buFont typeface="Wingdings" pitchFamily="2" charset="2"/>
              <a:buChar char="Ø"/>
            </a:pP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সমাস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দিয়ে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প্রকার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গঠন</a:t>
            </a:r>
            <a:r>
              <a:rPr lang="en-US" sz="3200" b="1" dirty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এবং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সমাসের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ব্যবহার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সম্পর্কে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জানতে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pPr algn="ctr">
              <a:buFont typeface="Wingdings" pitchFamily="2" charset="2"/>
              <a:buChar char="Ø"/>
            </a:pPr>
            <a:endParaRPr lang="en-US" b="1" dirty="0">
              <a:solidFill>
                <a:srgbClr val="FF0000"/>
              </a:solidFill>
              <a:latin typeface="SutonnyMJ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255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iamond 3"/>
          <p:cNvSpPr/>
          <p:nvPr/>
        </p:nvSpPr>
        <p:spPr>
          <a:xfrm>
            <a:off x="2286000" y="304800"/>
            <a:ext cx="4419600" cy="1012686"/>
          </a:xfrm>
          <a:prstGeom prst="diamond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সমাস</a:t>
            </a:r>
            <a:endParaRPr lang="en-US" sz="5400" b="1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Snip Same Side Corner Rectangle 2"/>
          <p:cNvSpPr/>
          <p:nvPr/>
        </p:nvSpPr>
        <p:spPr>
          <a:xfrm>
            <a:off x="76200" y="1447800"/>
            <a:ext cx="8839200" cy="5410200"/>
          </a:xfrm>
          <a:prstGeom prst="snip2SameRect">
            <a:avLst/>
          </a:prstGeom>
          <a:solidFill>
            <a:schemeClr val="bg1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সমাস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শব্দটির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ব্যুৎপত্তি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এ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রকম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-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সম+অস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সমাস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।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সমাস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শব্দের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অর্থ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সংক্ষেপ,একাধিক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পদের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একপদীকরন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পরস্পর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অর্থসঙ্গত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বিশিষ্ট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দুই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ততোধিক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পদের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একপদে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পরিনত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হওয়াকে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সমাস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3200" b="1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      </a:t>
            </a:r>
            <a:r>
              <a:rPr lang="en-US" sz="3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যেমন-সিংহ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চিহ্নিত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আসন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=</a:t>
            </a:r>
            <a:r>
              <a:rPr lang="en-US" sz="3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সিংহাসন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</a:p>
          <a:p>
            <a:r>
              <a:rPr lang="en-US" sz="3200" b="1" u="sng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সমাসের</a:t>
            </a:r>
            <a:r>
              <a:rPr lang="en-US" sz="3200" b="1" u="sng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u="sng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সংজ্ঞায়</a:t>
            </a:r>
            <a:r>
              <a:rPr lang="en-US" sz="3200" b="1" u="sng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u="sng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তিনটি</a:t>
            </a:r>
            <a:r>
              <a:rPr lang="en-US" sz="3200" b="1" u="sng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u="sng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3200" b="1" u="sng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b="1" u="sng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সম্পৃক্ত</a:t>
            </a:r>
            <a:r>
              <a:rPr lang="en-US" sz="3200" b="1" u="sng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:-</a:t>
            </a:r>
          </a:p>
          <a:p>
            <a:pPr algn="ctr"/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১.পরস্পর </a:t>
            </a:r>
            <a:r>
              <a:rPr lang="en-US" sz="3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সম্পর্ক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যুক্ত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পদ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শব্দ</a:t>
            </a:r>
            <a:endParaRPr lang="en-US" sz="3200" dirty="0" smtClean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২.দুই </a:t>
            </a:r>
            <a:r>
              <a:rPr lang="en-US" sz="3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ততোধিক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পদ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pPr algn="ctr"/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৩.শব্দ </a:t>
            </a:r>
            <a:r>
              <a:rPr lang="en-US" sz="3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বা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পদের</a:t>
            </a:r>
            <a:r>
              <a:rPr lang="en-US" sz="3200" dirty="0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মিলন</a:t>
            </a:r>
            <a:endParaRPr lang="en-US" sz="3200" dirty="0">
              <a:solidFill>
                <a:schemeClr val="tx1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255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ight Arrow 3"/>
          <p:cNvSpPr/>
          <p:nvPr/>
        </p:nvSpPr>
        <p:spPr>
          <a:xfrm>
            <a:off x="117764" y="13855"/>
            <a:ext cx="4724400" cy="1882914"/>
          </a:xfrm>
          <a:prstGeom prst="rightArrow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সমাসের</a:t>
            </a:r>
            <a:r>
              <a:rPr lang="en-US" sz="4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প্রকার</a:t>
            </a:r>
            <a:r>
              <a:rPr lang="en-US" sz="4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800" dirty="0" err="1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ভেদ</a:t>
            </a:r>
            <a:r>
              <a:rPr lang="en-US" sz="4800" dirty="0" smtClean="0">
                <a:solidFill>
                  <a:srgbClr val="FF0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:-</a:t>
            </a:r>
            <a:endParaRPr lang="en-US" sz="4800" dirty="0">
              <a:solidFill>
                <a:srgbClr val="FF000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Plaque 2"/>
          <p:cNvSpPr/>
          <p:nvPr/>
        </p:nvSpPr>
        <p:spPr>
          <a:xfrm>
            <a:off x="457200" y="1840047"/>
            <a:ext cx="8305800" cy="3962400"/>
          </a:xfrm>
          <a:prstGeom prst="plaque">
            <a:avLst/>
          </a:prstGeom>
          <a:solidFill>
            <a:schemeClr val="bg1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b="1" u="sng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সমাস</a:t>
            </a:r>
            <a:r>
              <a:rPr lang="en-US" sz="4000" b="1" u="sng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4000" b="1" u="sng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প্রধানত</a:t>
            </a:r>
            <a:r>
              <a:rPr lang="en-US" sz="4000" b="1" u="sng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৬ </a:t>
            </a:r>
            <a:r>
              <a:rPr lang="en-US" sz="4000" b="1" u="sng" dirty="0" err="1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প্রকার</a:t>
            </a:r>
            <a:r>
              <a:rPr lang="en-US" sz="4000" b="1" u="sng" dirty="0" smtClean="0">
                <a:solidFill>
                  <a:srgbClr val="00B0F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:-</a:t>
            </a:r>
          </a:p>
          <a:p>
            <a:pPr lvl="4"/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১.দ্বন্দ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সমাস</a:t>
            </a:r>
            <a:endParaRPr lang="en-US" sz="3200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4"/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২.দ্বিগু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সমাস</a:t>
            </a:r>
            <a:endParaRPr lang="en-US" sz="3200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4"/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৩.কর্মধারায়</a:t>
            </a:r>
          </a:p>
          <a:p>
            <a:pPr lvl="4"/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৪.তৎপুরুষ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সমাস</a:t>
            </a:r>
            <a:endParaRPr lang="en-US" sz="3200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4"/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৫.অব্যয়ীভাব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সমাস</a:t>
            </a:r>
            <a:endParaRPr lang="en-US" sz="3200" dirty="0" smtClean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lvl="4"/>
            <a:r>
              <a:rPr lang="en-US" sz="3200" dirty="0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৬.বহুব্রীহি </a:t>
            </a:r>
            <a:r>
              <a:rPr lang="en-US" sz="3200" dirty="0" err="1" smtClean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সমাস</a:t>
            </a:r>
            <a:endParaRPr lang="en-US" sz="32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0255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255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928" y="0"/>
            <a:ext cx="9150927" cy="6781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0255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356</TotalTime>
  <Words>372</Words>
  <Application>Microsoft Office PowerPoint</Application>
  <PresentationFormat>On-screen Show (4:3)</PresentationFormat>
  <Paragraphs>74</Paragraphs>
  <Slides>16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NikoshBAN</vt:lpstr>
      <vt:lpstr>SutonnyMJ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সমাস দিয়ে শব্দ গঠন</dc:title>
  <dc:subject>বাংলা ২য় পত্র</dc:subject>
  <dc:creator>Windows User</dc:creator>
  <dc:description>শিক্ষার্থী বান্ধব</dc:description>
  <cp:lastModifiedBy>pc</cp:lastModifiedBy>
  <cp:revision>45</cp:revision>
  <dcterms:created xsi:type="dcterms:W3CDTF">2021-10-26T15:13:44Z</dcterms:created>
  <dcterms:modified xsi:type="dcterms:W3CDTF">2026-08-06T07:35:51Z</dcterms:modified>
  <cp:category>মাধ্যমিক শিক্ষা</cp:category>
</cp:coreProperties>
</file>