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333" r:id="rId2"/>
    <p:sldId id="321" r:id="rId3"/>
    <p:sldId id="262" r:id="rId4"/>
    <p:sldId id="341" r:id="rId5"/>
    <p:sldId id="334" r:id="rId6"/>
    <p:sldId id="347" r:id="rId7"/>
    <p:sldId id="348" r:id="rId8"/>
    <p:sldId id="357" r:id="rId9"/>
    <p:sldId id="343" r:id="rId10"/>
    <p:sldId id="336" r:id="rId11"/>
    <p:sldId id="364" r:id="rId12"/>
    <p:sldId id="352" r:id="rId13"/>
    <p:sldId id="358" r:id="rId14"/>
    <p:sldId id="366" r:id="rId15"/>
    <p:sldId id="363" r:id="rId16"/>
    <p:sldId id="338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1BA60"/>
    <a:srgbClr val="E6F2E4"/>
    <a:srgbClr val="709828"/>
    <a:srgbClr val="008000"/>
    <a:srgbClr val="3EC4F5"/>
    <a:srgbClr val="000099"/>
    <a:srgbClr val="00CC00"/>
    <a:srgbClr val="FF66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>
        <p:scale>
          <a:sx n="125" d="100"/>
          <a:sy n="125" d="100"/>
        </p:scale>
        <p:origin x="-946" y="-13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873204" y="721707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686006" y="14222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046" y="512563"/>
            <a:ext cx="837994" cy="8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4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1513589" y="136089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522989" y="2671361"/>
            <a:ext cx="1104899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তনিমা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২০০০০ টাকা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৬%। 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টাকা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4E8831C-D0A6-414E-BE0E-5BF216313BFA}"/>
              </a:ext>
            </a:extLst>
          </p:cNvPr>
          <p:cNvSpPr txBox="1"/>
          <p:nvPr/>
        </p:nvSpPr>
        <p:spPr>
          <a:xfrm>
            <a:off x="813351" y="1430671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57D022E2-3708-4831-BC73-BA4FC125B5D2}"/>
                  </a:ext>
                </a:extLst>
              </p:cNvPr>
              <p:cNvSpPr txBox="1"/>
              <p:nvPr/>
            </p:nvSpPr>
            <p:spPr>
              <a:xfrm>
                <a:off x="4183241" y="3065451"/>
                <a:ext cx="7221904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২০০০০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১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7D022E2-3708-4831-BC73-BA4FC125B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241" y="3065451"/>
                <a:ext cx="7221904" cy="824585"/>
              </a:xfrm>
              <a:prstGeom prst="rect">
                <a:avLst/>
              </a:prstGeom>
              <a:blipFill rotWithShape="0">
                <a:blip r:embed="rId2"/>
                <a:stretch>
                  <a:fillRect l="-2110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="" xmlns:a16="http://schemas.microsoft.com/office/drawing/2014/main" id="{79E0AB5D-D4D9-425B-84ED-AA3536121193}"/>
                  </a:ext>
                </a:extLst>
              </p:cNvPr>
              <p:cNvSpPr/>
              <p:nvPr/>
            </p:nvSpPr>
            <p:spPr>
              <a:xfrm>
                <a:off x="8055241" y="4236198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৬০০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E0AB5D-D4D9-425B-84ED-AA3536121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241" y="4236198"/>
                <a:ext cx="2686364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566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3BC06CE-F29F-44CA-BC9D-351AE1CF76D0}"/>
              </a:ext>
            </a:extLst>
          </p:cNvPr>
          <p:cNvSpPr txBox="1"/>
          <p:nvPr/>
        </p:nvSpPr>
        <p:spPr>
          <a:xfrm>
            <a:off x="4529043" y="1491887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  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953179E5-C196-41E2-AA31-7D0DFADB0736}"/>
                  </a:ext>
                </a:extLst>
              </p:cNvPr>
              <p:cNvSpPr txBox="1"/>
              <p:nvPr/>
            </p:nvSpPr>
            <p:spPr>
              <a:xfrm>
                <a:off x="4583214" y="2015446"/>
                <a:ext cx="635338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3179E5-C196-41E2-AA31-7D0DFADB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214" y="2015446"/>
                <a:ext cx="6353385" cy="824585"/>
              </a:xfrm>
              <a:prstGeom prst="rect">
                <a:avLst/>
              </a:prstGeom>
              <a:blipFill rotWithShape="0">
                <a:blip r:embed="rId4"/>
                <a:stretch>
                  <a:fillRect l="-2495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3778509" y="1340704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10375041" y="3110767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951530" y="3582406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172911" y="3130019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768651" y="3592031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331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5582652" y="637621"/>
            <a:ext cx="6192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1046764" y="1504922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৮%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৫০০০০ টাকা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টাকা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4E8831C-D0A6-414E-BE0E-5BF216313BFA}"/>
              </a:ext>
            </a:extLst>
          </p:cNvPr>
          <p:cNvSpPr txBox="1"/>
          <p:nvPr/>
        </p:nvSpPr>
        <p:spPr>
          <a:xfrm>
            <a:off x="1275364" y="264345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3BC06CE-F29F-44CA-BC9D-351AE1CF76D0}"/>
              </a:ext>
            </a:extLst>
          </p:cNvPr>
          <p:cNvSpPr txBox="1"/>
          <p:nvPr/>
        </p:nvSpPr>
        <p:spPr>
          <a:xfrm>
            <a:off x="5000682" y="2714264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৮   টাকা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953179E5-C196-41E2-AA31-7D0DFADB0736}"/>
                  </a:ext>
                </a:extLst>
              </p:cNvPr>
              <p:cNvSpPr txBox="1"/>
              <p:nvPr/>
            </p:nvSpPr>
            <p:spPr>
              <a:xfrm>
                <a:off x="5054853" y="3237823"/>
                <a:ext cx="635338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3179E5-C196-41E2-AA31-7D0DFADB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853" y="3237823"/>
                <a:ext cx="6353385" cy="824585"/>
              </a:xfrm>
              <a:prstGeom prst="rect">
                <a:avLst/>
              </a:prstGeom>
              <a:blipFill rotWithShape="0">
                <a:blip r:embed="rId2"/>
                <a:stretch>
                  <a:fillRect l="-2399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57D022E2-3708-4831-BC73-BA4FC125B5D2}"/>
                  </a:ext>
                </a:extLst>
              </p:cNvPr>
              <p:cNvSpPr txBox="1"/>
              <p:nvPr/>
            </p:nvSpPr>
            <p:spPr>
              <a:xfrm>
                <a:off x="4645254" y="4278235"/>
                <a:ext cx="7221904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৫০০০০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৫০০০০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7D022E2-3708-4831-BC73-BA4FC125B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254" y="4278235"/>
                <a:ext cx="7221904" cy="824585"/>
              </a:xfrm>
              <a:prstGeom prst="rect">
                <a:avLst/>
              </a:prstGeom>
              <a:blipFill rotWithShape="0">
                <a:blip r:embed="rId3"/>
                <a:stretch>
                  <a:fillRect l="-2110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79E0AB5D-D4D9-425B-84ED-AA3536121193}"/>
                  </a:ext>
                </a:extLst>
              </p:cNvPr>
              <p:cNvSpPr/>
              <p:nvPr/>
            </p:nvSpPr>
            <p:spPr>
              <a:xfrm>
                <a:off x="8438164" y="5241658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E0AB5D-D4D9-425B-84ED-AA3536121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164" y="5241658"/>
                <a:ext cx="2686364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566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4250148" y="2563081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3BC06CE-F29F-44CA-BC9D-351AE1CF76D0}"/>
              </a:ext>
            </a:extLst>
          </p:cNvPr>
          <p:cNvSpPr txBox="1"/>
          <p:nvPr/>
        </p:nvSpPr>
        <p:spPr>
          <a:xfrm>
            <a:off x="4991056" y="2704671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৮   টাকা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953179E5-C196-41E2-AA31-7D0DFADB0736}"/>
                  </a:ext>
                </a:extLst>
              </p:cNvPr>
              <p:cNvSpPr txBox="1"/>
              <p:nvPr/>
            </p:nvSpPr>
            <p:spPr>
              <a:xfrm>
                <a:off x="5045227" y="3228230"/>
                <a:ext cx="635338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3179E5-C196-41E2-AA31-7D0DFADB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227" y="3228230"/>
                <a:ext cx="6353385" cy="824585"/>
              </a:xfrm>
              <a:prstGeom prst="rect">
                <a:avLst/>
              </a:prstGeom>
              <a:blipFill rotWithShape="0">
                <a:blip r:embed="rId5"/>
                <a:stretch>
                  <a:fillRect l="-2495" b="-14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4240522" y="2553488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793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2156073" y="516556"/>
            <a:ext cx="632489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864649" y="1205134"/>
            <a:ext cx="9593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সোহেল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খামারে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২৩০৫০০ টাকা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২৪৮৯৪০ টাকা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38656B-5EDD-492E-AC21-08C836B667FE}"/>
              </a:ext>
            </a:extLst>
          </p:cNvPr>
          <p:cNvSpPr txBox="1"/>
          <p:nvPr/>
        </p:nvSpPr>
        <p:spPr>
          <a:xfrm>
            <a:off x="479673" y="2723092"/>
            <a:ext cx="472410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২৪৮৯৪০ – ২৩০৫০০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BB20BB6-B969-4CB4-B98B-925A18DEDE90}"/>
              </a:ext>
            </a:extLst>
          </p:cNvPr>
          <p:cNvSpPr txBox="1"/>
          <p:nvPr/>
        </p:nvSpPr>
        <p:spPr>
          <a:xfrm>
            <a:off x="5356473" y="2723092"/>
            <a:ext cx="152400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১৮৪৪০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6C6E284-876A-4B3F-85C7-E74AA6C208DF}"/>
              </a:ext>
            </a:extLst>
          </p:cNvPr>
          <p:cNvSpPr txBox="1"/>
          <p:nvPr/>
        </p:nvSpPr>
        <p:spPr>
          <a:xfrm>
            <a:off x="6996430" y="2709889"/>
            <a:ext cx="472410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MT Extra" panose="05050102010205020202" pitchFamily="18" charset="2"/>
              </a:rPr>
              <a:t>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মুনাফাসহ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62BD3AC-B9BD-443D-BF50-8F014B16F523}"/>
              </a:ext>
            </a:extLst>
          </p:cNvPr>
          <p:cNvSpPr txBox="1"/>
          <p:nvPr/>
        </p:nvSpPr>
        <p:spPr>
          <a:xfrm>
            <a:off x="936873" y="3412156"/>
            <a:ext cx="55626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×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মুনাফার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C5C93887-1724-4FFD-B15A-C2B9E848F84C}"/>
                  </a:ext>
                </a:extLst>
              </p:cNvPr>
              <p:cNvSpPr txBox="1"/>
              <p:nvPr/>
            </p:nvSpPr>
            <p:spPr>
              <a:xfrm>
                <a:off x="843183" y="4055824"/>
                <a:ext cx="5562600" cy="77149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:r>
                  <a:rPr lang="en-US" sz="28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মুনাফ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আসল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5C93887-1724-4FFD-B15A-C2B9E848F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83" y="4055824"/>
                <a:ext cx="5562600" cy="771493"/>
              </a:xfrm>
              <a:prstGeom prst="rect">
                <a:avLst/>
              </a:prstGeom>
              <a:blipFill rotWithShape="0">
                <a:blip r:embed="rId2"/>
                <a:stretch>
                  <a:fillRect b="-11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474BB859-507B-468C-B139-A9F98B1A2504}"/>
                  </a:ext>
                </a:extLst>
              </p:cNvPr>
              <p:cNvSpPr txBox="1"/>
              <p:nvPr/>
            </p:nvSpPr>
            <p:spPr>
              <a:xfrm>
                <a:off x="864649" y="4936156"/>
                <a:ext cx="5562600" cy="76129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মুনাফার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b="1" dirty="0" err="1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:r>
                  <a:rPr lang="en-US" sz="28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১৮৪৪০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২৩০৫০০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×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74BB859-507B-468C-B139-A9F98B1A2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649" y="4936156"/>
                <a:ext cx="5562600" cy="761299"/>
              </a:xfrm>
              <a:prstGeom prst="rect">
                <a:avLst/>
              </a:prstGeom>
              <a:blipFill rotWithShape="0">
                <a:blip r:embed="rId3"/>
                <a:stretch>
                  <a:fillRect b="-8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B502AB9-04E5-4BB4-82F1-03F88718A45D}"/>
              </a:ext>
            </a:extLst>
          </p:cNvPr>
          <p:cNvSpPr txBox="1"/>
          <p:nvPr/>
        </p:nvSpPr>
        <p:spPr>
          <a:xfrm>
            <a:off x="936873" y="5849855"/>
            <a:ext cx="549037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= 8%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7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1046763" y="1504922"/>
            <a:ext cx="10205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রেজা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২৫০০০ টাকা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রাখলেন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২৫০০ টাকা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4E8831C-D0A6-414E-BE0E-5BF216313BFA}"/>
              </a:ext>
            </a:extLst>
          </p:cNvPr>
          <p:cNvSpPr txBox="1"/>
          <p:nvPr/>
        </p:nvSpPr>
        <p:spPr>
          <a:xfrm>
            <a:off x="1275364" y="264345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3BC06CE-F29F-44CA-BC9D-351AE1CF76D0}"/>
              </a:ext>
            </a:extLst>
          </p:cNvPr>
          <p:cNvSpPr txBox="1"/>
          <p:nvPr/>
        </p:nvSpPr>
        <p:spPr>
          <a:xfrm>
            <a:off x="5000682" y="2714264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২৫০০০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পেলেন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২৫০০    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953179E5-C196-41E2-AA31-7D0DFADB0736}"/>
                  </a:ext>
                </a:extLst>
              </p:cNvPr>
              <p:cNvSpPr txBox="1"/>
              <p:nvPr/>
            </p:nvSpPr>
            <p:spPr>
              <a:xfrm>
                <a:off x="4771143" y="3268344"/>
                <a:ext cx="6353385" cy="861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১    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”   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২৫০০০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3179E5-C196-41E2-AA31-7D0DFADB0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143" y="3268344"/>
                <a:ext cx="6353385" cy="861839"/>
              </a:xfrm>
              <a:prstGeom prst="rect">
                <a:avLst/>
              </a:prstGeom>
              <a:blipFill rotWithShape="0">
                <a:blip r:embed="rId2"/>
                <a:stretch>
                  <a:fillRect b="-9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7D022E2-3708-4831-BC73-BA4FC125B5D2}"/>
                  </a:ext>
                </a:extLst>
              </p:cNvPr>
              <p:cNvSpPr txBox="1"/>
              <p:nvPr/>
            </p:nvSpPr>
            <p:spPr>
              <a:xfrm>
                <a:off x="4645254" y="4278235"/>
                <a:ext cx="7221904" cy="861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১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০০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  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</a:t>
                </a:r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২৫০০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২৫০০০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7D022E2-3708-4831-BC73-BA4FC125B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254" y="4278235"/>
                <a:ext cx="7221904" cy="861839"/>
              </a:xfrm>
              <a:prstGeom prst="rect">
                <a:avLst/>
              </a:prstGeom>
              <a:blipFill rotWithShape="0">
                <a:blip r:embed="rId3"/>
                <a:stretch>
                  <a:fillRect b="-9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79E0AB5D-D4D9-425B-84ED-AA3536121193}"/>
                  </a:ext>
                </a:extLst>
              </p:cNvPr>
              <p:cNvSpPr/>
              <p:nvPr/>
            </p:nvSpPr>
            <p:spPr>
              <a:xfrm>
                <a:off x="8438164" y="5241658"/>
                <a:ext cx="26863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9E0AB5D-D4D9-425B-84ED-AA3536121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164" y="5241658"/>
                <a:ext cx="2686364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5669" t="-15625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4250148" y="2563081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9AF29378-5498-450B-80CC-4B9C47C97DFC}"/>
              </a:ext>
            </a:extLst>
          </p:cNvPr>
          <p:cNvCxnSpPr>
            <a:cxnSpLocks/>
          </p:cNvCxnSpPr>
          <p:nvPr/>
        </p:nvCxnSpPr>
        <p:spPr>
          <a:xfrm>
            <a:off x="4240522" y="2553488"/>
            <a:ext cx="0" cy="348026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790971" y="4363984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0262609" y="4777870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627341" y="4325483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0070104" y="4777870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877598" y="4797121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0522491" y="4335108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9547362" y="4912990"/>
            <a:ext cx="268129" cy="699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9297105" y="4499104"/>
            <a:ext cx="268129" cy="699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79E0AB5D-D4D9-425B-84ED-AA3536121193}"/>
              </a:ext>
            </a:extLst>
          </p:cNvPr>
          <p:cNvSpPr/>
          <p:nvPr/>
        </p:nvSpPr>
        <p:spPr>
          <a:xfrm>
            <a:off x="9329091" y="4076186"/>
            <a:ext cx="4170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cs typeface="NikoshBAN" panose="02000000000000000000" pitchFamily="2" charset="0"/>
              </a:rPr>
              <a:t>১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79E0AB5D-D4D9-425B-84ED-AA3536121193}"/>
              </a:ext>
            </a:extLst>
          </p:cNvPr>
          <p:cNvSpPr/>
          <p:nvPr/>
        </p:nvSpPr>
        <p:spPr>
          <a:xfrm>
            <a:off x="6445735" y="5876925"/>
            <a:ext cx="2686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cs typeface="NikoshBAN" panose="02000000000000000000" pitchFamily="2" charset="0"/>
              </a:rPr>
              <a:t>উত্তরঃ ১০%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91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92161" y="2883514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১০%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3006520" y="2883513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১২%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05DB2488-3D39-43CA-843C-B3D71925F63C}"/>
              </a:ext>
            </a:extLst>
          </p:cNvPr>
          <p:cNvSpPr/>
          <p:nvPr/>
        </p:nvSpPr>
        <p:spPr>
          <a:xfrm>
            <a:off x="5243050" y="2885885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১৫%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84815" y="1503947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98AF2475-3D04-4430-9797-67CE4601B7F5}"/>
              </a:ext>
            </a:extLst>
          </p:cNvPr>
          <p:cNvSpPr/>
          <p:nvPr/>
        </p:nvSpPr>
        <p:spPr>
          <a:xfrm>
            <a:off x="7617386" y="2799546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২০%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41328" y="26690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48315" y="2072747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৮০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৯৬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94900" y="34779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41328" y="2746065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=""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610808" y="4902690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08" y="4902690"/>
                <a:ext cx="1600842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1364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=""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90885" y="4887975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৮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885" y="4887975"/>
                <a:ext cx="1634316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1111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=""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730686" y="4902690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86" y="4902690"/>
                <a:ext cx="1581255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1538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=""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803280" y="4842311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280" y="4842311"/>
                <a:ext cx="1859427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9804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62088" y="4842311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71595" y="3713747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বিক্রয়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হবে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95" y="3713747"/>
                <a:ext cx="11617914" cy="769441"/>
              </a:xfrm>
              <a:prstGeom prst="rect">
                <a:avLst/>
              </a:prstGeom>
              <a:blipFill rotWithShape="0">
                <a:blip r:embed="rId7"/>
                <a:stretch>
                  <a:fillRect l="-2151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5521314" y="565237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09168" y="4887975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2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/>
      <p:bldP spid="25" grpId="0" animBg="1"/>
      <p:bldP spid="26" grpId="0" animBg="1"/>
      <p:bldP spid="27" grpId="0"/>
      <p:bldP spid="29" grpId="0" animBg="1"/>
      <p:bldP spid="29" grpId="1" animBg="1"/>
      <p:bldP spid="29" grpId="2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7" grpId="0" animBg="1"/>
      <p:bldP spid="37" grpId="1" animBg="1"/>
      <p:bldP spid="37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CB75D95-19B0-499F-A149-F737593048AE}"/>
              </a:ext>
            </a:extLst>
          </p:cNvPr>
          <p:cNvSpPr txBox="1"/>
          <p:nvPr/>
        </p:nvSpPr>
        <p:spPr>
          <a:xfrm>
            <a:off x="514968" y="1734846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১০৪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619" t="35254" r="15459" b="43051"/>
          <a:stretch/>
        </p:blipFill>
        <p:spPr>
          <a:xfrm>
            <a:off x="856649" y="2521818"/>
            <a:ext cx="10660863" cy="1915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867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০৬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en-US" sz="2000" b="1" dirty="0" smtClean="0">
                <a:latin typeface="NikoshBAN" pitchFamily="2" charset="0"/>
                <a:cs typeface="NikoshBAN" pitchFamily="2" charset="0"/>
              </a:rPr>
            </a:b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সমস্যা-০২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০৫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৯৯-১০০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451" y="1600220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581703" y="2935373"/>
            <a:ext cx="1440464" cy="31796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3278098" y="3545805"/>
            <a:ext cx="590401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cs typeface="NikoshBAN" panose="02000000000000000000" pitchFamily="2" charset="0"/>
              </a:rPr>
              <a:t>স্যার</a:t>
            </a:r>
            <a:r>
              <a:rPr lang="en-US" sz="4400" dirty="0" smtClean="0"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cs typeface="NikoshBAN" panose="02000000000000000000" pitchFamily="2" charset="0"/>
              </a:rPr>
              <a:t>শতকরা</a:t>
            </a:r>
            <a:r>
              <a:rPr lang="en-US" sz="4400" dirty="0" smtClean="0"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cs typeface="NikoshBAN" panose="02000000000000000000" pitchFamily="2" charset="0"/>
              </a:rPr>
              <a:t>লাভক্ষতি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সংক্রান্ত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সমস্যা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কিভাবে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সমাধান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হয়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জেনেছি</a:t>
            </a:r>
            <a:r>
              <a:rPr lang="en-US" sz="4400" dirty="0" smtClean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" y="1132253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519032"/>
            <a:ext cx="5583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endParaRPr lang="en-U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সমস্যা-০২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844197" y="2502813"/>
            <a:ext cx="10440000" cy="890833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দৈনন্দিন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জীবনে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ক্ষতি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সমাধানে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550525" y="1212360"/>
            <a:ext cx="11138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১০% কমে ১০৮০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জামা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জামাটির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ক্রয়মূল্য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550525" y="451093"/>
            <a:ext cx="11138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550525" y="1720191"/>
            <a:ext cx="160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2158738" y="1781746"/>
            <a:ext cx="1711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১০% কমে,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2158738" y="2197077"/>
            <a:ext cx="6806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 ১০০ টাকা হলে বিক্রয়মূল্য (১০০-১০)=৯০ 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352B7F0A-B132-4C31-8AF2-DA0384E2E67F}"/>
                  </a:ext>
                </a:extLst>
              </p:cNvPr>
              <p:cNvSpPr txBox="1"/>
              <p:nvPr/>
            </p:nvSpPr>
            <p:spPr>
              <a:xfrm>
                <a:off x="2149310" y="2743830"/>
                <a:ext cx="6806012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,,       ১     ,,     ,,        ,,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</m:num>
                      <m:den>
                        <m:r>
                          <a:rPr lang="en-US" sz="28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,,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352B7F0A-B132-4C31-8AF2-DA0384E2E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310" y="2743830"/>
                <a:ext cx="6806012" cy="739754"/>
              </a:xfrm>
              <a:prstGeom prst="rect">
                <a:avLst/>
              </a:prstGeom>
              <a:blipFill rotWithShape="0">
                <a:blip r:embed="rId2"/>
                <a:stretch>
                  <a:fillRect b="-19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352B7F0A-B132-4C31-8AF2-DA0384E2E67F}"/>
                  </a:ext>
                </a:extLst>
              </p:cNvPr>
              <p:cNvSpPr txBox="1"/>
              <p:nvPr/>
            </p:nvSpPr>
            <p:spPr>
              <a:xfrm>
                <a:off x="2121029" y="3714790"/>
                <a:ext cx="6806012" cy="738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,,    ১০৮০   ,,     ,,        ,,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৯০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১০৮০</m:t>
                        </m:r>
                      </m:num>
                      <m:den>
                        <m:r>
                          <a:rPr lang="en-US" sz="28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,,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352B7F0A-B132-4C31-8AF2-DA0384E2E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029" y="3714790"/>
                <a:ext cx="6806012" cy="738536"/>
              </a:xfrm>
              <a:prstGeom prst="rect">
                <a:avLst/>
              </a:prstGeom>
              <a:blipFill rotWithShape="0">
                <a:blip r:embed="rId3"/>
                <a:stretch>
                  <a:fillRect b="-18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6212262" y="4751739"/>
            <a:ext cx="2083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=৯৭২ 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362333" y="3752498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513920" y="3752499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7013540" y="4138997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6862711" y="4138997"/>
            <a:ext cx="141402" cy="301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3805946" y="5666139"/>
            <a:ext cx="2083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 ৯৭২ 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950564" y="473900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726004" y="1215344"/>
            <a:ext cx="10775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আলম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সাহেব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ব্যাংকে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৭%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টাকা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টাকা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পাবেন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E5BFB7D5-0F1D-40B0-9D51-649C843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75885"/>
            <a:ext cx="986118" cy="2514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6F1EFF9-7FD8-435C-974B-C1F43564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3546404"/>
            <a:ext cx="1212630" cy="267670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5C89B1B6-2A8C-4D6D-AFEF-769834C8A4ED}"/>
              </a:ext>
            </a:extLst>
          </p:cNvPr>
          <p:cNvGrpSpPr/>
          <p:nvPr/>
        </p:nvGrpSpPr>
        <p:grpSpPr>
          <a:xfrm>
            <a:off x="1643059" y="2495557"/>
            <a:ext cx="4181813" cy="1859067"/>
            <a:chOff x="1643059" y="2428182"/>
            <a:chExt cx="4181813" cy="1859067"/>
          </a:xfrm>
        </p:grpSpPr>
        <p:sp>
          <p:nvSpPr>
            <p:cNvPr id="18" name="Speech Bubble: Oval 3">
              <a:extLst>
                <a:ext uri="{FF2B5EF4-FFF2-40B4-BE49-F238E27FC236}">
                  <a16:creationId xmlns="" xmlns:a16="http://schemas.microsoft.com/office/drawing/2014/main" id="{C20A2CB6-4750-4A5F-9B8E-C9BC67C1FE02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24E176F6-0CA1-42F6-A28B-616071A5751E}"/>
                </a:ext>
              </a:extLst>
            </p:cNvPr>
            <p:cNvSpPr/>
            <p:nvPr/>
          </p:nvSpPr>
          <p:spPr>
            <a:xfrm>
              <a:off x="2378292" y="2834495"/>
              <a:ext cx="28990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0BD98DB-DA15-4154-980B-538A43E75B9A}"/>
              </a:ext>
            </a:extLst>
          </p:cNvPr>
          <p:cNvGrpSpPr/>
          <p:nvPr/>
        </p:nvGrpSpPr>
        <p:grpSpPr>
          <a:xfrm flipH="1">
            <a:off x="6025525" y="2402260"/>
            <a:ext cx="4356720" cy="2410270"/>
            <a:chOff x="1643059" y="2428182"/>
            <a:chExt cx="4181813" cy="1859067"/>
          </a:xfrm>
        </p:grpSpPr>
        <p:sp>
          <p:nvSpPr>
            <p:cNvPr id="21" name="Speech Bubble: Oval 153">
              <a:extLst>
                <a:ext uri="{FF2B5EF4-FFF2-40B4-BE49-F238E27FC236}">
                  <a16:creationId xmlns="" xmlns:a16="http://schemas.microsoft.com/office/drawing/2014/main" id="{18AF57EA-99C7-4D5D-ABF8-5A03A5B1A6D9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661EFE8A-2228-493F-A161-2914CB740CF4}"/>
                </a:ext>
              </a:extLst>
            </p:cNvPr>
            <p:cNvSpPr/>
            <p:nvPr/>
          </p:nvSpPr>
          <p:spPr>
            <a:xfrm>
              <a:off x="2193343" y="3070302"/>
              <a:ext cx="313771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সমস্যাটি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চিন্তা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D890B44-C281-499C-A796-AA85A1100C64}"/>
              </a:ext>
            </a:extLst>
          </p:cNvPr>
          <p:cNvGrpSpPr/>
          <p:nvPr/>
        </p:nvGrpSpPr>
        <p:grpSpPr>
          <a:xfrm>
            <a:off x="1683999" y="2475508"/>
            <a:ext cx="4181813" cy="1859067"/>
            <a:chOff x="1643059" y="2428182"/>
            <a:chExt cx="4181813" cy="1859067"/>
          </a:xfrm>
        </p:grpSpPr>
        <p:sp>
          <p:nvSpPr>
            <p:cNvPr id="24" name="Speech Bubble: Oval 13">
              <a:extLst>
                <a:ext uri="{FF2B5EF4-FFF2-40B4-BE49-F238E27FC236}">
                  <a16:creationId xmlns="" xmlns:a16="http://schemas.microsoft.com/office/drawing/2014/main" id="{383742C7-4455-462F-9E6A-E715E73D1AF7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D51620DC-C961-4D09-A81E-10BF562B3EBC}"/>
                </a:ext>
              </a:extLst>
            </p:cNvPr>
            <p:cNvSpPr/>
            <p:nvPr/>
          </p:nvSpPr>
          <p:spPr>
            <a:xfrm>
              <a:off x="2378292" y="2834495"/>
              <a:ext cx="289906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বার্ষিক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৭%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বলতে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বুঝায়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9073995C-93AC-4D86-9920-994B832282E8}"/>
              </a:ext>
            </a:extLst>
          </p:cNvPr>
          <p:cNvGrpSpPr/>
          <p:nvPr/>
        </p:nvGrpSpPr>
        <p:grpSpPr>
          <a:xfrm flipH="1">
            <a:off x="6013307" y="2353375"/>
            <a:ext cx="4356720" cy="2410270"/>
            <a:chOff x="1643059" y="2428182"/>
            <a:chExt cx="4181813" cy="1859067"/>
          </a:xfrm>
        </p:grpSpPr>
        <p:sp>
          <p:nvSpPr>
            <p:cNvPr id="27" name="Speech Bubble: Oval 16">
              <a:extLst>
                <a:ext uri="{FF2B5EF4-FFF2-40B4-BE49-F238E27FC236}">
                  <a16:creationId xmlns="" xmlns:a16="http://schemas.microsoft.com/office/drawing/2014/main" id="{BDA1B575-8E44-49DD-8CA7-65D59E3A1A5A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8BCCA921-A83B-484D-B73F-5766E8DBCB1E}"/>
                </a:ext>
              </a:extLst>
            </p:cNvPr>
            <p:cNvSpPr/>
            <p:nvPr/>
          </p:nvSpPr>
          <p:spPr>
            <a:xfrm>
              <a:off x="2152298" y="2849145"/>
              <a:ext cx="3329805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ু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ন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ফ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%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১০০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টাকায়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বছরে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মুনাফা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৭ টাকা।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483181" y="2392341"/>
            <a:ext cx="3790949" cy="584775"/>
            <a:chOff x="2787648" y="1981200"/>
            <a:chExt cx="2144713" cy="584775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আসল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১০০ টাকা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3292890" y="2468540"/>
            <a:ext cx="982663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Connector: Curved 20">
            <a:extLst>
              <a:ext uri="{FF2B5EF4-FFF2-40B4-BE49-F238E27FC236}">
                <a16:creationId xmlns="" xmlns:a16="http://schemas.microsoft.com/office/drawing/2014/main" id="{F922D4E5-730F-45FB-B6AE-377DBD6C3336}"/>
              </a:ext>
            </a:extLst>
          </p:cNvPr>
          <p:cNvCxnSpPr>
            <a:cxnSpLocks/>
          </p:cNvCxnSpPr>
          <p:nvPr/>
        </p:nvCxnSpPr>
        <p:spPr>
          <a:xfrm rot="16200000" flipV="1">
            <a:off x="3713106" y="3133935"/>
            <a:ext cx="463258" cy="2700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1175050" y="3237560"/>
            <a:ext cx="326542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বার্ষিক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৭ টাকা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3302581" y="2483432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5270189" y="1567663"/>
            <a:ext cx="705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৭   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5324360" y="2091222"/>
                <a:ext cx="6353385" cy="834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১      ”      ১   ”  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360" y="2091222"/>
                <a:ext cx="6353385" cy="834587"/>
              </a:xfrm>
              <a:prstGeom prst="rect">
                <a:avLst/>
              </a:prstGeom>
              <a:blipFill rotWithShape="0">
                <a:blip r:embed="rId2"/>
                <a:stretch>
                  <a:fillRect l="-2397" b="-13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4914762" y="2964366"/>
                <a:ext cx="7006343" cy="834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২০০০০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  ১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২০০০০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762" y="2964366"/>
                <a:ext cx="7006343" cy="834587"/>
              </a:xfrm>
              <a:prstGeom prst="rect">
                <a:avLst/>
              </a:prstGeom>
              <a:blipFill rotWithShape="0">
                <a:blip r:embed="rId3"/>
                <a:stretch>
                  <a:fillRect l="-2174" b="-13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535907" y="4573584"/>
                <a:ext cx="26863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907" y="4573584"/>
                <a:ext cx="2686364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7937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 flipH="1">
            <a:off x="4669071" y="1601617"/>
            <a:ext cx="80773" cy="448074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83B928C-2B09-4272-A315-DD439782EF50}"/>
              </a:ext>
            </a:extLst>
          </p:cNvPr>
          <p:cNvSpPr txBox="1"/>
          <p:nvPr/>
        </p:nvSpPr>
        <p:spPr>
          <a:xfrm>
            <a:off x="3689854" y="620819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96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/>
      <p:bldP spid="20" grpId="0"/>
      <p:bldP spid="21" grpId="0"/>
      <p:bldP spid="22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ACC17B0-7FED-4E71-9788-4AD5F4E2C6BC}"/>
              </a:ext>
            </a:extLst>
          </p:cNvPr>
          <p:cNvSpPr txBox="1"/>
          <p:nvPr/>
        </p:nvSpPr>
        <p:spPr>
          <a:xfrm>
            <a:off x="3099282" y="1481530"/>
            <a:ext cx="5181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আসল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২০০০০ টাকা। 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440DF7B-7D4B-4761-8805-EB7819D7CE2A}"/>
              </a:ext>
            </a:extLst>
          </p:cNvPr>
          <p:cNvSpPr txBox="1"/>
          <p:nvPr/>
        </p:nvSpPr>
        <p:spPr>
          <a:xfrm>
            <a:off x="3582632" y="2121457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৭%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3582632" y="3919888"/>
                <a:ext cx="40005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632" y="3919888"/>
                <a:ext cx="4000500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7012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83B928C-2B09-4272-A315-DD439782EF50}"/>
              </a:ext>
            </a:extLst>
          </p:cNvPr>
          <p:cNvSpPr txBox="1"/>
          <p:nvPr/>
        </p:nvSpPr>
        <p:spPr>
          <a:xfrm>
            <a:off x="2102424" y="610771"/>
            <a:ext cx="688137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অন্যভাবেও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6B048FDD-9712-4358-B73E-D42C25358ED5}"/>
                  </a:ext>
                </a:extLst>
              </p:cNvPr>
              <p:cNvSpPr txBox="1"/>
              <p:nvPr/>
            </p:nvSpPr>
            <p:spPr>
              <a:xfrm>
                <a:off x="2630418" y="2776888"/>
                <a:ext cx="6353385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মুনাফা   = ২০০০০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B048FDD-9712-4358-B73E-D42C25358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18" y="2776888"/>
                <a:ext cx="6353385" cy="1020087"/>
              </a:xfrm>
              <a:prstGeom prst="rect">
                <a:avLst/>
              </a:prstGeom>
              <a:blipFill rotWithShape="0">
                <a:blip r:embed="rId3"/>
                <a:stretch>
                  <a:fillRect l="-3356" b="-16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6F2EE2B-24C2-4BCB-BE6D-11F003635F0F}"/>
              </a:ext>
            </a:extLst>
          </p:cNvPr>
          <p:cNvSpPr/>
          <p:nvPr/>
        </p:nvSpPr>
        <p:spPr>
          <a:xfrm>
            <a:off x="458788" y="4750885"/>
            <a:ext cx="1131291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800" b="1" dirty="0" err="1">
                <a:cs typeface="NikoshBAN" panose="02000000000000000000" pitchFamily="2" charset="0"/>
              </a:rPr>
              <a:t>তাহলে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আমরা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বলতে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cs typeface="NikoshBAN" panose="02000000000000000000" pitchFamily="2" charset="0"/>
              </a:rPr>
              <a:t>পারি</a:t>
            </a:r>
            <a:r>
              <a:rPr lang="en-US" sz="4800" b="1" dirty="0">
                <a:cs typeface="NikoshBAN" panose="02000000000000000000" pitchFamily="2" charset="0"/>
              </a:rPr>
              <a:t>, </a:t>
            </a:r>
            <a:r>
              <a:rPr lang="en-US" sz="4800" b="1" dirty="0" err="1">
                <a:cs typeface="NikoshBAN" panose="02000000000000000000" pitchFamily="2" charset="0"/>
              </a:rPr>
              <a:t>মুনাফা</a:t>
            </a:r>
            <a:r>
              <a:rPr lang="en-US" sz="4800" b="1" dirty="0">
                <a:cs typeface="NikoshBAN" panose="02000000000000000000" pitchFamily="2" charset="0"/>
              </a:rPr>
              <a:t> = </a:t>
            </a:r>
            <a:r>
              <a:rPr lang="en-US" sz="4800" b="1" dirty="0" err="1">
                <a:cs typeface="NikoshBAN" panose="02000000000000000000" pitchFamily="2" charset="0"/>
              </a:rPr>
              <a:t>আসল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×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মুনাফার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হার</a:t>
            </a:r>
            <a:r>
              <a:rPr lang="en-US" sz="4800" b="1" dirty="0">
                <a:cs typeface="NikoshBAN" panose="02000000000000000000" pitchFamily="2" charset="0"/>
              </a:rPr>
              <a:t>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64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 animBg="1"/>
      <p:bldP spid="23" grpId="0"/>
      <p:bldP spid="24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5825</TotalTime>
  <Words>596</Words>
  <Application>Microsoft Office PowerPoint</Application>
  <PresentationFormat>Widescreen</PresentationFormat>
  <Paragraphs>101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Cambria Math</vt:lpstr>
      <vt:lpstr>MT Extra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475</cp:revision>
  <dcterms:created xsi:type="dcterms:W3CDTF">2021-07-26T10:09:43Z</dcterms:created>
  <dcterms:modified xsi:type="dcterms:W3CDTF">2026-08-06T10:26:33Z</dcterms:modified>
</cp:coreProperties>
</file>