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56" r:id="rId2"/>
    <p:sldId id="257" r:id="rId3"/>
    <p:sldId id="258" r:id="rId4"/>
    <p:sldId id="266" r:id="rId5"/>
    <p:sldId id="267" r:id="rId6"/>
    <p:sldId id="259" r:id="rId7"/>
    <p:sldId id="260" r:id="rId8"/>
    <p:sldId id="268" r:id="rId9"/>
    <p:sldId id="261" r:id="rId10"/>
    <p:sldId id="262" r:id="rId11"/>
    <p:sldId id="263" r:id="rId12"/>
    <p:sldId id="269" r:id="rId13"/>
    <p:sldId id="270" r:id="rId14"/>
    <p:sldId id="271" r:id="rId15"/>
    <p:sldId id="264" r:id="rId16"/>
    <p:sldId id="265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DF11"/>
    <a:srgbClr val="5817D9"/>
    <a:srgbClr val="0000FF"/>
    <a:srgbClr val="C852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09123-B0F6-4FB6-8A96-3ECF1C0A384B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162414-5A69-43A7-8DFE-55E26CDDA8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253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62414-5A69-43A7-8DFE-55E26CDDA84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403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62414-5A69-43A7-8DFE-55E26CDDA84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104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6000">
        <p14:vortex dir="r"/>
      </p:transition>
    </mc:Choice>
    <mc:Fallback xmlns="">
      <p:transition spd="slow" advTm="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6000">
        <p14:vortex dir="r"/>
      </p:transition>
    </mc:Choice>
    <mc:Fallback xmlns="">
      <p:transition spd="slow" advTm="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6000">
        <p14:vortex dir="r"/>
      </p:transition>
    </mc:Choice>
    <mc:Fallback xmlns="">
      <p:transition spd="slow" advTm="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6000">
        <p14:vortex dir="r"/>
      </p:transition>
    </mc:Choice>
    <mc:Fallback xmlns="">
      <p:transition spd="slow" advTm="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6000">
        <p14:vortex dir="r"/>
      </p:transition>
    </mc:Choice>
    <mc:Fallback xmlns="">
      <p:transition spd="slow" advTm="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6000">
        <p14:vortex dir="r"/>
      </p:transition>
    </mc:Choice>
    <mc:Fallback xmlns="">
      <p:transition spd="slow" advTm="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6000">
        <p14:vortex dir="r"/>
      </p:transition>
    </mc:Choice>
    <mc:Fallback xmlns="">
      <p:transition spd="slow" advTm="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6000">
        <p14:vortex dir="r"/>
      </p:transition>
    </mc:Choice>
    <mc:Fallback xmlns="">
      <p:transition spd="slow" advTm="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6000">
        <p14:vortex dir="r"/>
      </p:transition>
    </mc:Choice>
    <mc:Fallback xmlns="">
      <p:transition spd="slow" advTm="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6000">
        <p14:vortex dir="r"/>
      </p:transition>
    </mc:Choice>
    <mc:Fallback xmlns="">
      <p:transition spd="slow" advTm="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6000">
        <p14:vortex dir="r"/>
      </p:transition>
    </mc:Choice>
    <mc:Fallback xmlns="">
      <p:transition spd="slow" advTm="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4000" advTm="6000">
        <p14:vortex dir="r"/>
      </p:transition>
    </mc:Choice>
    <mc:Fallback xmlns="">
      <p:transition spd="slow" advTm="6000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fi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5720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i="1" dirty="0" err="1" smtClean="0">
                <a:solidFill>
                  <a:srgbClr val="FFFF00"/>
                </a:solidFill>
              </a:rPr>
              <a:t>স্বাগতম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endParaRPr lang="en-US" sz="2000" dirty="0">
              <a:solidFill>
                <a:srgbClr val="FFFF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7400"/>
            <a:ext cx="91440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30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5000">
        <p14:vortex dir="r"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28800" y="914400"/>
            <a:ext cx="5257801" cy="830997"/>
          </a:xfrm>
          <a:prstGeom prst="rect">
            <a:avLst/>
          </a:prstGeom>
          <a:solidFill>
            <a:srgbClr val="FF0000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 smtClean="0">
                <a:solidFill>
                  <a:srgbClr val="FFFF00"/>
                </a:solidFill>
              </a:rPr>
              <a:t>মৌলিক</a:t>
            </a:r>
            <a:r>
              <a:rPr lang="en-US" sz="4800" dirty="0" smtClean="0">
                <a:solidFill>
                  <a:srgbClr val="FFFF00"/>
                </a:solidFill>
              </a:rPr>
              <a:t>  </a:t>
            </a:r>
            <a:r>
              <a:rPr lang="en-US" sz="4800" dirty="0" err="1" smtClean="0">
                <a:solidFill>
                  <a:srgbClr val="FFFF00"/>
                </a:solidFill>
              </a:rPr>
              <a:t>কণাসমূহ</a:t>
            </a:r>
            <a:r>
              <a:rPr lang="en-US" sz="4800" dirty="0" smtClean="0">
                <a:solidFill>
                  <a:srgbClr val="FFFF00"/>
                </a:solidFill>
              </a:rPr>
              <a:t>  </a:t>
            </a:r>
            <a:endParaRPr lang="en-US" sz="4800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2209800"/>
            <a:ext cx="8839200" cy="4114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১। </a:t>
            </a:r>
            <a:r>
              <a:rPr lang="en-US" sz="2400" b="1" dirty="0" err="1" smtClean="0">
                <a:solidFill>
                  <a:srgbClr val="0000FF"/>
                </a:solidFill>
              </a:rPr>
              <a:t>প্রোটন</a:t>
            </a:r>
            <a:r>
              <a:rPr lang="en-US" sz="2400" b="1" dirty="0" smtClean="0">
                <a:solidFill>
                  <a:srgbClr val="0000FF"/>
                </a:solidFill>
              </a:rPr>
              <a:t>  </a:t>
            </a:r>
            <a:r>
              <a:rPr lang="en-US" sz="2400" b="1" dirty="0" err="1" smtClean="0">
                <a:solidFill>
                  <a:srgbClr val="0000FF"/>
                </a:solidFill>
              </a:rPr>
              <a:t>এর</a:t>
            </a:r>
            <a:r>
              <a:rPr lang="en-US" sz="2400" b="1" dirty="0" smtClean="0">
                <a:solidFill>
                  <a:srgbClr val="0000FF"/>
                </a:solidFill>
              </a:rPr>
              <a:t>  </a:t>
            </a:r>
            <a:r>
              <a:rPr lang="en-US" sz="2400" b="1" dirty="0" err="1" smtClean="0">
                <a:solidFill>
                  <a:srgbClr val="0000FF"/>
                </a:solidFill>
              </a:rPr>
              <a:t>চার্জ</a:t>
            </a:r>
            <a:r>
              <a:rPr lang="en-US" sz="2400" b="1" dirty="0" smtClean="0">
                <a:solidFill>
                  <a:srgbClr val="0000FF"/>
                </a:solidFill>
              </a:rPr>
              <a:t> +১ </a:t>
            </a:r>
            <a:r>
              <a:rPr lang="en-US" sz="2400" b="1" dirty="0" err="1" smtClean="0">
                <a:solidFill>
                  <a:srgbClr val="0000FF"/>
                </a:solidFill>
              </a:rPr>
              <a:t>এবং</a:t>
            </a:r>
            <a:r>
              <a:rPr lang="en-US" sz="2400" b="1" dirty="0" smtClean="0">
                <a:solidFill>
                  <a:srgbClr val="0000FF"/>
                </a:solidFill>
              </a:rPr>
              <a:t>  </a:t>
            </a:r>
            <a:r>
              <a:rPr lang="en-US" sz="2400" b="1" dirty="0" err="1" smtClean="0">
                <a:solidFill>
                  <a:srgbClr val="0000FF"/>
                </a:solidFill>
              </a:rPr>
              <a:t>ভর</a:t>
            </a:r>
            <a:r>
              <a:rPr lang="en-US" sz="2400" b="1" dirty="0" smtClean="0">
                <a:solidFill>
                  <a:srgbClr val="0000FF"/>
                </a:solidFill>
              </a:rPr>
              <a:t>  ১ </a:t>
            </a:r>
            <a:r>
              <a:rPr lang="en-US" sz="2400" b="1" dirty="0" err="1" smtClean="0">
                <a:solidFill>
                  <a:srgbClr val="0000FF"/>
                </a:solidFill>
              </a:rPr>
              <a:t>amu</a:t>
            </a:r>
            <a:r>
              <a:rPr lang="en-US" sz="2400" b="1" dirty="0" smtClean="0">
                <a:solidFill>
                  <a:srgbClr val="0000FF"/>
                </a:solidFill>
              </a:rPr>
              <a:t> ।</a:t>
            </a:r>
            <a:r>
              <a:rPr lang="en-US" sz="2400" b="1" dirty="0" err="1" smtClean="0">
                <a:solidFill>
                  <a:srgbClr val="0000FF"/>
                </a:solidFill>
              </a:rPr>
              <a:t>প্রোটন</a:t>
            </a:r>
            <a:r>
              <a:rPr lang="en-US" sz="2400" b="1" dirty="0" smtClean="0">
                <a:solidFill>
                  <a:srgbClr val="0000FF"/>
                </a:solidFill>
              </a:rPr>
              <a:t>  </a:t>
            </a:r>
            <a:r>
              <a:rPr lang="en-US" sz="2400" b="1" dirty="0" err="1" smtClean="0">
                <a:solidFill>
                  <a:srgbClr val="0000FF"/>
                </a:solidFill>
              </a:rPr>
              <a:t>নিউক্লিয়াসের</a:t>
            </a:r>
            <a:r>
              <a:rPr lang="en-US" sz="2400" b="1" dirty="0" smtClean="0">
                <a:solidFill>
                  <a:srgbClr val="0000FF"/>
                </a:solidFill>
              </a:rPr>
              <a:t>  </a:t>
            </a:r>
            <a:r>
              <a:rPr lang="en-US" sz="2400" b="1" dirty="0" err="1" smtClean="0">
                <a:solidFill>
                  <a:srgbClr val="0000FF"/>
                </a:solidFill>
              </a:rPr>
              <a:t>মধ্যে</a:t>
            </a:r>
            <a:r>
              <a:rPr lang="en-US" sz="2400" b="1" dirty="0" smtClean="0">
                <a:solidFill>
                  <a:srgbClr val="0000FF"/>
                </a:solidFill>
              </a:rPr>
              <a:t>  </a:t>
            </a:r>
            <a:r>
              <a:rPr lang="en-US" sz="2400" b="1" dirty="0" err="1" smtClean="0">
                <a:solidFill>
                  <a:srgbClr val="0000FF"/>
                </a:solidFill>
              </a:rPr>
              <a:t>অবস্থান</a:t>
            </a:r>
            <a:r>
              <a:rPr lang="en-US" sz="2400" b="1" dirty="0" smtClean="0">
                <a:solidFill>
                  <a:srgbClr val="0000FF"/>
                </a:solidFill>
              </a:rPr>
              <a:t>  </a:t>
            </a:r>
            <a:r>
              <a:rPr lang="en-US" sz="2400" b="1" dirty="0" err="1" smtClean="0">
                <a:solidFill>
                  <a:srgbClr val="0000FF"/>
                </a:solidFill>
              </a:rPr>
              <a:t>করে</a:t>
            </a:r>
            <a:r>
              <a:rPr lang="en-US" sz="2400" b="1" dirty="0" smtClean="0">
                <a:solidFill>
                  <a:srgbClr val="0000FF"/>
                </a:solidFill>
              </a:rPr>
              <a:t> ।</a:t>
            </a:r>
          </a:p>
          <a:p>
            <a:endParaRPr lang="en-US" sz="2400" b="1" dirty="0">
              <a:solidFill>
                <a:srgbClr val="0000FF"/>
              </a:solidFill>
            </a:endParaRPr>
          </a:p>
          <a:p>
            <a:r>
              <a:rPr lang="en-US" sz="2400" b="1" dirty="0" smtClean="0">
                <a:solidFill>
                  <a:srgbClr val="0000FF"/>
                </a:solidFill>
              </a:rPr>
              <a:t>২। </a:t>
            </a:r>
            <a:r>
              <a:rPr lang="en-US" sz="2400" b="1" dirty="0" err="1" smtClean="0">
                <a:solidFill>
                  <a:srgbClr val="0000FF"/>
                </a:solidFill>
              </a:rPr>
              <a:t>নিউট্রন</a:t>
            </a:r>
            <a:r>
              <a:rPr lang="en-US" sz="2400" b="1" dirty="0" smtClean="0">
                <a:solidFill>
                  <a:srgbClr val="0000FF"/>
                </a:solidFill>
              </a:rPr>
              <a:t>  </a:t>
            </a:r>
            <a:r>
              <a:rPr lang="en-US" sz="2400" b="1" dirty="0" err="1" smtClean="0">
                <a:solidFill>
                  <a:srgbClr val="0000FF"/>
                </a:solidFill>
              </a:rPr>
              <a:t>এর</a:t>
            </a:r>
            <a:r>
              <a:rPr lang="en-US" sz="2400" b="1" dirty="0" smtClean="0">
                <a:solidFill>
                  <a:srgbClr val="0000FF"/>
                </a:solidFill>
              </a:rPr>
              <a:t>  </a:t>
            </a:r>
            <a:r>
              <a:rPr lang="en-US" sz="2400" b="1" dirty="0" err="1" smtClean="0">
                <a:solidFill>
                  <a:srgbClr val="0000FF"/>
                </a:solidFill>
              </a:rPr>
              <a:t>চার্জ</a:t>
            </a:r>
            <a:r>
              <a:rPr lang="en-US" sz="2400" b="1" dirty="0" smtClean="0">
                <a:solidFill>
                  <a:srgbClr val="0000FF"/>
                </a:solidFill>
              </a:rPr>
              <a:t>  ০ </a:t>
            </a:r>
            <a:r>
              <a:rPr lang="en-US" sz="2400" b="1" dirty="0" err="1" smtClean="0">
                <a:solidFill>
                  <a:srgbClr val="0000FF"/>
                </a:solidFill>
              </a:rPr>
              <a:t>এবং</a:t>
            </a:r>
            <a:r>
              <a:rPr lang="en-US" sz="2400" b="1" dirty="0" smtClean="0">
                <a:solidFill>
                  <a:srgbClr val="0000FF"/>
                </a:solidFill>
              </a:rPr>
              <a:t>  </a:t>
            </a:r>
            <a:r>
              <a:rPr lang="en-US" sz="2400" b="1" dirty="0" err="1" smtClean="0">
                <a:solidFill>
                  <a:srgbClr val="0000FF"/>
                </a:solidFill>
              </a:rPr>
              <a:t>ভর</a:t>
            </a:r>
            <a:r>
              <a:rPr lang="en-US" sz="2400" b="1" dirty="0" smtClean="0">
                <a:solidFill>
                  <a:srgbClr val="0000FF"/>
                </a:solidFill>
              </a:rPr>
              <a:t>  ১ </a:t>
            </a:r>
            <a:r>
              <a:rPr lang="en-US" sz="2400" b="1" dirty="0" err="1" smtClean="0">
                <a:solidFill>
                  <a:srgbClr val="0000FF"/>
                </a:solidFill>
              </a:rPr>
              <a:t>amu</a:t>
            </a:r>
            <a:r>
              <a:rPr lang="en-US" sz="2400" b="1" dirty="0" smtClean="0">
                <a:solidFill>
                  <a:srgbClr val="0000FF"/>
                </a:solidFill>
              </a:rPr>
              <a:t> । </a:t>
            </a:r>
            <a:r>
              <a:rPr lang="en-US" sz="2400" b="1" dirty="0" err="1" smtClean="0">
                <a:solidFill>
                  <a:srgbClr val="0000FF"/>
                </a:solidFill>
              </a:rPr>
              <a:t>নিউট্রন</a:t>
            </a:r>
            <a:r>
              <a:rPr lang="en-US" sz="2400" b="1" dirty="0" smtClean="0">
                <a:solidFill>
                  <a:srgbClr val="0000FF"/>
                </a:solidFill>
              </a:rPr>
              <a:t>  </a:t>
            </a:r>
            <a:r>
              <a:rPr lang="en-US" sz="2400" b="1" dirty="0" err="1" smtClean="0">
                <a:solidFill>
                  <a:srgbClr val="0000FF"/>
                </a:solidFill>
              </a:rPr>
              <a:t>নিউক্লিয়াসের</a:t>
            </a:r>
            <a:r>
              <a:rPr lang="en-US" sz="2400" b="1" dirty="0" smtClean="0">
                <a:solidFill>
                  <a:srgbClr val="0000FF"/>
                </a:solidFill>
              </a:rPr>
              <a:t>  </a:t>
            </a:r>
            <a:r>
              <a:rPr lang="en-US" sz="2400" b="1" dirty="0" err="1" smtClean="0">
                <a:solidFill>
                  <a:srgbClr val="0000FF"/>
                </a:solidFill>
              </a:rPr>
              <a:t>মধ্যে</a:t>
            </a:r>
            <a:r>
              <a:rPr lang="en-US" sz="2400" b="1" dirty="0" smtClean="0">
                <a:solidFill>
                  <a:srgbClr val="0000FF"/>
                </a:solidFill>
              </a:rPr>
              <a:t>  </a:t>
            </a:r>
            <a:r>
              <a:rPr lang="en-US" sz="2400" b="1" dirty="0" err="1" smtClean="0">
                <a:solidFill>
                  <a:srgbClr val="0000FF"/>
                </a:solidFill>
              </a:rPr>
              <a:t>অবস্থান</a:t>
            </a:r>
            <a:r>
              <a:rPr lang="en-US" sz="2400" b="1" dirty="0" smtClean="0">
                <a:solidFill>
                  <a:srgbClr val="0000FF"/>
                </a:solidFill>
              </a:rPr>
              <a:t>  </a:t>
            </a:r>
            <a:r>
              <a:rPr lang="en-US" sz="2400" b="1" dirty="0" err="1" smtClean="0">
                <a:solidFill>
                  <a:srgbClr val="0000FF"/>
                </a:solidFill>
              </a:rPr>
              <a:t>করে</a:t>
            </a:r>
            <a:r>
              <a:rPr lang="en-US" sz="2400" b="1" dirty="0" smtClean="0">
                <a:solidFill>
                  <a:srgbClr val="0000FF"/>
                </a:solidFill>
              </a:rPr>
              <a:t> ।</a:t>
            </a:r>
          </a:p>
          <a:p>
            <a:endParaRPr lang="en-US" sz="2400" b="1" dirty="0">
              <a:solidFill>
                <a:srgbClr val="0000FF"/>
              </a:solidFill>
            </a:endParaRPr>
          </a:p>
          <a:p>
            <a:r>
              <a:rPr lang="en-US" sz="2400" b="1" dirty="0" smtClean="0">
                <a:solidFill>
                  <a:srgbClr val="0000FF"/>
                </a:solidFill>
              </a:rPr>
              <a:t>৩। </a:t>
            </a:r>
            <a:r>
              <a:rPr lang="en-US" sz="2400" b="1" dirty="0" err="1" smtClean="0">
                <a:solidFill>
                  <a:srgbClr val="0000FF"/>
                </a:solidFill>
              </a:rPr>
              <a:t>ইলেকট্রন</a:t>
            </a:r>
            <a:r>
              <a:rPr lang="en-US" sz="2400" b="1" dirty="0" smtClean="0">
                <a:solidFill>
                  <a:srgbClr val="0000FF"/>
                </a:solidFill>
              </a:rPr>
              <a:t>  </a:t>
            </a:r>
            <a:r>
              <a:rPr lang="en-US" sz="2400" b="1" dirty="0" err="1" smtClean="0">
                <a:solidFill>
                  <a:srgbClr val="0000FF"/>
                </a:solidFill>
              </a:rPr>
              <a:t>এর</a:t>
            </a:r>
            <a:r>
              <a:rPr lang="en-US" sz="2400" b="1" dirty="0" smtClean="0">
                <a:solidFill>
                  <a:srgbClr val="0000FF"/>
                </a:solidFill>
              </a:rPr>
              <a:t>  </a:t>
            </a:r>
            <a:r>
              <a:rPr lang="en-US" sz="2400" b="1" dirty="0" err="1" smtClean="0">
                <a:solidFill>
                  <a:srgbClr val="0000FF"/>
                </a:solidFill>
              </a:rPr>
              <a:t>চার্জ</a:t>
            </a:r>
            <a:r>
              <a:rPr lang="en-US" sz="2400" b="1" dirty="0" smtClean="0">
                <a:solidFill>
                  <a:srgbClr val="0000FF"/>
                </a:solidFill>
              </a:rPr>
              <a:t>  -১ </a:t>
            </a:r>
            <a:r>
              <a:rPr lang="en-US" sz="2400" b="1" dirty="0" err="1" smtClean="0">
                <a:solidFill>
                  <a:srgbClr val="0000FF"/>
                </a:solidFill>
              </a:rPr>
              <a:t>এবং</a:t>
            </a:r>
            <a:r>
              <a:rPr lang="en-US" sz="2400" b="1" dirty="0" smtClean="0">
                <a:solidFill>
                  <a:srgbClr val="0000FF"/>
                </a:solidFill>
              </a:rPr>
              <a:t>  </a:t>
            </a:r>
            <a:r>
              <a:rPr lang="en-US" sz="2400" b="1" dirty="0" err="1" smtClean="0">
                <a:solidFill>
                  <a:srgbClr val="0000FF"/>
                </a:solidFill>
              </a:rPr>
              <a:t>ভর</a:t>
            </a:r>
            <a:r>
              <a:rPr lang="en-US" sz="2400" b="1" dirty="0" smtClean="0">
                <a:solidFill>
                  <a:srgbClr val="0000FF"/>
                </a:solidFill>
              </a:rPr>
              <a:t>  </a:t>
            </a:r>
            <a:r>
              <a:rPr lang="en-US" sz="2400" b="1" dirty="0" err="1" smtClean="0">
                <a:solidFill>
                  <a:srgbClr val="0000FF"/>
                </a:solidFill>
              </a:rPr>
              <a:t>খুবই</a:t>
            </a:r>
            <a:r>
              <a:rPr lang="en-US" sz="2400" b="1" dirty="0" smtClean="0">
                <a:solidFill>
                  <a:srgbClr val="0000FF"/>
                </a:solidFill>
              </a:rPr>
              <a:t>  </a:t>
            </a:r>
            <a:r>
              <a:rPr lang="en-US" sz="2400" b="1" dirty="0" err="1" smtClean="0">
                <a:solidFill>
                  <a:srgbClr val="0000FF"/>
                </a:solidFill>
              </a:rPr>
              <a:t>কম</a:t>
            </a:r>
            <a:r>
              <a:rPr lang="en-US" sz="2400" b="1" dirty="0" smtClean="0">
                <a:solidFill>
                  <a:srgbClr val="0000FF"/>
                </a:solidFill>
              </a:rPr>
              <a:t> । </a:t>
            </a:r>
            <a:r>
              <a:rPr lang="en-US" sz="2400" b="1" dirty="0" err="1" smtClean="0">
                <a:solidFill>
                  <a:srgbClr val="0000FF"/>
                </a:solidFill>
              </a:rPr>
              <a:t>এটি</a:t>
            </a:r>
            <a:r>
              <a:rPr lang="en-US" sz="2400" b="1" dirty="0" smtClean="0">
                <a:solidFill>
                  <a:srgbClr val="0000FF"/>
                </a:solidFill>
              </a:rPr>
              <a:t>  </a:t>
            </a:r>
            <a:r>
              <a:rPr lang="en-US" sz="2400" b="1" dirty="0" err="1" smtClean="0">
                <a:solidFill>
                  <a:srgbClr val="0000FF"/>
                </a:solidFill>
              </a:rPr>
              <a:t>নিউক্লিয়াসের</a:t>
            </a:r>
            <a:r>
              <a:rPr lang="en-US" sz="2400" b="1" dirty="0" smtClean="0">
                <a:solidFill>
                  <a:srgbClr val="0000FF"/>
                </a:solidFill>
              </a:rPr>
              <a:t>  </a:t>
            </a:r>
            <a:r>
              <a:rPr lang="en-US" sz="2400" b="1" dirty="0" err="1" smtClean="0">
                <a:solidFill>
                  <a:srgbClr val="0000FF"/>
                </a:solidFill>
              </a:rPr>
              <a:t>বাইরে</a:t>
            </a:r>
            <a:r>
              <a:rPr lang="en-US" sz="2400" b="1" dirty="0" smtClean="0">
                <a:solidFill>
                  <a:srgbClr val="0000FF"/>
                </a:solidFill>
              </a:rPr>
              <a:t>  </a:t>
            </a:r>
            <a:r>
              <a:rPr lang="en-US" sz="2400" b="1" dirty="0" err="1" smtClean="0">
                <a:solidFill>
                  <a:srgbClr val="0000FF"/>
                </a:solidFill>
              </a:rPr>
              <a:t>অবস্থান</a:t>
            </a:r>
            <a:r>
              <a:rPr lang="en-US" sz="2400" b="1" dirty="0" smtClean="0">
                <a:solidFill>
                  <a:srgbClr val="0000FF"/>
                </a:solidFill>
              </a:rPr>
              <a:t>  </a:t>
            </a:r>
            <a:r>
              <a:rPr lang="en-US" sz="2400" b="1" dirty="0" err="1" smtClean="0">
                <a:solidFill>
                  <a:srgbClr val="0000FF"/>
                </a:solidFill>
              </a:rPr>
              <a:t>করে</a:t>
            </a:r>
            <a:r>
              <a:rPr lang="en-US" sz="2400" b="1" dirty="0" smtClean="0">
                <a:solidFill>
                  <a:srgbClr val="0000FF"/>
                </a:solidFill>
              </a:rPr>
              <a:t>। </a:t>
            </a:r>
            <a:endParaRPr lang="en-US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24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6000">
        <p14:vortex dir="r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Terminator 1"/>
          <p:cNvSpPr/>
          <p:nvPr/>
        </p:nvSpPr>
        <p:spPr>
          <a:xfrm>
            <a:off x="1066800" y="609600"/>
            <a:ext cx="6934200" cy="1524000"/>
          </a:xfrm>
          <a:prstGeom prst="flowChartTerminator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5817D9"/>
                </a:solidFill>
              </a:rPr>
              <a:t>পারমানবিক</a:t>
            </a:r>
            <a:r>
              <a:rPr lang="en-US" sz="3200" dirty="0" smtClean="0">
                <a:solidFill>
                  <a:srgbClr val="5817D9"/>
                </a:solidFill>
              </a:rPr>
              <a:t>  </a:t>
            </a:r>
            <a:r>
              <a:rPr lang="en-US" sz="3200" b="1" dirty="0" err="1" smtClean="0">
                <a:solidFill>
                  <a:srgbClr val="5817D9"/>
                </a:solidFill>
              </a:rPr>
              <a:t>সংখ্যা</a:t>
            </a:r>
            <a:r>
              <a:rPr lang="en-US" sz="3200" dirty="0" smtClean="0">
                <a:solidFill>
                  <a:srgbClr val="5817D9"/>
                </a:solidFill>
              </a:rPr>
              <a:t>  </a:t>
            </a:r>
            <a:r>
              <a:rPr lang="en-US" sz="3200" b="1" dirty="0" smtClean="0">
                <a:solidFill>
                  <a:srgbClr val="5817D9"/>
                </a:solidFill>
              </a:rPr>
              <a:t>ও</a:t>
            </a:r>
            <a:r>
              <a:rPr lang="en-US" sz="3200" dirty="0" smtClean="0">
                <a:solidFill>
                  <a:srgbClr val="5817D9"/>
                </a:solidFill>
              </a:rPr>
              <a:t>  </a:t>
            </a:r>
            <a:r>
              <a:rPr lang="en-US" sz="3200" b="1" dirty="0" err="1" smtClean="0">
                <a:solidFill>
                  <a:srgbClr val="5817D9"/>
                </a:solidFill>
              </a:rPr>
              <a:t>ভরসংখ্যা</a:t>
            </a:r>
            <a:r>
              <a:rPr lang="en-US" sz="3200" b="1" dirty="0" smtClean="0">
                <a:solidFill>
                  <a:srgbClr val="5817D9"/>
                </a:solidFill>
              </a:rPr>
              <a:t> </a:t>
            </a:r>
            <a:r>
              <a:rPr lang="en-US" sz="3200" dirty="0" smtClean="0">
                <a:solidFill>
                  <a:srgbClr val="5817D9"/>
                </a:solidFill>
              </a:rPr>
              <a:t> </a:t>
            </a:r>
            <a:endParaRPr lang="en-US" sz="3200" dirty="0">
              <a:solidFill>
                <a:srgbClr val="5817D9"/>
              </a:solidFill>
            </a:endParaRPr>
          </a:p>
        </p:txBody>
      </p:sp>
      <p:sp>
        <p:nvSpPr>
          <p:cNvPr id="3" name="Snip Diagonal Corner Rectangle 2"/>
          <p:cNvSpPr/>
          <p:nvPr/>
        </p:nvSpPr>
        <p:spPr>
          <a:xfrm>
            <a:off x="171045" y="2809672"/>
            <a:ext cx="8763000" cy="35052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00FF"/>
                </a:solidFill>
              </a:rPr>
              <a:t>১। </a:t>
            </a:r>
            <a:r>
              <a:rPr lang="en-US" sz="2800" b="1" dirty="0" err="1" smtClean="0">
                <a:solidFill>
                  <a:srgbClr val="0000FF"/>
                </a:solidFill>
              </a:rPr>
              <a:t>পারমানবিক</a:t>
            </a:r>
            <a:r>
              <a:rPr lang="en-US" sz="2800" b="1" dirty="0" smtClean="0">
                <a:solidFill>
                  <a:srgbClr val="0000FF"/>
                </a:solidFill>
              </a:rPr>
              <a:t>   </a:t>
            </a:r>
            <a:r>
              <a:rPr lang="en-US" sz="2800" b="1" dirty="0" err="1" smtClean="0">
                <a:solidFill>
                  <a:srgbClr val="0000FF"/>
                </a:solidFill>
              </a:rPr>
              <a:t>সংখ্যা</a:t>
            </a:r>
            <a:r>
              <a:rPr lang="en-US" sz="2800" b="1" dirty="0" smtClean="0">
                <a:solidFill>
                  <a:srgbClr val="0000FF"/>
                </a:solidFill>
              </a:rPr>
              <a:t>  (Z)= </a:t>
            </a:r>
            <a:r>
              <a:rPr lang="en-US" sz="2800" b="1" dirty="0" err="1" smtClean="0">
                <a:solidFill>
                  <a:srgbClr val="0000FF"/>
                </a:solidFill>
              </a:rPr>
              <a:t>প্রোটন</a:t>
            </a:r>
            <a:r>
              <a:rPr lang="en-US" sz="2800" b="1" dirty="0" smtClean="0">
                <a:solidFill>
                  <a:srgbClr val="0000FF"/>
                </a:solidFill>
              </a:rPr>
              <a:t>  </a:t>
            </a:r>
            <a:r>
              <a:rPr lang="en-US" sz="2800" b="1" dirty="0" err="1" smtClean="0">
                <a:solidFill>
                  <a:srgbClr val="0000FF"/>
                </a:solidFill>
              </a:rPr>
              <a:t>সংখ্যা</a:t>
            </a:r>
            <a:r>
              <a:rPr lang="en-US" sz="2800" b="1" dirty="0" smtClean="0">
                <a:solidFill>
                  <a:srgbClr val="0000FF"/>
                </a:solidFill>
              </a:rPr>
              <a:t> ।</a:t>
            </a:r>
          </a:p>
          <a:p>
            <a:pPr algn="ctr"/>
            <a:endParaRPr lang="en-US" sz="2800" b="1" dirty="0">
              <a:solidFill>
                <a:srgbClr val="0000FF"/>
              </a:solidFill>
            </a:endParaRPr>
          </a:p>
          <a:p>
            <a:r>
              <a:rPr lang="en-US" sz="2800" b="1" dirty="0" smtClean="0">
                <a:solidFill>
                  <a:srgbClr val="0000FF"/>
                </a:solidFill>
              </a:rPr>
              <a:t>২। </a:t>
            </a:r>
            <a:r>
              <a:rPr lang="en-US" sz="2800" b="1" dirty="0" err="1" smtClean="0">
                <a:solidFill>
                  <a:srgbClr val="0000FF"/>
                </a:solidFill>
              </a:rPr>
              <a:t>ভর</a:t>
            </a:r>
            <a:r>
              <a:rPr lang="en-US" sz="2800" b="1" dirty="0" smtClean="0">
                <a:solidFill>
                  <a:srgbClr val="0000FF"/>
                </a:solidFill>
              </a:rPr>
              <a:t>  </a:t>
            </a:r>
            <a:r>
              <a:rPr lang="en-US" sz="2800" b="1" dirty="0" err="1" smtClean="0">
                <a:solidFill>
                  <a:srgbClr val="0000FF"/>
                </a:solidFill>
              </a:rPr>
              <a:t>সংখ্যা</a:t>
            </a:r>
            <a:r>
              <a:rPr lang="en-US" sz="2800" b="1" dirty="0" smtClean="0">
                <a:solidFill>
                  <a:srgbClr val="0000FF"/>
                </a:solidFill>
              </a:rPr>
              <a:t> (A)= </a:t>
            </a:r>
            <a:r>
              <a:rPr lang="en-US" sz="2800" b="1" dirty="0" err="1" smtClean="0">
                <a:solidFill>
                  <a:srgbClr val="0000FF"/>
                </a:solidFill>
              </a:rPr>
              <a:t>প্রোটন</a:t>
            </a:r>
            <a:r>
              <a:rPr lang="en-US" sz="2800" b="1" dirty="0" smtClean="0">
                <a:solidFill>
                  <a:srgbClr val="0000FF"/>
                </a:solidFill>
              </a:rPr>
              <a:t>  </a:t>
            </a:r>
            <a:r>
              <a:rPr lang="en-US" sz="2800" b="1" dirty="0" err="1" smtClean="0">
                <a:solidFill>
                  <a:srgbClr val="0000FF"/>
                </a:solidFill>
              </a:rPr>
              <a:t>সংখ্যা</a:t>
            </a:r>
            <a:r>
              <a:rPr lang="en-US" sz="2800" b="1" dirty="0" smtClean="0">
                <a:solidFill>
                  <a:srgbClr val="0000FF"/>
                </a:solidFill>
              </a:rPr>
              <a:t> + </a:t>
            </a:r>
            <a:r>
              <a:rPr lang="en-US" sz="2800" b="1" dirty="0" err="1" smtClean="0">
                <a:solidFill>
                  <a:srgbClr val="0000FF"/>
                </a:solidFill>
              </a:rPr>
              <a:t>নিউট্রন</a:t>
            </a:r>
            <a:r>
              <a:rPr lang="en-US" sz="2800" b="1" dirty="0" smtClean="0">
                <a:solidFill>
                  <a:srgbClr val="0000FF"/>
                </a:solidFill>
              </a:rPr>
              <a:t>  </a:t>
            </a:r>
            <a:r>
              <a:rPr lang="en-US" sz="2800" b="1" dirty="0" err="1" smtClean="0">
                <a:solidFill>
                  <a:srgbClr val="0000FF"/>
                </a:solidFill>
              </a:rPr>
              <a:t>সংখ্যা</a:t>
            </a:r>
            <a:r>
              <a:rPr lang="en-US" sz="2800" b="1" dirty="0" smtClean="0">
                <a:solidFill>
                  <a:srgbClr val="0000FF"/>
                </a:solidFill>
              </a:rPr>
              <a:t>।</a:t>
            </a:r>
          </a:p>
          <a:p>
            <a:endParaRPr lang="en-US" sz="2800" b="1" dirty="0" smtClean="0">
              <a:solidFill>
                <a:srgbClr val="0000FF"/>
              </a:solidFill>
            </a:endParaRPr>
          </a:p>
          <a:p>
            <a:r>
              <a:rPr lang="en-US" sz="2800" b="1" dirty="0" err="1" smtClean="0">
                <a:solidFill>
                  <a:srgbClr val="0000FF"/>
                </a:solidFill>
              </a:rPr>
              <a:t>উদাহরণঃ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সোডিয়াম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9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</a:rPr>
              <a:t>(Na)</a:t>
            </a:r>
          </a:p>
          <a:p>
            <a:pPr algn="ctr"/>
            <a:r>
              <a:rPr lang="en-US" sz="3200" b="1" dirty="0" smtClean="0">
                <a:solidFill>
                  <a:srgbClr val="0000FF"/>
                </a:solidFill>
              </a:rPr>
              <a:t>Z= 11 </a:t>
            </a:r>
            <a:r>
              <a:rPr lang="en-US" sz="3200" b="1" dirty="0" err="1" smtClean="0">
                <a:solidFill>
                  <a:srgbClr val="0000FF"/>
                </a:solidFill>
              </a:rPr>
              <a:t>এবং</a:t>
            </a:r>
            <a:r>
              <a:rPr lang="en-US" sz="3200" b="1" dirty="0" smtClean="0">
                <a:solidFill>
                  <a:srgbClr val="0000FF"/>
                </a:solidFill>
              </a:rPr>
              <a:t> A=23</a:t>
            </a:r>
            <a:endParaRPr lang="en-US" sz="2800" b="1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91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6000">
        <p14:vortex dir="r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38200" y="152400"/>
            <a:ext cx="7391400" cy="2438400"/>
          </a:xfrm>
          <a:prstGeom prst="diamond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পরমাণুর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মডেল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en-US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nip and Round Single Corner Rectangle 4"/>
          <p:cNvSpPr/>
          <p:nvPr/>
        </p:nvSpPr>
        <p:spPr>
          <a:xfrm>
            <a:off x="1219200" y="2971800"/>
            <a:ext cx="6705600" cy="3581400"/>
          </a:xfrm>
          <a:prstGeom prst="snip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১।  </a:t>
            </a:r>
            <a:r>
              <a:rPr lang="en-US" sz="2800" b="1" dirty="0" err="1" smtClean="0">
                <a:solidFill>
                  <a:srgbClr val="002060"/>
                </a:solidFill>
              </a:rPr>
              <a:t>ডাল্টনের</a:t>
            </a:r>
            <a:r>
              <a:rPr lang="en-US" sz="2800" b="1" dirty="0" smtClean="0">
                <a:solidFill>
                  <a:srgbClr val="002060"/>
                </a:solidFill>
              </a:rPr>
              <a:t>   </a:t>
            </a:r>
            <a:r>
              <a:rPr lang="en-US" sz="2800" b="1" dirty="0" err="1" smtClean="0">
                <a:solidFill>
                  <a:srgbClr val="002060"/>
                </a:solidFill>
              </a:rPr>
              <a:t>মডেল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</a:p>
          <a:p>
            <a:endParaRPr lang="en-US" sz="2800" b="1" dirty="0">
              <a:solidFill>
                <a:srgbClr val="002060"/>
              </a:solidFill>
            </a:endParaRPr>
          </a:p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২। </a:t>
            </a:r>
            <a:r>
              <a:rPr lang="en-US" sz="2800" b="1" dirty="0" err="1" smtClean="0">
                <a:solidFill>
                  <a:srgbClr val="002060"/>
                </a:solidFill>
              </a:rPr>
              <a:t>থমসনের</a:t>
            </a:r>
            <a:r>
              <a:rPr lang="en-US" sz="2800" b="1" dirty="0" smtClean="0">
                <a:solidFill>
                  <a:srgbClr val="002060"/>
                </a:solidFill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</a:rPr>
              <a:t>মডেল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endParaRPr lang="en-US" sz="2800" b="1" dirty="0">
              <a:solidFill>
                <a:srgbClr val="002060"/>
              </a:solidFill>
            </a:endParaRPr>
          </a:p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৩।  </a:t>
            </a:r>
            <a:r>
              <a:rPr lang="en-US" sz="2800" b="1" dirty="0" err="1" smtClean="0">
                <a:solidFill>
                  <a:srgbClr val="002060"/>
                </a:solidFill>
              </a:rPr>
              <a:t>রাদারফোর্ডের</a:t>
            </a:r>
            <a:r>
              <a:rPr lang="en-US" sz="2800" b="1" dirty="0" smtClean="0">
                <a:solidFill>
                  <a:srgbClr val="002060"/>
                </a:solidFill>
              </a:rPr>
              <a:t>   </a:t>
            </a:r>
            <a:r>
              <a:rPr lang="en-US" sz="2800" b="1" dirty="0" err="1" smtClean="0">
                <a:solidFill>
                  <a:srgbClr val="002060"/>
                </a:solidFill>
              </a:rPr>
              <a:t>মডেল</a:t>
            </a:r>
            <a:r>
              <a:rPr lang="en-US" sz="2800" b="1" dirty="0" smtClean="0">
                <a:solidFill>
                  <a:srgbClr val="002060"/>
                </a:solidFill>
              </a:rPr>
              <a:t>  </a:t>
            </a:r>
          </a:p>
          <a:p>
            <a:endParaRPr lang="en-US" sz="2800" b="1" dirty="0">
              <a:solidFill>
                <a:srgbClr val="002060"/>
              </a:solidFill>
            </a:endParaRPr>
          </a:p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৪।  </a:t>
            </a:r>
            <a:r>
              <a:rPr lang="en-US" sz="2800" b="1" dirty="0" err="1" smtClean="0">
                <a:solidFill>
                  <a:srgbClr val="002060"/>
                </a:solidFill>
              </a:rPr>
              <a:t>বোরের</a:t>
            </a:r>
            <a:r>
              <a:rPr lang="en-US" sz="2800" b="1" dirty="0" smtClean="0">
                <a:solidFill>
                  <a:srgbClr val="002060"/>
                </a:solidFill>
              </a:rPr>
              <a:t>   </a:t>
            </a:r>
            <a:r>
              <a:rPr lang="en-US" sz="2800" b="1" dirty="0" err="1" smtClean="0">
                <a:solidFill>
                  <a:srgbClr val="002060"/>
                </a:solidFill>
              </a:rPr>
              <a:t>মডেল</a:t>
            </a:r>
            <a:r>
              <a:rPr lang="en-US" sz="2800" b="1" dirty="0" smtClean="0">
                <a:solidFill>
                  <a:srgbClr val="002060"/>
                </a:solidFill>
              </a:rPr>
              <a:t>    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634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6000">
        <p14:vortex dir="r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Terminator 1"/>
          <p:cNvSpPr/>
          <p:nvPr/>
        </p:nvSpPr>
        <p:spPr>
          <a:xfrm>
            <a:off x="152400" y="381000"/>
            <a:ext cx="8915400" cy="1524000"/>
          </a:xfrm>
          <a:prstGeom prst="flowChartTerminator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</a:rPr>
              <a:t>বাস্তব</a:t>
            </a:r>
            <a:r>
              <a:rPr lang="en-US" sz="4000" b="1" dirty="0" smtClean="0">
                <a:solidFill>
                  <a:schemeClr val="bg1"/>
                </a:solidFill>
              </a:rPr>
              <a:t>   </a:t>
            </a:r>
            <a:r>
              <a:rPr lang="en-US" sz="4000" b="1" dirty="0" err="1" smtClean="0">
                <a:solidFill>
                  <a:schemeClr val="bg1"/>
                </a:solidFill>
              </a:rPr>
              <a:t>জীবনে</a:t>
            </a:r>
            <a:r>
              <a:rPr lang="en-US" sz="4000" b="1" dirty="0" smtClean="0">
                <a:solidFill>
                  <a:schemeClr val="bg1"/>
                </a:solidFill>
              </a:rPr>
              <a:t>  </a:t>
            </a:r>
            <a:r>
              <a:rPr lang="en-US" sz="4000" b="1" dirty="0" err="1" smtClean="0">
                <a:solidFill>
                  <a:schemeClr val="bg1"/>
                </a:solidFill>
              </a:rPr>
              <a:t>পরমাণুর</a:t>
            </a:r>
            <a:r>
              <a:rPr lang="en-US" sz="4000" b="1" dirty="0" smtClean="0">
                <a:solidFill>
                  <a:schemeClr val="bg1"/>
                </a:solidFill>
              </a:rPr>
              <a:t>  </a:t>
            </a:r>
            <a:r>
              <a:rPr lang="en-US" sz="4000" b="1" dirty="0" err="1" smtClean="0">
                <a:solidFill>
                  <a:schemeClr val="bg1"/>
                </a:solidFill>
              </a:rPr>
              <a:t>ব্যবহার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Round Single Corner Rectangle 2"/>
          <p:cNvSpPr/>
          <p:nvPr/>
        </p:nvSpPr>
        <p:spPr>
          <a:xfrm>
            <a:off x="533400" y="2362200"/>
            <a:ext cx="8153400" cy="3962400"/>
          </a:xfrm>
          <a:prstGeom prst="round1Rect">
            <a:avLst/>
          </a:prstGeom>
          <a:solidFill>
            <a:srgbClr val="5817D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C000"/>
                </a:solidFill>
              </a:rPr>
              <a:t>১।  </a:t>
            </a:r>
            <a:r>
              <a:rPr lang="en-US" sz="3200" b="1" dirty="0" err="1" smtClean="0">
                <a:solidFill>
                  <a:srgbClr val="FFC000"/>
                </a:solidFill>
              </a:rPr>
              <a:t>বিদ্যু</a:t>
            </a:r>
            <a:r>
              <a:rPr lang="en-US" sz="3200" b="1" dirty="0" smtClean="0">
                <a:solidFill>
                  <a:srgbClr val="FFC000"/>
                </a:solidFill>
              </a:rPr>
              <a:t>ৎ  </a:t>
            </a:r>
            <a:r>
              <a:rPr lang="en-US" sz="3200" b="1" dirty="0" err="1" smtClean="0">
                <a:solidFill>
                  <a:srgbClr val="FFC000"/>
                </a:solidFill>
              </a:rPr>
              <a:t>উৎপাদন</a:t>
            </a:r>
            <a:r>
              <a:rPr lang="en-US" sz="3200" b="1" dirty="0" smtClean="0">
                <a:solidFill>
                  <a:srgbClr val="FFC000"/>
                </a:solidFill>
              </a:rPr>
              <a:t> </a:t>
            </a:r>
          </a:p>
          <a:p>
            <a:pPr algn="ctr"/>
            <a:endParaRPr lang="en-US" sz="3200" b="1" dirty="0">
              <a:solidFill>
                <a:srgbClr val="FFC000"/>
              </a:solidFill>
            </a:endParaRPr>
          </a:p>
          <a:p>
            <a:pPr algn="ctr"/>
            <a:r>
              <a:rPr lang="en-US" sz="3200" b="1" dirty="0" smtClean="0">
                <a:solidFill>
                  <a:srgbClr val="FFC000"/>
                </a:solidFill>
              </a:rPr>
              <a:t>২।  </a:t>
            </a:r>
            <a:r>
              <a:rPr lang="en-US" sz="3200" b="1" dirty="0" err="1" smtClean="0">
                <a:solidFill>
                  <a:srgbClr val="FFC000"/>
                </a:solidFill>
              </a:rPr>
              <a:t>কৃষি</a:t>
            </a:r>
            <a:r>
              <a:rPr lang="en-US" sz="3200" b="1" dirty="0" smtClean="0">
                <a:solidFill>
                  <a:srgbClr val="FFC000"/>
                </a:solidFill>
              </a:rPr>
              <a:t>  </a:t>
            </a:r>
          </a:p>
          <a:p>
            <a:pPr algn="ctr"/>
            <a:endParaRPr lang="en-US" sz="3200" b="1" dirty="0">
              <a:solidFill>
                <a:srgbClr val="FFC000"/>
              </a:solidFill>
            </a:endParaRPr>
          </a:p>
          <a:p>
            <a:pPr algn="ctr"/>
            <a:r>
              <a:rPr lang="en-US" sz="3200" b="1" dirty="0" smtClean="0">
                <a:solidFill>
                  <a:srgbClr val="FFC000"/>
                </a:solidFill>
              </a:rPr>
              <a:t>৩। </a:t>
            </a:r>
            <a:r>
              <a:rPr lang="en-US" sz="3200" b="1" dirty="0" err="1" smtClean="0">
                <a:solidFill>
                  <a:srgbClr val="FFC000"/>
                </a:solidFill>
              </a:rPr>
              <a:t>গবেষণা</a:t>
            </a:r>
            <a:r>
              <a:rPr lang="en-US" sz="3200" b="1" dirty="0" smtClean="0">
                <a:solidFill>
                  <a:srgbClr val="FFC000"/>
                </a:solidFill>
              </a:rPr>
              <a:t> </a:t>
            </a:r>
          </a:p>
          <a:p>
            <a:pPr algn="ctr"/>
            <a:endParaRPr lang="en-US" sz="3200" b="1" dirty="0">
              <a:solidFill>
                <a:srgbClr val="FFC000"/>
              </a:solidFill>
            </a:endParaRPr>
          </a:p>
          <a:p>
            <a:pPr algn="ctr"/>
            <a:r>
              <a:rPr lang="en-US" sz="3200" b="1" dirty="0" smtClean="0">
                <a:solidFill>
                  <a:srgbClr val="FFC000"/>
                </a:solidFill>
              </a:rPr>
              <a:t>৪।শিল্প  </a:t>
            </a:r>
            <a:r>
              <a:rPr lang="en-US" sz="3200" b="1" dirty="0" err="1" smtClean="0">
                <a:solidFill>
                  <a:srgbClr val="FFC000"/>
                </a:solidFill>
              </a:rPr>
              <a:t>কারখানা</a:t>
            </a:r>
            <a:r>
              <a:rPr lang="en-US" sz="3200" b="1" dirty="0" smtClean="0">
                <a:solidFill>
                  <a:srgbClr val="FFC000"/>
                </a:solidFill>
              </a:rPr>
              <a:t> </a:t>
            </a:r>
            <a:endParaRPr lang="en-US" sz="3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18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6000">
        <p14:vortex dir="r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200" y="2743200"/>
            <a:ext cx="8305800" cy="36576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/>
              <a:t>১।  </a:t>
            </a:r>
            <a:r>
              <a:rPr lang="en-US" sz="3200" b="1" dirty="0" err="1" smtClean="0"/>
              <a:t>পরমাণু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পদার্থের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ক্ষুদ্রতম</a:t>
            </a:r>
            <a:r>
              <a:rPr lang="en-US" sz="3200" b="1" dirty="0" smtClean="0"/>
              <a:t>   </a:t>
            </a:r>
            <a:r>
              <a:rPr lang="en-US" sz="3200" b="1" dirty="0" err="1" smtClean="0"/>
              <a:t>কণা</a:t>
            </a:r>
            <a:r>
              <a:rPr lang="en-US" sz="3200" b="1" dirty="0" smtClean="0"/>
              <a:t> ।</a:t>
            </a:r>
          </a:p>
          <a:p>
            <a:endParaRPr lang="en-US" sz="3200" b="1" dirty="0"/>
          </a:p>
          <a:p>
            <a:r>
              <a:rPr lang="en-US" sz="3200" b="1" dirty="0" smtClean="0"/>
              <a:t>২। </a:t>
            </a:r>
            <a:r>
              <a:rPr lang="en-US" sz="3200" b="1" dirty="0" err="1" smtClean="0"/>
              <a:t>নিউক্লিয়াসে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প্রোটন</a:t>
            </a:r>
            <a:r>
              <a:rPr lang="en-US" sz="3200" b="1" dirty="0" smtClean="0"/>
              <a:t>  ও  </a:t>
            </a:r>
            <a:r>
              <a:rPr lang="en-US" sz="3200" b="1" dirty="0" err="1" smtClean="0"/>
              <a:t>নিউট্রন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থাকে</a:t>
            </a:r>
            <a:r>
              <a:rPr lang="en-US" sz="3200" b="1" dirty="0" smtClean="0"/>
              <a:t> ।</a:t>
            </a:r>
          </a:p>
          <a:p>
            <a:endParaRPr lang="en-US" sz="3200" b="1" dirty="0"/>
          </a:p>
          <a:p>
            <a:r>
              <a:rPr lang="en-US" sz="3200" b="1" dirty="0" smtClean="0"/>
              <a:t>৩। </a:t>
            </a:r>
            <a:r>
              <a:rPr lang="en-US" sz="3200" b="1" dirty="0" err="1" smtClean="0"/>
              <a:t>পারমানবিক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সংখ্যা</a:t>
            </a:r>
            <a:r>
              <a:rPr lang="en-US" sz="3200" b="1" dirty="0" smtClean="0"/>
              <a:t>  ও  </a:t>
            </a:r>
            <a:r>
              <a:rPr lang="en-US" sz="3200" b="1" dirty="0" err="1" smtClean="0"/>
              <a:t>ভরসংখ্যা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পরমাণুর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গুরুত্বপূর্ণ</a:t>
            </a:r>
            <a:r>
              <a:rPr lang="en-US" sz="3200" b="1" dirty="0" smtClean="0"/>
              <a:t>   </a:t>
            </a:r>
            <a:r>
              <a:rPr lang="en-US" sz="3200" b="1" dirty="0" err="1" smtClean="0"/>
              <a:t>বৈশিষ্ট্য</a:t>
            </a:r>
            <a:r>
              <a:rPr lang="en-US" sz="3200" b="1" dirty="0" smtClean="0"/>
              <a:t> ।    </a:t>
            </a:r>
            <a:endParaRPr lang="en-US" sz="3200" b="1" dirty="0"/>
          </a:p>
        </p:txBody>
      </p:sp>
      <p:sp>
        <p:nvSpPr>
          <p:cNvPr id="4" name="Minus 3"/>
          <p:cNvSpPr/>
          <p:nvPr/>
        </p:nvSpPr>
        <p:spPr>
          <a:xfrm>
            <a:off x="609600" y="-1371600"/>
            <a:ext cx="8305800" cy="5638800"/>
          </a:xfrm>
          <a:prstGeom prst="mathMin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rgbClr val="FFFF00"/>
                </a:solidFill>
              </a:rPr>
              <a:t>সারসংক্ষেপ</a:t>
            </a:r>
            <a:r>
              <a:rPr lang="en-US" sz="4800" dirty="0" smtClean="0">
                <a:solidFill>
                  <a:srgbClr val="FFFF00"/>
                </a:solidFill>
              </a:rPr>
              <a:t> </a:t>
            </a:r>
            <a:endParaRPr lang="en-US" sz="4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120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6000">
        <p14:vortex dir="r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249521" y="304800"/>
            <a:ext cx="4495800" cy="1981200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rgbClr val="FFFF00"/>
                </a:solidFill>
              </a:rPr>
              <a:t>মূল্যায়ন</a:t>
            </a:r>
            <a:r>
              <a:rPr lang="en-US" sz="6000" b="1" dirty="0" smtClean="0">
                <a:solidFill>
                  <a:srgbClr val="FFFF00"/>
                </a:solidFill>
              </a:rPr>
              <a:t> </a:t>
            </a:r>
            <a:r>
              <a:rPr lang="en-US" sz="4800" dirty="0" smtClean="0">
                <a:solidFill>
                  <a:srgbClr val="AEDF11"/>
                </a:solidFill>
              </a:rPr>
              <a:t> </a:t>
            </a:r>
            <a:endParaRPr lang="en-US" sz="4000" dirty="0">
              <a:solidFill>
                <a:srgbClr val="AEDF11"/>
              </a:solidFill>
            </a:endParaRPr>
          </a:p>
        </p:txBody>
      </p:sp>
      <p:sp>
        <p:nvSpPr>
          <p:cNvPr id="3" name="Flowchart: Preparation 2"/>
          <p:cNvSpPr/>
          <p:nvPr/>
        </p:nvSpPr>
        <p:spPr>
          <a:xfrm>
            <a:off x="304800" y="2667000"/>
            <a:ext cx="8382000" cy="3962400"/>
          </a:xfrm>
          <a:prstGeom prst="flowChartPreparati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00FF"/>
                </a:solidFill>
              </a:rPr>
              <a:t>১। </a:t>
            </a:r>
            <a:r>
              <a:rPr lang="en-US" sz="2800" b="1" dirty="0" err="1" smtClean="0">
                <a:solidFill>
                  <a:srgbClr val="0000FF"/>
                </a:solidFill>
              </a:rPr>
              <a:t>পারমাণবিক</a:t>
            </a:r>
            <a:r>
              <a:rPr lang="en-US" sz="2800" b="1" dirty="0" smtClean="0">
                <a:solidFill>
                  <a:srgbClr val="0000FF"/>
                </a:solidFill>
              </a:rPr>
              <a:t>   </a:t>
            </a:r>
            <a:r>
              <a:rPr lang="en-US" sz="2800" b="1" dirty="0" err="1" smtClean="0">
                <a:solidFill>
                  <a:srgbClr val="0000FF"/>
                </a:solidFill>
              </a:rPr>
              <a:t>সংখ্যা</a:t>
            </a:r>
            <a:r>
              <a:rPr lang="en-US" sz="2800" b="1" dirty="0" smtClean="0">
                <a:solidFill>
                  <a:srgbClr val="0000FF"/>
                </a:solidFill>
              </a:rPr>
              <a:t>  </a:t>
            </a:r>
            <a:r>
              <a:rPr lang="en-US" sz="2800" b="1" dirty="0" err="1" smtClean="0">
                <a:solidFill>
                  <a:srgbClr val="0000FF"/>
                </a:solidFill>
              </a:rPr>
              <a:t>কী</a:t>
            </a:r>
            <a:r>
              <a:rPr lang="en-US" sz="3600" b="1" dirty="0" smtClean="0">
                <a:solidFill>
                  <a:srgbClr val="0000FF"/>
                </a:solidFill>
              </a:rPr>
              <a:t>?</a:t>
            </a:r>
          </a:p>
          <a:p>
            <a:endParaRPr lang="en-US" sz="2000" b="1" dirty="0">
              <a:solidFill>
                <a:srgbClr val="0000FF"/>
              </a:solidFill>
            </a:endParaRPr>
          </a:p>
          <a:p>
            <a:r>
              <a:rPr lang="en-US" sz="2800" b="1" dirty="0" smtClean="0">
                <a:solidFill>
                  <a:srgbClr val="0000FF"/>
                </a:solidFill>
              </a:rPr>
              <a:t>২। </a:t>
            </a:r>
            <a:r>
              <a:rPr lang="en-US" sz="2800" b="1" dirty="0" err="1" smtClean="0">
                <a:solidFill>
                  <a:srgbClr val="0000FF"/>
                </a:solidFill>
              </a:rPr>
              <a:t>ভর</a:t>
            </a:r>
            <a:r>
              <a:rPr lang="en-US" sz="2800" b="1" dirty="0" smtClean="0">
                <a:solidFill>
                  <a:srgbClr val="0000FF"/>
                </a:solidFill>
              </a:rPr>
              <a:t>  </a:t>
            </a:r>
            <a:r>
              <a:rPr lang="en-US" sz="2800" b="1" dirty="0" err="1" smtClean="0">
                <a:solidFill>
                  <a:srgbClr val="0000FF"/>
                </a:solidFill>
              </a:rPr>
              <a:t>সংখ্যা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কী</a:t>
            </a:r>
            <a:r>
              <a:rPr lang="en-US" sz="3200" b="1" dirty="0" smtClean="0">
                <a:solidFill>
                  <a:srgbClr val="0000FF"/>
                </a:solidFill>
              </a:rPr>
              <a:t>?</a:t>
            </a:r>
          </a:p>
          <a:p>
            <a:endParaRPr lang="en-US" sz="2800" b="1" dirty="0">
              <a:solidFill>
                <a:srgbClr val="0000FF"/>
              </a:solidFill>
            </a:endParaRPr>
          </a:p>
          <a:p>
            <a:r>
              <a:rPr lang="en-US" sz="2800" b="1" dirty="0">
                <a:solidFill>
                  <a:srgbClr val="0000FF"/>
                </a:solidFill>
              </a:rPr>
              <a:t>৩</a:t>
            </a:r>
            <a:r>
              <a:rPr lang="en-US" sz="2800" b="1" dirty="0" smtClean="0">
                <a:solidFill>
                  <a:srgbClr val="0000FF"/>
                </a:solidFill>
              </a:rPr>
              <a:t>। </a:t>
            </a:r>
            <a:r>
              <a:rPr lang="en-US" sz="2800" b="1" dirty="0" err="1" smtClean="0">
                <a:solidFill>
                  <a:srgbClr val="0000FF"/>
                </a:solidFill>
              </a:rPr>
              <a:t>প্রোটন</a:t>
            </a:r>
            <a:r>
              <a:rPr lang="en-US" sz="2800" b="1" dirty="0" smtClean="0">
                <a:solidFill>
                  <a:srgbClr val="0000FF"/>
                </a:solidFill>
              </a:rPr>
              <a:t>  </a:t>
            </a:r>
            <a:r>
              <a:rPr lang="en-US" sz="2800" b="1" dirty="0" err="1" smtClean="0">
                <a:solidFill>
                  <a:srgbClr val="0000FF"/>
                </a:solidFill>
              </a:rPr>
              <a:t>এর</a:t>
            </a:r>
            <a:r>
              <a:rPr lang="en-US" sz="2800" b="1" dirty="0" smtClean="0">
                <a:solidFill>
                  <a:srgbClr val="0000FF"/>
                </a:solidFill>
              </a:rPr>
              <a:t>  </a:t>
            </a:r>
            <a:r>
              <a:rPr lang="en-US" sz="2800" b="1" dirty="0" err="1" smtClean="0">
                <a:solidFill>
                  <a:srgbClr val="0000FF"/>
                </a:solidFill>
              </a:rPr>
              <a:t>চার্জ</a:t>
            </a:r>
            <a:r>
              <a:rPr lang="en-US" sz="2800" b="1" dirty="0" smtClean="0">
                <a:solidFill>
                  <a:srgbClr val="0000FF"/>
                </a:solidFill>
              </a:rPr>
              <a:t>  </a:t>
            </a:r>
            <a:r>
              <a:rPr lang="en-US" sz="2800" b="1" dirty="0" err="1" smtClean="0">
                <a:solidFill>
                  <a:srgbClr val="0000FF"/>
                </a:solidFill>
              </a:rPr>
              <a:t>কত</a:t>
            </a:r>
            <a:r>
              <a:rPr lang="en-US" sz="3200" b="1" dirty="0">
                <a:solidFill>
                  <a:srgbClr val="0000FF"/>
                </a:solidFill>
              </a:rPr>
              <a:t>?</a:t>
            </a:r>
            <a:endParaRPr lang="en-US" sz="2800" b="1" dirty="0" smtClean="0">
              <a:solidFill>
                <a:srgbClr val="0000FF"/>
              </a:solidFill>
            </a:endParaRPr>
          </a:p>
          <a:p>
            <a:endParaRPr lang="en-US" sz="2800" b="1" dirty="0">
              <a:solidFill>
                <a:srgbClr val="0000FF"/>
              </a:solidFill>
            </a:endParaRPr>
          </a:p>
          <a:p>
            <a:r>
              <a:rPr lang="en-US" sz="3200" b="1" dirty="0">
                <a:solidFill>
                  <a:srgbClr val="0000FF"/>
                </a:solidFill>
              </a:rPr>
              <a:t>৪</a:t>
            </a:r>
            <a:r>
              <a:rPr lang="en-US" sz="3200" b="1" dirty="0" smtClean="0">
                <a:solidFill>
                  <a:srgbClr val="0000FF"/>
                </a:solidFill>
              </a:rPr>
              <a:t>।Na </a:t>
            </a:r>
            <a:r>
              <a:rPr lang="en-US" sz="2800" b="1" dirty="0" err="1" smtClean="0">
                <a:solidFill>
                  <a:srgbClr val="0000FF"/>
                </a:solidFill>
              </a:rPr>
              <a:t>এর</a:t>
            </a:r>
            <a:r>
              <a:rPr lang="en-US" sz="2800" b="1" dirty="0" smtClean="0">
                <a:solidFill>
                  <a:srgbClr val="0000FF"/>
                </a:solidFill>
              </a:rPr>
              <a:t>  </a:t>
            </a:r>
            <a:r>
              <a:rPr lang="en-US" sz="2800" b="1" dirty="0" err="1" smtClean="0">
                <a:solidFill>
                  <a:srgbClr val="0000FF"/>
                </a:solidFill>
              </a:rPr>
              <a:t>ইলেকট্রন</a:t>
            </a:r>
            <a:r>
              <a:rPr lang="en-US" sz="2800" b="1" dirty="0" smtClean="0">
                <a:solidFill>
                  <a:srgbClr val="0000FF"/>
                </a:solidFill>
              </a:rPr>
              <a:t>  </a:t>
            </a:r>
            <a:r>
              <a:rPr lang="en-US" sz="2800" b="1" dirty="0" err="1" smtClean="0">
                <a:solidFill>
                  <a:srgbClr val="0000FF"/>
                </a:solidFill>
              </a:rPr>
              <a:t>বিন্যাস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লিখ</a:t>
            </a:r>
            <a:r>
              <a:rPr lang="en-US" sz="2800" b="1" dirty="0" smtClean="0">
                <a:solidFill>
                  <a:srgbClr val="0000FF"/>
                </a:solidFill>
              </a:rPr>
              <a:t> । </a:t>
            </a:r>
            <a:endParaRPr lang="en-US" sz="2800" b="1" dirty="0">
              <a:solidFill>
                <a:srgbClr val="0000FF"/>
              </a:solidFill>
            </a:endParaRPr>
          </a:p>
          <a:p>
            <a:r>
              <a:rPr lang="en-US" dirty="0" smtClean="0">
                <a:solidFill>
                  <a:srgbClr val="0000FF"/>
                </a:solidFill>
              </a:rPr>
              <a:t> 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830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6000">
        <p14:vortex dir="r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unched Tape 1"/>
          <p:cNvSpPr/>
          <p:nvPr/>
        </p:nvSpPr>
        <p:spPr>
          <a:xfrm>
            <a:off x="1905000" y="114300"/>
            <a:ext cx="5410200" cy="2362200"/>
          </a:xfrm>
          <a:prstGeom prst="flowChartPunchedTape">
            <a:avLst/>
          </a:prstGeom>
          <a:solidFill>
            <a:srgbClr val="FFFF0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i="1" dirty="0" err="1" smtClean="0">
                <a:solidFill>
                  <a:srgbClr val="0000FF"/>
                </a:solidFill>
              </a:rPr>
              <a:t>ধন্যবাদ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895600"/>
            <a:ext cx="5105400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71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6000">
        <p14:vortex dir="r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04801" y="1219200"/>
            <a:ext cx="8625190" cy="4648201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 smtClean="0">
                <a:solidFill>
                  <a:srgbClr val="00206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পরিচিতি</a:t>
            </a:r>
            <a:endParaRPr lang="en-US" sz="7200" dirty="0" smtClean="0">
              <a:solidFill>
                <a:srgbClr val="00206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en-US" sz="4000" dirty="0" err="1" smtClean="0">
                <a:solidFill>
                  <a:srgbClr val="00206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নামঃমোঃইসরাফিল</a:t>
            </a:r>
            <a:r>
              <a:rPr lang="en-US" sz="4800" dirty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ইসলাম</a:t>
            </a:r>
            <a:r>
              <a:rPr lang="en-US" sz="4800" dirty="0" smtClean="0">
                <a:solidFill>
                  <a:srgbClr val="002060"/>
                </a:solidFill>
              </a:rPr>
              <a:t> </a:t>
            </a:r>
            <a:r>
              <a:rPr lang="en-US" sz="1600" dirty="0" smtClean="0">
                <a:solidFill>
                  <a:srgbClr val="002060"/>
                </a:solidFill>
              </a:rPr>
              <a:t>  </a:t>
            </a:r>
            <a:endParaRPr lang="en-US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73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5000">
        <p14:vortex dir="r"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eft-Right Arrow 4"/>
          <p:cNvSpPr/>
          <p:nvPr/>
        </p:nvSpPr>
        <p:spPr>
          <a:xfrm>
            <a:off x="333983" y="304800"/>
            <a:ext cx="8720847" cy="2803187"/>
          </a:xfrm>
          <a:prstGeom prst="left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পাঠ</a:t>
            </a:r>
            <a:r>
              <a:rPr lang="en-US" sz="2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sz="72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পরিচিতি</a:t>
            </a:r>
            <a:r>
              <a:rPr lang="en-US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58588" y="3505200"/>
            <a:ext cx="8720847" cy="3200400"/>
          </a:xfrm>
          <a:prstGeom prst="roundRect">
            <a:avLst/>
          </a:prstGeom>
          <a:ln>
            <a:solidFill>
              <a:srgbClr val="0000FF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rgbClr val="0000FF"/>
                </a:solidFill>
              </a:rPr>
              <a:t>শ্রেণীঃ</a:t>
            </a:r>
            <a:r>
              <a:rPr lang="en-US" sz="5400" dirty="0" smtClean="0">
                <a:solidFill>
                  <a:srgbClr val="0000FF"/>
                </a:solidFill>
              </a:rPr>
              <a:t> ১০ম </a:t>
            </a:r>
          </a:p>
          <a:p>
            <a:pPr algn="ctr"/>
            <a:r>
              <a:rPr lang="en-US" sz="5400" dirty="0" err="1" smtClean="0">
                <a:solidFill>
                  <a:srgbClr val="0000FF"/>
                </a:solidFill>
              </a:rPr>
              <a:t>বিষয়ঃ</a:t>
            </a:r>
            <a:r>
              <a:rPr lang="en-US" sz="5400" dirty="0" smtClean="0">
                <a:solidFill>
                  <a:srgbClr val="0000FF"/>
                </a:solidFill>
              </a:rPr>
              <a:t> </a:t>
            </a:r>
            <a:r>
              <a:rPr lang="en-US" sz="5400" dirty="0" err="1" smtClean="0">
                <a:solidFill>
                  <a:srgbClr val="0000FF"/>
                </a:solidFill>
              </a:rPr>
              <a:t>রসায়ন</a:t>
            </a:r>
            <a:endParaRPr lang="en-US" sz="5400" dirty="0" smtClean="0">
              <a:solidFill>
                <a:srgbClr val="0000FF"/>
              </a:solidFill>
            </a:endParaRPr>
          </a:p>
          <a:p>
            <a:pPr algn="ctr"/>
            <a:r>
              <a:rPr lang="en-US" sz="5400" dirty="0" err="1" smtClean="0">
                <a:solidFill>
                  <a:srgbClr val="0000FF"/>
                </a:solidFill>
              </a:rPr>
              <a:t>অধ্যায়ঃ</a:t>
            </a:r>
            <a:r>
              <a:rPr lang="en-US" sz="5400" dirty="0" smtClean="0">
                <a:solidFill>
                  <a:srgbClr val="0000FF"/>
                </a:solidFill>
              </a:rPr>
              <a:t> ২য়   </a:t>
            </a:r>
            <a:endParaRPr lang="en-US" sz="5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471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5000">
        <p14:vortex dir="r"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52400"/>
            <a:ext cx="8458200" cy="3352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733800"/>
            <a:ext cx="8458200" cy="307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30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6000">
        <p14:vortex dir="r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0"/>
            <a:ext cx="5638800" cy="5638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762000"/>
            <a:ext cx="337185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34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6000">
        <p14:vortex dir="r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evel 5"/>
          <p:cNvSpPr/>
          <p:nvPr/>
        </p:nvSpPr>
        <p:spPr>
          <a:xfrm>
            <a:off x="251298" y="535021"/>
            <a:ext cx="8686800" cy="1905000"/>
          </a:xfrm>
          <a:prstGeom prst="beve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পাঠ</a:t>
            </a:r>
            <a:r>
              <a:rPr lang="en-US" sz="7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80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শিরোনাম</a:t>
            </a:r>
            <a:endParaRPr lang="en-US" sz="72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457200" y="3200400"/>
            <a:ext cx="8557098" cy="3276600"/>
          </a:xfrm>
          <a:prstGeom prst="round2DiagRect">
            <a:avLst/>
          </a:prstGeom>
          <a:solidFill>
            <a:srgbClr val="C8522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i="1" dirty="0" err="1" smtClean="0">
                <a:solidFill>
                  <a:srgbClr val="002060"/>
                </a:solidFill>
              </a:rPr>
              <a:t>আজকের</a:t>
            </a:r>
            <a:r>
              <a:rPr lang="en-US" sz="4800" i="1" dirty="0" smtClean="0">
                <a:solidFill>
                  <a:srgbClr val="002060"/>
                </a:solidFill>
              </a:rPr>
              <a:t>  </a:t>
            </a:r>
            <a:r>
              <a:rPr lang="en-US" sz="4800" i="1" dirty="0" err="1" smtClean="0">
                <a:solidFill>
                  <a:srgbClr val="002060"/>
                </a:solidFill>
              </a:rPr>
              <a:t>আলোচনার</a:t>
            </a:r>
            <a:r>
              <a:rPr lang="en-US" sz="4800" i="1" dirty="0" smtClean="0">
                <a:solidFill>
                  <a:srgbClr val="002060"/>
                </a:solidFill>
              </a:rPr>
              <a:t>   </a:t>
            </a:r>
            <a:r>
              <a:rPr lang="en-US" sz="4800" i="1" dirty="0" err="1" smtClean="0">
                <a:solidFill>
                  <a:srgbClr val="002060"/>
                </a:solidFill>
              </a:rPr>
              <a:t>বিষয়ঃ</a:t>
            </a:r>
            <a:r>
              <a:rPr lang="en-US" sz="4800" i="1" dirty="0" smtClean="0">
                <a:solidFill>
                  <a:srgbClr val="002060"/>
                </a:solidFill>
              </a:rPr>
              <a:t>-</a:t>
            </a:r>
          </a:p>
          <a:p>
            <a:pPr algn="ctr"/>
            <a:r>
              <a:rPr lang="en-US" dirty="0" smtClean="0"/>
              <a:t>   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 </a:t>
            </a:r>
            <a:r>
              <a:rPr lang="en-US" sz="5400" dirty="0" smtClean="0">
                <a:solidFill>
                  <a:srgbClr val="FFFF00"/>
                </a:solidFill>
              </a:rPr>
              <a:t>‘‘</a:t>
            </a:r>
            <a:r>
              <a:rPr lang="en-US" sz="5400" dirty="0" err="1" smtClean="0">
                <a:solidFill>
                  <a:srgbClr val="FFFF00"/>
                </a:solidFill>
              </a:rPr>
              <a:t>পরমানুর</a:t>
            </a:r>
            <a:r>
              <a:rPr lang="en-US" sz="5400" dirty="0" smtClean="0">
                <a:solidFill>
                  <a:srgbClr val="FFFF00"/>
                </a:solidFill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</a:rPr>
              <a:t>গঠন</a:t>
            </a:r>
            <a:r>
              <a:rPr lang="en-US" sz="5400" dirty="0">
                <a:solidFill>
                  <a:srgbClr val="FFFF00"/>
                </a:solidFill>
              </a:rPr>
              <a:t> </a:t>
            </a:r>
            <a:r>
              <a:rPr lang="en-US" sz="5400" dirty="0" smtClean="0">
                <a:solidFill>
                  <a:srgbClr val="FFFF00"/>
                </a:solidFill>
              </a:rPr>
              <a:t>’’</a:t>
            </a:r>
            <a:endParaRPr lang="en-US" sz="5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58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6000">
        <p14:vortex dir="r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Terminator 1"/>
          <p:cNvSpPr/>
          <p:nvPr/>
        </p:nvSpPr>
        <p:spPr>
          <a:xfrm>
            <a:off x="2057400" y="457200"/>
            <a:ext cx="5656634" cy="1600200"/>
          </a:xfrm>
          <a:prstGeom prst="flowChartTermina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rgbClr val="FFFF00"/>
                </a:solidFill>
              </a:rPr>
              <a:t>শিখন</a:t>
            </a:r>
            <a:r>
              <a:rPr lang="en-US" sz="4400" b="1" dirty="0" smtClean="0">
                <a:solidFill>
                  <a:srgbClr val="FFFF00"/>
                </a:solidFill>
              </a:rPr>
              <a:t>  </a:t>
            </a:r>
            <a:r>
              <a:rPr lang="en-US" sz="5400" b="1" dirty="0" err="1" smtClean="0">
                <a:solidFill>
                  <a:srgbClr val="FFFF00"/>
                </a:solidFill>
              </a:rPr>
              <a:t>ফল</a:t>
            </a:r>
            <a:r>
              <a:rPr lang="en-US" sz="4400" b="1" dirty="0" smtClean="0">
                <a:solidFill>
                  <a:srgbClr val="FFFF00"/>
                </a:solidFill>
              </a:rPr>
              <a:t> 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81000" y="2667000"/>
            <a:ext cx="8382000" cy="3962400"/>
          </a:xfrm>
          <a:prstGeom prst="roundRect">
            <a:avLst/>
          </a:prstGeom>
          <a:solidFill>
            <a:srgbClr val="AEDF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00FF"/>
                </a:solidFill>
              </a:rPr>
              <a:t>এই</a:t>
            </a:r>
            <a:r>
              <a:rPr lang="en-US" b="1" dirty="0" smtClean="0">
                <a:solidFill>
                  <a:srgbClr val="0000FF"/>
                </a:solidFill>
              </a:rPr>
              <a:t>   </a:t>
            </a:r>
            <a:r>
              <a:rPr lang="en-US" sz="2800" b="1" dirty="0" err="1" smtClean="0">
                <a:solidFill>
                  <a:srgbClr val="0000FF"/>
                </a:solidFill>
              </a:rPr>
              <a:t>পাঠ</a:t>
            </a:r>
            <a:r>
              <a:rPr lang="en-US" b="1" dirty="0" smtClean="0">
                <a:solidFill>
                  <a:srgbClr val="0000FF"/>
                </a:solidFill>
              </a:rPr>
              <a:t>   </a:t>
            </a:r>
            <a:r>
              <a:rPr lang="en-US" sz="2800" b="1" dirty="0" err="1" smtClean="0">
                <a:solidFill>
                  <a:srgbClr val="0000FF"/>
                </a:solidFill>
              </a:rPr>
              <a:t>শেষে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b="1" dirty="0" smtClean="0">
                <a:solidFill>
                  <a:srgbClr val="0000FF"/>
                </a:solidFill>
              </a:rPr>
              <a:t>  </a:t>
            </a:r>
            <a:r>
              <a:rPr lang="en-US" sz="2800" b="1" dirty="0" err="1" smtClean="0">
                <a:solidFill>
                  <a:srgbClr val="0000FF"/>
                </a:solidFill>
              </a:rPr>
              <a:t>শিক্ষার্থীরা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sz="4400" b="1" dirty="0" smtClean="0">
                <a:solidFill>
                  <a:srgbClr val="0000FF"/>
                </a:solidFill>
              </a:rPr>
              <a:t>–</a:t>
            </a:r>
          </a:p>
          <a:p>
            <a:pPr algn="ctr"/>
            <a:endParaRPr lang="en-US" sz="4400" b="1" dirty="0" smtClean="0">
              <a:solidFill>
                <a:srgbClr val="0000FF"/>
              </a:solidFill>
            </a:endParaRPr>
          </a:p>
          <a:p>
            <a:r>
              <a:rPr lang="en-US" sz="2400" b="1" dirty="0" smtClean="0">
                <a:solidFill>
                  <a:srgbClr val="0000FF"/>
                </a:solidFill>
              </a:rPr>
              <a:t>১। </a:t>
            </a:r>
            <a:r>
              <a:rPr lang="en-US" sz="2400" b="1" dirty="0" err="1" smtClean="0">
                <a:solidFill>
                  <a:srgbClr val="0000FF"/>
                </a:solidFill>
              </a:rPr>
              <a:t>পরমানুর</a:t>
            </a:r>
            <a:r>
              <a:rPr lang="en-US" sz="2400" b="1" dirty="0" smtClean="0">
                <a:solidFill>
                  <a:srgbClr val="0000FF"/>
                </a:solidFill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</a:rPr>
              <a:t>গঠন</a:t>
            </a:r>
            <a:r>
              <a:rPr lang="en-US" sz="2400" b="1" dirty="0" smtClean="0">
                <a:solidFill>
                  <a:srgbClr val="0000FF"/>
                </a:solidFill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</a:rPr>
              <a:t>ব্যাখ্যা</a:t>
            </a:r>
            <a:r>
              <a:rPr lang="en-US" sz="2400" b="1" dirty="0" smtClean="0">
                <a:solidFill>
                  <a:srgbClr val="0000FF"/>
                </a:solidFill>
              </a:rPr>
              <a:t>  </a:t>
            </a:r>
            <a:r>
              <a:rPr lang="en-US" sz="2400" b="1" dirty="0" err="1" smtClean="0">
                <a:solidFill>
                  <a:srgbClr val="0000FF"/>
                </a:solidFill>
              </a:rPr>
              <a:t>করতে</a:t>
            </a:r>
            <a:r>
              <a:rPr lang="en-US" sz="2400" b="1" dirty="0" smtClean="0">
                <a:solidFill>
                  <a:srgbClr val="0000FF"/>
                </a:solidFill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</a:rPr>
              <a:t>পারবে</a:t>
            </a:r>
            <a:r>
              <a:rPr lang="en-US" sz="2400" b="1" dirty="0" smtClean="0">
                <a:solidFill>
                  <a:srgbClr val="0000FF"/>
                </a:solidFill>
              </a:rPr>
              <a:t> ।</a:t>
            </a:r>
          </a:p>
          <a:p>
            <a:endParaRPr lang="en-US" sz="2400" b="1" dirty="0" smtClean="0">
              <a:solidFill>
                <a:srgbClr val="0000FF"/>
              </a:solidFill>
            </a:endParaRPr>
          </a:p>
          <a:p>
            <a:r>
              <a:rPr lang="en-US" sz="2400" b="1" dirty="0" smtClean="0">
                <a:solidFill>
                  <a:srgbClr val="0000FF"/>
                </a:solidFill>
              </a:rPr>
              <a:t>২।মৌলিক </a:t>
            </a:r>
            <a:r>
              <a:rPr lang="en-US" sz="2400" b="1" dirty="0" err="1" smtClean="0">
                <a:solidFill>
                  <a:srgbClr val="0000FF"/>
                </a:solidFill>
              </a:rPr>
              <a:t>কণাসমূহ</a:t>
            </a:r>
            <a:r>
              <a:rPr lang="en-US" sz="2400" b="1" dirty="0" smtClean="0">
                <a:solidFill>
                  <a:srgbClr val="0000FF"/>
                </a:solidFill>
              </a:rPr>
              <a:t>  </a:t>
            </a:r>
            <a:r>
              <a:rPr lang="en-US" sz="2400" b="1" dirty="0" err="1" smtClean="0">
                <a:solidFill>
                  <a:srgbClr val="0000FF"/>
                </a:solidFill>
              </a:rPr>
              <a:t>চিহ্নিত</a:t>
            </a:r>
            <a:r>
              <a:rPr lang="en-US" sz="2400" b="1" dirty="0" smtClean="0">
                <a:solidFill>
                  <a:srgbClr val="0000FF"/>
                </a:solidFill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</a:rPr>
              <a:t>করতে</a:t>
            </a:r>
            <a:r>
              <a:rPr lang="en-US" sz="2400" b="1" dirty="0" smtClean="0">
                <a:solidFill>
                  <a:srgbClr val="0000FF"/>
                </a:solidFill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</a:rPr>
              <a:t>পারবে</a:t>
            </a:r>
            <a:r>
              <a:rPr lang="en-US" sz="2400" b="1" dirty="0" smtClean="0">
                <a:solidFill>
                  <a:srgbClr val="0000FF"/>
                </a:solidFill>
              </a:rPr>
              <a:t> ।</a:t>
            </a:r>
          </a:p>
          <a:p>
            <a:endParaRPr lang="en-US" sz="2400" b="1" dirty="0" smtClean="0">
              <a:solidFill>
                <a:srgbClr val="0000FF"/>
              </a:solidFill>
            </a:endParaRPr>
          </a:p>
          <a:p>
            <a:r>
              <a:rPr lang="en-US" sz="2400" b="1" dirty="0" smtClean="0">
                <a:solidFill>
                  <a:srgbClr val="0000FF"/>
                </a:solidFill>
              </a:rPr>
              <a:t>৩।পারমানবিক  </a:t>
            </a:r>
            <a:r>
              <a:rPr lang="en-US" sz="2400" b="1" dirty="0" err="1" smtClean="0">
                <a:solidFill>
                  <a:srgbClr val="0000FF"/>
                </a:solidFill>
              </a:rPr>
              <a:t>সংখ্যা</a:t>
            </a:r>
            <a:r>
              <a:rPr lang="en-US" sz="2400" b="1" dirty="0" smtClean="0">
                <a:solidFill>
                  <a:srgbClr val="0000FF"/>
                </a:solidFill>
              </a:rPr>
              <a:t>  ও </a:t>
            </a:r>
            <a:r>
              <a:rPr lang="en-US" sz="2400" b="1" dirty="0" err="1" smtClean="0">
                <a:solidFill>
                  <a:srgbClr val="0000FF"/>
                </a:solidFill>
              </a:rPr>
              <a:t>ভরসংখ্যা</a:t>
            </a:r>
            <a:r>
              <a:rPr lang="en-US" sz="2400" b="1" dirty="0" smtClean="0">
                <a:solidFill>
                  <a:srgbClr val="0000FF"/>
                </a:solidFill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</a:rPr>
              <a:t>নির্ণয়</a:t>
            </a:r>
            <a:r>
              <a:rPr lang="en-US" sz="2400" b="1" dirty="0" smtClean="0">
                <a:solidFill>
                  <a:srgbClr val="0000FF"/>
                </a:solidFill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</a:rPr>
              <a:t>করতে</a:t>
            </a:r>
            <a:r>
              <a:rPr lang="en-US" sz="2400" b="1" dirty="0" smtClean="0">
                <a:solidFill>
                  <a:srgbClr val="0000FF"/>
                </a:solidFill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</a:rPr>
              <a:t>পারবে</a:t>
            </a:r>
            <a:r>
              <a:rPr lang="en-US" sz="2400" b="1" dirty="0" smtClean="0">
                <a:solidFill>
                  <a:srgbClr val="0000FF"/>
                </a:solidFill>
              </a:rPr>
              <a:t> ।      </a:t>
            </a:r>
          </a:p>
          <a:p>
            <a:pPr algn="ctr"/>
            <a:r>
              <a:rPr lang="en-US" sz="4400" dirty="0" smtClean="0">
                <a:solidFill>
                  <a:srgbClr val="0000FF"/>
                </a:solidFill>
              </a:rPr>
              <a:t>  </a:t>
            </a:r>
            <a:endParaRPr lang="en-US" sz="4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99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6000">
        <p14:vortex dir="r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Terminator 2"/>
          <p:cNvSpPr/>
          <p:nvPr/>
        </p:nvSpPr>
        <p:spPr>
          <a:xfrm>
            <a:off x="1447800" y="228600"/>
            <a:ext cx="6324600" cy="17526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rgbClr val="5817D9"/>
                </a:solidFill>
              </a:rPr>
              <a:t>পরমাণু</a:t>
            </a:r>
            <a:r>
              <a:rPr lang="en-US" sz="6000" b="1" dirty="0" smtClean="0"/>
              <a:t>  </a:t>
            </a:r>
            <a:r>
              <a:rPr lang="en-US" sz="6000" b="1" dirty="0" err="1" smtClean="0">
                <a:solidFill>
                  <a:srgbClr val="5817D9"/>
                </a:solidFill>
              </a:rPr>
              <a:t>কি</a:t>
            </a:r>
            <a:r>
              <a:rPr lang="en-US" sz="7200" b="1" dirty="0" smtClean="0">
                <a:solidFill>
                  <a:srgbClr val="5817D9"/>
                </a:solidFill>
              </a:rPr>
              <a:t>?</a:t>
            </a:r>
            <a:endParaRPr lang="en-US" sz="5400" b="1" dirty="0">
              <a:solidFill>
                <a:srgbClr val="5817D9"/>
              </a:solidFill>
            </a:endParaRPr>
          </a:p>
        </p:txBody>
      </p:sp>
      <p:sp>
        <p:nvSpPr>
          <p:cNvPr id="4" name="Round Same Side Corner Rectangle 3"/>
          <p:cNvSpPr/>
          <p:nvPr/>
        </p:nvSpPr>
        <p:spPr>
          <a:xfrm>
            <a:off x="838200" y="2438400"/>
            <a:ext cx="7772400" cy="3962400"/>
          </a:xfrm>
          <a:prstGeom prst="round2Same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১। </a:t>
            </a:r>
            <a:r>
              <a:rPr lang="en-US" sz="3200" b="1" dirty="0" err="1" smtClean="0">
                <a:solidFill>
                  <a:srgbClr val="002060"/>
                </a:solidFill>
              </a:rPr>
              <a:t>মৌলিক</a:t>
            </a:r>
            <a:r>
              <a:rPr lang="en-US" sz="3200" b="1" dirty="0" smtClean="0">
                <a:solidFill>
                  <a:srgbClr val="002060"/>
                </a:solidFill>
              </a:rPr>
              <a:t>   </a:t>
            </a:r>
            <a:r>
              <a:rPr lang="en-US" sz="3200" b="1" dirty="0" err="1" smtClean="0">
                <a:solidFill>
                  <a:srgbClr val="002060"/>
                </a:solidFill>
              </a:rPr>
              <a:t>পদার্থের</a:t>
            </a:r>
            <a:r>
              <a:rPr lang="en-US" sz="3200" b="1" dirty="0" smtClean="0">
                <a:solidFill>
                  <a:srgbClr val="002060"/>
                </a:solidFill>
              </a:rPr>
              <a:t>   </a:t>
            </a:r>
            <a:r>
              <a:rPr lang="en-US" sz="3200" b="1" dirty="0" err="1" smtClean="0">
                <a:solidFill>
                  <a:srgbClr val="002060"/>
                </a:solidFill>
              </a:rPr>
              <a:t>ক্ষুদ্রতম</a:t>
            </a:r>
            <a:r>
              <a:rPr lang="en-US" sz="3200" b="1" dirty="0" smtClean="0">
                <a:solidFill>
                  <a:srgbClr val="002060"/>
                </a:solidFill>
              </a:rPr>
              <a:t>   </a:t>
            </a:r>
            <a:r>
              <a:rPr lang="en-US" sz="3200" b="1" dirty="0" err="1" smtClean="0">
                <a:solidFill>
                  <a:srgbClr val="002060"/>
                </a:solidFill>
              </a:rPr>
              <a:t>কণাকে</a:t>
            </a:r>
            <a:r>
              <a:rPr lang="en-US" sz="3200" b="1" dirty="0" smtClean="0">
                <a:solidFill>
                  <a:srgbClr val="002060"/>
                </a:solidFill>
              </a:rPr>
              <a:t>   </a:t>
            </a:r>
            <a:r>
              <a:rPr lang="en-US" sz="3200" b="1" dirty="0" err="1" smtClean="0">
                <a:solidFill>
                  <a:srgbClr val="002060"/>
                </a:solidFill>
              </a:rPr>
              <a:t>পরমাণু</a:t>
            </a:r>
            <a:r>
              <a:rPr lang="en-US" sz="3200" b="1" dirty="0" smtClean="0">
                <a:solidFill>
                  <a:srgbClr val="002060"/>
                </a:solidFill>
              </a:rPr>
              <a:t>   </a:t>
            </a:r>
            <a:r>
              <a:rPr lang="en-US" sz="3200" b="1" dirty="0" err="1" smtClean="0">
                <a:solidFill>
                  <a:srgbClr val="002060"/>
                </a:solidFill>
              </a:rPr>
              <a:t>বলে</a:t>
            </a:r>
            <a:r>
              <a:rPr lang="en-US" sz="3200" b="1" dirty="0" smtClean="0">
                <a:solidFill>
                  <a:srgbClr val="002060"/>
                </a:solidFill>
              </a:rPr>
              <a:t> ।</a:t>
            </a:r>
          </a:p>
          <a:p>
            <a:endParaRPr lang="en-US" sz="3200" b="1" dirty="0">
              <a:solidFill>
                <a:srgbClr val="002060"/>
              </a:solidFill>
            </a:endParaRPr>
          </a:p>
          <a:p>
            <a:r>
              <a:rPr lang="en-US" sz="3200" b="1" dirty="0" smtClean="0">
                <a:solidFill>
                  <a:srgbClr val="002060"/>
                </a:solidFill>
              </a:rPr>
              <a:t>২। </a:t>
            </a:r>
            <a:r>
              <a:rPr lang="en-US" sz="3200" b="1" dirty="0" err="1" smtClean="0">
                <a:solidFill>
                  <a:srgbClr val="002060"/>
                </a:solidFill>
              </a:rPr>
              <a:t>পরমানু</a:t>
            </a:r>
            <a:r>
              <a:rPr lang="en-US" sz="3200" b="1" dirty="0" smtClean="0">
                <a:solidFill>
                  <a:srgbClr val="002060"/>
                </a:solidFill>
              </a:rPr>
              <a:t>   </a:t>
            </a:r>
            <a:r>
              <a:rPr lang="en-US" sz="3200" b="1" dirty="0" err="1" smtClean="0">
                <a:solidFill>
                  <a:srgbClr val="002060"/>
                </a:solidFill>
              </a:rPr>
              <a:t>সাধারণত</a:t>
            </a:r>
            <a:r>
              <a:rPr lang="en-US" sz="3200" b="1" dirty="0" smtClean="0">
                <a:solidFill>
                  <a:srgbClr val="002060"/>
                </a:solidFill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</a:rPr>
              <a:t>নিরেপেক্ষ</a:t>
            </a:r>
            <a:r>
              <a:rPr lang="en-US" sz="3200" b="1" dirty="0" smtClean="0">
                <a:solidFill>
                  <a:srgbClr val="002060"/>
                </a:solidFill>
              </a:rPr>
              <a:t>   </a:t>
            </a:r>
            <a:r>
              <a:rPr lang="en-US" sz="3200" b="1" dirty="0" err="1" smtClean="0">
                <a:solidFill>
                  <a:srgbClr val="002060"/>
                </a:solidFill>
              </a:rPr>
              <a:t>হয়</a:t>
            </a:r>
            <a:r>
              <a:rPr lang="en-US" sz="3200" b="1" dirty="0" smtClean="0">
                <a:solidFill>
                  <a:srgbClr val="002060"/>
                </a:solidFill>
              </a:rPr>
              <a:t> । </a:t>
            </a:r>
            <a:endParaRPr lang="en-US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92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6000">
        <p14:vortex dir="r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65946" y="685800"/>
            <a:ext cx="4562467" cy="92333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5400" b="1" dirty="0" err="1" smtClean="0">
                <a:solidFill>
                  <a:schemeClr val="tx2">
                    <a:lumMod val="25000"/>
                  </a:schemeClr>
                </a:solidFill>
              </a:rPr>
              <a:t>পরমানুর</a:t>
            </a:r>
            <a:r>
              <a:rPr lang="en-US" b="1" dirty="0" smtClean="0"/>
              <a:t>  </a:t>
            </a:r>
            <a:r>
              <a:rPr lang="en-US" sz="5400" b="1" dirty="0" err="1" smtClean="0">
                <a:solidFill>
                  <a:schemeClr val="tx2">
                    <a:lumMod val="25000"/>
                  </a:schemeClr>
                </a:solidFill>
              </a:rPr>
              <a:t>গঠন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4" name="Flowchart: Alternate Process 3"/>
          <p:cNvSpPr/>
          <p:nvPr/>
        </p:nvSpPr>
        <p:spPr>
          <a:xfrm>
            <a:off x="494490" y="2209800"/>
            <a:ext cx="8382000" cy="3810000"/>
          </a:xfrm>
          <a:prstGeom prst="flowChartAlternateProces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১। </a:t>
            </a:r>
            <a:r>
              <a:rPr lang="en-US" sz="3200" b="1" dirty="0" err="1" smtClean="0">
                <a:solidFill>
                  <a:srgbClr val="FFFF00"/>
                </a:solidFill>
              </a:rPr>
              <a:t>কেন্দ্রে</a:t>
            </a:r>
            <a:r>
              <a:rPr lang="en-US" sz="3200" b="1" dirty="0" smtClean="0">
                <a:solidFill>
                  <a:srgbClr val="FFFF00"/>
                </a:solidFill>
              </a:rPr>
              <a:t>  </a:t>
            </a:r>
            <a:r>
              <a:rPr lang="en-US" sz="3200" b="1" dirty="0" err="1" smtClean="0">
                <a:solidFill>
                  <a:srgbClr val="FFFF00"/>
                </a:solidFill>
              </a:rPr>
              <a:t>নিউক্লিয়াস</a:t>
            </a:r>
            <a:r>
              <a:rPr lang="en-US" sz="3200" b="1" dirty="0" smtClean="0">
                <a:solidFill>
                  <a:srgbClr val="FFFF00"/>
                </a:solidFill>
              </a:rPr>
              <a:t>  </a:t>
            </a:r>
            <a:r>
              <a:rPr lang="en-US" sz="3200" b="1" dirty="0" err="1" smtClean="0">
                <a:solidFill>
                  <a:srgbClr val="FFFF00"/>
                </a:solidFill>
              </a:rPr>
              <a:t>থাকে</a:t>
            </a:r>
            <a:r>
              <a:rPr lang="en-US" sz="3200" b="1" dirty="0" smtClean="0">
                <a:solidFill>
                  <a:srgbClr val="FFFF00"/>
                </a:solidFill>
              </a:rPr>
              <a:t> ।</a:t>
            </a:r>
          </a:p>
          <a:p>
            <a:endParaRPr lang="en-US" sz="3200" b="1" dirty="0" smtClean="0">
              <a:solidFill>
                <a:srgbClr val="FFFF00"/>
              </a:solidFill>
            </a:endParaRPr>
          </a:p>
          <a:p>
            <a:r>
              <a:rPr lang="en-US" sz="3200" b="1" dirty="0" smtClean="0">
                <a:solidFill>
                  <a:srgbClr val="FFFF00"/>
                </a:solidFill>
              </a:rPr>
              <a:t>২। </a:t>
            </a:r>
            <a:r>
              <a:rPr lang="en-US" sz="3200" b="1" dirty="0" err="1" smtClean="0">
                <a:solidFill>
                  <a:srgbClr val="FFFF00"/>
                </a:solidFill>
              </a:rPr>
              <a:t>নিউক্লিয়াসে</a:t>
            </a:r>
            <a:r>
              <a:rPr lang="en-US" sz="3200" b="1" dirty="0" smtClean="0">
                <a:solidFill>
                  <a:srgbClr val="FFFF00"/>
                </a:solidFill>
              </a:rPr>
              <a:t>  </a:t>
            </a:r>
            <a:r>
              <a:rPr lang="en-US" sz="3200" b="1" dirty="0" err="1" smtClean="0">
                <a:solidFill>
                  <a:srgbClr val="FFFF00"/>
                </a:solidFill>
              </a:rPr>
              <a:t>প্রোটন</a:t>
            </a:r>
            <a:r>
              <a:rPr lang="en-US" sz="3200" b="1" dirty="0" smtClean="0">
                <a:solidFill>
                  <a:srgbClr val="FFFF00"/>
                </a:solidFill>
              </a:rPr>
              <a:t>  ও  </a:t>
            </a:r>
            <a:r>
              <a:rPr lang="en-US" sz="3200" b="1" dirty="0" err="1" smtClean="0">
                <a:solidFill>
                  <a:srgbClr val="FFFF00"/>
                </a:solidFill>
              </a:rPr>
              <a:t>নিউট্রন</a:t>
            </a:r>
            <a:r>
              <a:rPr lang="en-US" sz="3200" b="1" dirty="0" smtClean="0">
                <a:solidFill>
                  <a:srgbClr val="FFFF00"/>
                </a:solidFill>
              </a:rPr>
              <a:t>  </a:t>
            </a:r>
            <a:r>
              <a:rPr lang="en-US" sz="3200" b="1" dirty="0" err="1" smtClean="0">
                <a:solidFill>
                  <a:srgbClr val="FFFF00"/>
                </a:solidFill>
              </a:rPr>
              <a:t>থাকে</a:t>
            </a:r>
            <a:r>
              <a:rPr lang="en-US" sz="3200" b="1" dirty="0" smtClean="0">
                <a:solidFill>
                  <a:srgbClr val="FFFF00"/>
                </a:solidFill>
              </a:rPr>
              <a:t> ।</a:t>
            </a:r>
          </a:p>
          <a:p>
            <a:endParaRPr lang="en-US" sz="3200" b="1" dirty="0" smtClean="0">
              <a:solidFill>
                <a:srgbClr val="FFFF00"/>
              </a:solidFill>
            </a:endParaRPr>
          </a:p>
          <a:p>
            <a:r>
              <a:rPr lang="en-US" sz="3200" b="1" dirty="0" smtClean="0">
                <a:solidFill>
                  <a:srgbClr val="FFFF00"/>
                </a:solidFill>
              </a:rPr>
              <a:t>৩। </a:t>
            </a:r>
            <a:r>
              <a:rPr lang="en-US" sz="3200" b="1" dirty="0" err="1" smtClean="0">
                <a:solidFill>
                  <a:srgbClr val="FFFF00"/>
                </a:solidFill>
              </a:rPr>
              <a:t>নিউক্লিয়াসের</a:t>
            </a:r>
            <a:r>
              <a:rPr lang="en-US" sz="3200" b="1" dirty="0" smtClean="0">
                <a:solidFill>
                  <a:srgbClr val="FFFF00"/>
                </a:solidFill>
              </a:rPr>
              <a:t>   </a:t>
            </a:r>
            <a:r>
              <a:rPr lang="en-US" sz="3200" b="1" dirty="0" err="1" smtClean="0">
                <a:solidFill>
                  <a:srgbClr val="FFFF00"/>
                </a:solidFill>
              </a:rPr>
              <a:t>চারদিকে</a:t>
            </a:r>
            <a:r>
              <a:rPr lang="en-US" sz="3200" b="1" dirty="0" smtClean="0">
                <a:solidFill>
                  <a:srgbClr val="FFFF00"/>
                </a:solidFill>
              </a:rPr>
              <a:t>  </a:t>
            </a:r>
            <a:r>
              <a:rPr lang="en-US" sz="3200" b="1" dirty="0" err="1" smtClean="0">
                <a:solidFill>
                  <a:srgbClr val="FFFF00"/>
                </a:solidFill>
              </a:rPr>
              <a:t>শক্তিস্তরে</a:t>
            </a:r>
            <a:r>
              <a:rPr lang="en-US" sz="3200" b="1" dirty="0" smtClean="0">
                <a:solidFill>
                  <a:srgbClr val="FFFF00"/>
                </a:solidFill>
              </a:rPr>
              <a:t>    </a:t>
            </a:r>
            <a:r>
              <a:rPr lang="en-US" sz="3200" b="1" dirty="0" err="1" smtClean="0">
                <a:solidFill>
                  <a:srgbClr val="FFFF00"/>
                </a:solidFill>
              </a:rPr>
              <a:t>ইলেকট্রন</a:t>
            </a:r>
            <a:r>
              <a:rPr lang="en-US" sz="3200" b="1" dirty="0" smtClean="0">
                <a:solidFill>
                  <a:srgbClr val="FFFF00"/>
                </a:solidFill>
              </a:rPr>
              <a:t>  </a:t>
            </a:r>
            <a:r>
              <a:rPr lang="en-US" sz="3200" b="1" dirty="0" err="1" smtClean="0">
                <a:solidFill>
                  <a:srgbClr val="FFFF00"/>
                </a:solidFill>
              </a:rPr>
              <a:t>ঘোরে</a:t>
            </a:r>
            <a:r>
              <a:rPr lang="en-US" sz="3200" b="1" dirty="0" smtClean="0">
                <a:solidFill>
                  <a:srgbClr val="FFFF00"/>
                </a:solidFill>
              </a:rPr>
              <a:t> ।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552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6000">
        <p14:vortex dir="r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400</TotalTime>
  <Words>286</Words>
  <Application>Microsoft Office PowerPoint</Application>
  <PresentationFormat>On-screen Show (4:3)</PresentationFormat>
  <Paragraphs>78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Metro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 YUSUF ALI</dc:creator>
  <cp:lastModifiedBy>MD YUSUF ALI</cp:lastModifiedBy>
  <cp:revision>45</cp:revision>
  <dcterms:created xsi:type="dcterms:W3CDTF">2006-08-16T00:00:00Z</dcterms:created>
  <dcterms:modified xsi:type="dcterms:W3CDTF">2026-08-06T10:19:42Z</dcterms:modified>
</cp:coreProperties>
</file>