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  <p:sldId id="299" r:id="rId4"/>
    <p:sldId id="258" r:id="rId5"/>
    <p:sldId id="298" r:id="rId6"/>
    <p:sldId id="301" r:id="rId7"/>
    <p:sldId id="302" r:id="rId8"/>
    <p:sldId id="304" r:id="rId9"/>
    <p:sldId id="303" r:id="rId10"/>
    <p:sldId id="311" r:id="rId11"/>
    <p:sldId id="300" r:id="rId12"/>
    <p:sldId id="305" r:id="rId13"/>
    <p:sldId id="306" r:id="rId14"/>
    <p:sldId id="310" r:id="rId15"/>
    <p:sldId id="307" r:id="rId16"/>
    <p:sldId id="308" r:id="rId17"/>
    <p:sldId id="309" r:id="rId18"/>
    <p:sldId id="31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629CA0-E7BD-3D7C-2572-77312D634C59}"/>
              </a:ext>
            </a:extLst>
          </p:cNvPr>
          <p:cNvGrpSpPr/>
          <p:nvPr/>
        </p:nvGrpSpPr>
        <p:grpSpPr>
          <a:xfrm>
            <a:off x="0" y="0"/>
            <a:ext cx="12192000" cy="6934864"/>
            <a:chOff x="0" y="1599533"/>
            <a:chExt cx="9144000" cy="5334664"/>
          </a:xfrm>
        </p:grpSpPr>
        <p:sp>
          <p:nvSpPr>
            <p:cNvPr id="4" name="Rectangle 3"/>
            <p:cNvSpPr/>
            <p:nvPr/>
          </p:nvSpPr>
          <p:spPr>
            <a:xfrm>
              <a:off x="36551" y="1599533"/>
              <a:ext cx="9107449" cy="1829466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9900" dirty="0" err="1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স্বাগতম</a:t>
              </a:r>
              <a:endParaRPr lang="en-US" sz="199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97B98C7-B3ED-D8ED-C066-FCA6FB992E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087061"/>
              <a:ext cx="9144000" cy="3847136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B9AD2DAA-5A50-ADDC-4357-B3E2F29D9739}"/>
              </a:ext>
            </a:extLst>
          </p:cNvPr>
          <p:cNvSpPr/>
          <p:nvPr/>
        </p:nvSpPr>
        <p:spPr>
          <a:xfrm>
            <a:off x="3102964" y="2971800"/>
            <a:ext cx="5816184" cy="1600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নবম</a:t>
            </a:r>
            <a:r>
              <a:rPr lang="en-US" sz="2400" b="1">
                <a:latin typeface="NikoshBAN" panose="02000000000000000000" pitchFamily="2" charset="0"/>
                <a:cs typeface="NikoshBAN" panose="02000000000000000000" pitchFamily="2" charset="0"/>
              </a:rPr>
              <a:t>/দশম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শ্রেনি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: ৫০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20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391FE-7A91-6903-3EB1-37E312488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24203F-ADAA-6D9D-B366-D7A7AF3B5D84}"/>
              </a:ext>
            </a:extLst>
          </p:cNvPr>
          <p:cNvSpPr/>
          <p:nvPr/>
        </p:nvSpPr>
        <p:spPr>
          <a:xfrm>
            <a:off x="4214734" y="989351"/>
            <a:ext cx="3762531" cy="6745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63A260-D41B-532B-FDEB-67DF7117E820}"/>
              </a:ext>
            </a:extLst>
          </p:cNvPr>
          <p:cNvSpPr txBox="1"/>
          <p:nvPr/>
        </p:nvSpPr>
        <p:spPr>
          <a:xfrm>
            <a:off x="580707" y="1843790"/>
            <a:ext cx="11064247" cy="3898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মালিক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ব্যক্তিগত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তহবিল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ছেলের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স্কুলের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বেতন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দিয়েছেন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২০০০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পন্য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৫০০০টাকা। </a:t>
            </a:r>
          </a:p>
          <a:p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98F98E-DB8C-EBD5-72E7-5E544CB4973B}"/>
              </a:ext>
            </a:extLst>
          </p:cNvPr>
          <p:cNvSpPr txBox="1"/>
          <p:nvPr/>
        </p:nvSpPr>
        <p:spPr>
          <a:xfrm>
            <a:off x="8522847" y="956022"/>
            <a:ext cx="2158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674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D0187-4E03-A5AB-5A75-CB86C3DED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4C854D-ABC6-B41D-59D1-F3D415917E35}"/>
              </a:ext>
            </a:extLst>
          </p:cNvPr>
          <p:cNvSpPr txBox="1"/>
          <p:nvPr/>
        </p:nvSpPr>
        <p:spPr>
          <a:xfrm>
            <a:off x="974360" y="944380"/>
            <a:ext cx="100134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মাহী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ব্রাদার্স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২০২৬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নিম্নলিখিত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ঘটনাগুলো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সংঘটিত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১  ৭৫,০০০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আরম্ভ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২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১৫,০০০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৩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পাওনাদারকে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১০,০০০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পরিশোধ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৪  ৮,০০০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ক্রয়েরা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ফরমায়েশ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৫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মনিহারি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বাবদ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২,০০০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৬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তাছমীমকে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৭,০০০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বেতনে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ম্যানেজার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নিয়োগ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2841E2-674C-7934-18A6-03125990C3E6}"/>
              </a:ext>
            </a:extLst>
          </p:cNvPr>
          <p:cNvSpPr/>
          <p:nvPr/>
        </p:nvSpPr>
        <p:spPr>
          <a:xfrm>
            <a:off x="764498" y="4641847"/>
            <a:ext cx="10942820" cy="8844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উহার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3F8612-1147-C5AA-BF3B-EED8AB2896BF}"/>
              </a:ext>
            </a:extLst>
          </p:cNvPr>
          <p:cNvSpPr txBox="1"/>
          <p:nvPr/>
        </p:nvSpPr>
        <p:spPr>
          <a:xfrm>
            <a:off x="5493897" y="251542"/>
            <a:ext cx="2158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৮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100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D98AA-A0C6-7CF9-4C93-CB0D53905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B2A215-3E6F-A029-97C9-F805C3457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096593"/>
              </p:ext>
            </p:extLst>
          </p:nvPr>
        </p:nvGraphicFramePr>
        <p:xfrm>
          <a:off x="624591" y="959508"/>
          <a:ext cx="10942818" cy="5503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3757">
                  <a:extLst>
                    <a:ext uri="{9D8B030D-6E8A-4147-A177-3AD203B41FA5}">
                      <a16:colId xmlns:a16="http://schemas.microsoft.com/office/drawing/2014/main" val="4226291228"/>
                    </a:ext>
                  </a:extLst>
                </a:gridCol>
                <a:gridCol w="2143593">
                  <a:extLst>
                    <a:ext uri="{9D8B030D-6E8A-4147-A177-3AD203B41FA5}">
                      <a16:colId xmlns:a16="http://schemas.microsoft.com/office/drawing/2014/main" val="219745325"/>
                    </a:ext>
                  </a:extLst>
                </a:gridCol>
                <a:gridCol w="6905468">
                  <a:extLst>
                    <a:ext uri="{9D8B030D-6E8A-4147-A177-3AD203B41FA5}">
                      <a16:colId xmlns:a16="http://schemas.microsoft.com/office/drawing/2014/main" val="3967841088"/>
                    </a:ext>
                  </a:extLst>
                </a:gridCol>
              </a:tblGrid>
              <a:tr h="694521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ক্র.নং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লেনদেন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কি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কারণসহ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ব্যাখ্যা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(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সমীকরণ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পদ্ধতিতে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8103686"/>
                  </a:ext>
                </a:extLst>
              </a:tr>
              <a:tr h="694521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- 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লেনদেন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সমীকরণের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A=L+OE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A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এবং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OE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বৃদ্ধি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পেয়েছে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583635"/>
                  </a:ext>
                </a:extLst>
              </a:tr>
              <a:tr h="6945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- ২</a:t>
                      </a:r>
                    </a:p>
                    <a:p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লেনদেন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সমীকরণের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A=L+OE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A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এবং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OE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বৃদ্ধি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পেয়েছে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  <a:p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3596304"/>
                  </a:ext>
                </a:extLst>
              </a:tr>
              <a:tr h="6945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- ৩</a:t>
                      </a:r>
                    </a:p>
                    <a:p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লেনদেন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সমীকরণের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A=L+OE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Lএবং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A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হ্রাস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পেয়েছে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  <a:p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1058230"/>
                  </a:ext>
                </a:extLst>
              </a:tr>
              <a:tr h="6945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- ৪</a:t>
                      </a:r>
                    </a:p>
                    <a:p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লেনদেন</a:t>
                      </a: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2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নয়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সমীকরণের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A=L+OE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কোন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উপাদানের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পরিবর্তন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হয়নি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  <a:p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746132"/>
                  </a:ext>
                </a:extLst>
              </a:tr>
              <a:tr h="6945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- ৫</a:t>
                      </a:r>
                    </a:p>
                    <a:p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লেনদেন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সমীকরণের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A=L+OE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A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এবং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OE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হ্রাস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পেয়েছে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7553656"/>
                  </a:ext>
                </a:extLst>
              </a:tr>
              <a:tr h="6945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- ৬</a:t>
                      </a:r>
                    </a:p>
                    <a:p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ea typeface="+mn-ea"/>
                          <a:cs typeface="NikoshBAN" panose="02000000000000000000" pitchFamily="2" charset="0"/>
                        </a:rPr>
                        <a:t>লেনদেন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সমীকরণের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A=L+OE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কোন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উপাদানের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পরিবর্তন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হয়নি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  <a:p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228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249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2F81F-FC96-902C-E0D8-207FF004C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B6B1D2-92F1-B85A-ABA4-ABDD36FE8F70}"/>
              </a:ext>
            </a:extLst>
          </p:cNvPr>
          <p:cNvSpPr/>
          <p:nvPr/>
        </p:nvSpPr>
        <p:spPr>
          <a:xfrm>
            <a:off x="4492052" y="749508"/>
            <a:ext cx="3207895" cy="7944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1FCBE9-F9A4-7D81-55B8-F9CCCB36CC82}"/>
              </a:ext>
            </a:extLst>
          </p:cNvPr>
          <p:cNvSpPr/>
          <p:nvPr/>
        </p:nvSpPr>
        <p:spPr>
          <a:xfrm>
            <a:off x="764498" y="4641847"/>
            <a:ext cx="10942820" cy="8844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উহার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06F773-8FB7-AB37-3BC7-76E996E66F8A}"/>
              </a:ext>
            </a:extLst>
          </p:cNvPr>
          <p:cNvSpPr txBox="1"/>
          <p:nvPr/>
        </p:nvSpPr>
        <p:spPr>
          <a:xfrm>
            <a:off x="1628932" y="2402573"/>
            <a:ext cx="94837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১৫০,০০০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আসবাবপত্র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১০,০০০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মালিক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ব্যক্তিগত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৮০,০০০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স্ত্রীর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গহন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71A0D9-EFA8-824D-A065-3AC94CE6ED02}"/>
              </a:ext>
            </a:extLst>
          </p:cNvPr>
          <p:cNvSpPr txBox="1"/>
          <p:nvPr/>
        </p:nvSpPr>
        <p:spPr>
          <a:xfrm>
            <a:off x="8012245" y="836101"/>
            <a:ext cx="2158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831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606A1-7A24-29B0-4F64-08C88E89B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7F257B-2E92-9282-22F2-C7E4FF54B63E}"/>
              </a:ext>
            </a:extLst>
          </p:cNvPr>
          <p:cNvSpPr txBox="1"/>
          <p:nvPr/>
        </p:nvSpPr>
        <p:spPr>
          <a:xfrm>
            <a:off x="974360" y="944380"/>
            <a:ext cx="100134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মাহী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ব্রাদার্স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২০২৬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নিম্নলিখিত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ঘটনাগুলো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সংঘটিত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১  ৭৫,০০০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আরম্ভ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২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১৫,০০০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৩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পাওনাদারকে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১০,০০০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পরিশোধ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৪  ৮,০০০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ক্রয়েরা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ফরমায়েশ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৫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মনিহারি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বাবদ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২,০০০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৬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তাছমীমকে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৭,০০০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বেতনে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ম্যানেজার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নিয়োগ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169B34-E97A-A1D9-F396-1DCC2E04243C}"/>
              </a:ext>
            </a:extLst>
          </p:cNvPr>
          <p:cNvSpPr/>
          <p:nvPr/>
        </p:nvSpPr>
        <p:spPr>
          <a:xfrm>
            <a:off x="764498" y="4641847"/>
            <a:ext cx="10942820" cy="8844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লেনদেনগুলো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1F8B80-5C6B-714F-29F3-A93490AAE884}"/>
              </a:ext>
            </a:extLst>
          </p:cNvPr>
          <p:cNvSpPr txBox="1"/>
          <p:nvPr/>
        </p:nvSpPr>
        <p:spPr>
          <a:xfrm>
            <a:off x="5493897" y="251542"/>
            <a:ext cx="2158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১০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170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16B0E-1A63-085F-2882-D11E0B6ED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C7E4100-8A62-C821-1522-305C0E839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862929"/>
              </p:ext>
            </p:extLst>
          </p:nvPr>
        </p:nvGraphicFramePr>
        <p:xfrm>
          <a:off x="954374" y="1109410"/>
          <a:ext cx="10283251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9036">
                  <a:extLst>
                    <a:ext uri="{9D8B030D-6E8A-4147-A177-3AD203B41FA5}">
                      <a16:colId xmlns:a16="http://schemas.microsoft.com/office/drawing/2014/main" val="2691246087"/>
                    </a:ext>
                  </a:extLst>
                </a:gridCol>
                <a:gridCol w="1469036">
                  <a:extLst>
                    <a:ext uri="{9D8B030D-6E8A-4147-A177-3AD203B41FA5}">
                      <a16:colId xmlns:a16="http://schemas.microsoft.com/office/drawing/2014/main" val="3345548145"/>
                    </a:ext>
                  </a:extLst>
                </a:gridCol>
                <a:gridCol w="1743856">
                  <a:extLst>
                    <a:ext uri="{9D8B030D-6E8A-4147-A177-3AD203B41FA5}">
                      <a16:colId xmlns:a16="http://schemas.microsoft.com/office/drawing/2014/main" val="4243572032"/>
                    </a:ext>
                  </a:extLst>
                </a:gridCol>
                <a:gridCol w="614596">
                  <a:extLst>
                    <a:ext uri="{9D8B030D-6E8A-4147-A177-3AD203B41FA5}">
                      <a16:colId xmlns:a16="http://schemas.microsoft.com/office/drawing/2014/main" val="1171500918"/>
                    </a:ext>
                  </a:extLst>
                </a:gridCol>
                <a:gridCol w="1813810">
                  <a:extLst>
                    <a:ext uri="{9D8B030D-6E8A-4147-A177-3AD203B41FA5}">
                      <a16:colId xmlns:a16="http://schemas.microsoft.com/office/drawing/2014/main" val="1148009440"/>
                    </a:ext>
                  </a:extLst>
                </a:gridCol>
                <a:gridCol w="1618938">
                  <a:extLst>
                    <a:ext uri="{9D8B030D-6E8A-4147-A177-3AD203B41FA5}">
                      <a16:colId xmlns:a16="http://schemas.microsoft.com/office/drawing/2014/main" val="3506429252"/>
                    </a:ext>
                  </a:extLst>
                </a:gridCol>
                <a:gridCol w="1553979">
                  <a:extLst>
                    <a:ext uri="{9D8B030D-6E8A-4147-A177-3AD203B41FA5}">
                      <a16:colId xmlns:a16="http://schemas.microsoft.com/office/drawing/2014/main" val="3197058056"/>
                    </a:ext>
                  </a:extLst>
                </a:gridCol>
              </a:tblGrid>
              <a:tr h="554498">
                <a:tc rowSpan="2"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তারিখ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উদ্বৃত্ত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A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L+OE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মন্তব্য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7615935"/>
                  </a:ext>
                </a:extLst>
              </a:tr>
              <a:tr h="5246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সম্পদ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পাওনাদার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মূলধন</a:t>
                      </a:r>
                      <a:endParaRPr lang="en-US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7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মে-১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৭৫,০০০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৭৫,০০০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প্রা:মূলধন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4706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মে-২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১৫,০০০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১৫,০০০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বিক্রয়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781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মে-৩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(১০,০০০)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(১০,০০০)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041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মে-৫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(২,০০০)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(২,০০০)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মনিহারি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5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৭৮,০০০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(১০,০০০)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৮৮.০০০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739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৭৮,০০০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 sz="9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৭৮.০০০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724046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E498A6D-88B4-4CB9-8522-221B29269FD3}"/>
              </a:ext>
            </a:extLst>
          </p:cNvPr>
          <p:cNvCxnSpPr/>
          <p:nvPr/>
        </p:nvCxnSpPr>
        <p:spPr>
          <a:xfrm>
            <a:off x="3897443" y="5726243"/>
            <a:ext cx="16788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7488BA7-3681-BAF6-58D4-41AC500C1CFD}"/>
              </a:ext>
            </a:extLst>
          </p:cNvPr>
          <p:cNvCxnSpPr/>
          <p:nvPr/>
        </p:nvCxnSpPr>
        <p:spPr>
          <a:xfrm>
            <a:off x="7062866" y="5726243"/>
            <a:ext cx="16788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A5DFCC9-6893-F411-69EB-FCC98B556647}"/>
              </a:ext>
            </a:extLst>
          </p:cNvPr>
          <p:cNvCxnSpPr/>
          <p:nvPr/>
        </p:nvCxnSpPr>
        <p:spPr>
          <a:xfrm>
            <a:off x="7047873" y="5803693"/>
            <a:ext cx="16788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B33A49F-2BE5-5C24-08DD-4953C3ED7512}"/>
              </a:ext>
            </a:extLst>
          </p:cNvPr>
          <p:cNvCxnSpPr/>
          <p:nvPr/>
        </p:nvCxnSpPr>
        <p:spPr>
          <a:xfrm>
            <a:off x="3914933" y="5803693"/>
            <a:ext cx="16788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232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6126B-188F-00EA-5865-E235A2AF2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D473D9-7948-2867-0A9E-36D191E06306}"/>
              </a:ext>
            </a:extLst>
          </p:cNvPr>
          <p:cNvSpPr/>
          <p:nvPr/>
        </p:nvSpPr>
        <p:spPr>
          <a:xfrm>
            <a:off x="3237875" y="374754"/>
            <a:ext cx="4631961" cy="10792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ED2CC0-A39B-7574-E495-4E70C342E8B7}"/>
              </a:ext>
            </a:extLst>
          </p:cNvPr>
          <p:cNvSpPr txBox="1"/>
          <p:nvPr/>
        </p:nvSpPr>
        <p:spPr>
          <a:xfrm>
            <a:off x="2163673" y="2151727"/>
            <a:ext cx="786465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ম্যানেজার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নিয়োগ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ব্যক্তিগত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তহবিল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৫।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মনিহারি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কিনলে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BAF896-23FA-CD8D-3ED3-A7E4024C6F44}"/>
              </a:ext>
            </a:extLst>
          </p:cNvPr>
          <p:cNvSpPr txBox="1"/>
          <p:nvPr/>
        </p:nvSpPr>
        <p:spPr>
          <a:xfrm>
            <a:off x="8389497" y="560457"/>
            <a:ext cx="2158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398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80312-5AD4-69CB-C92F-81DE6F05C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EE1EE4C-3D7D-AD17-C881-079BDC00E62F}"/>
              </a:ext>
            </a:extLst>
          </p:cNvPr>
          <p:cNvSpPr/>
          <p:nvPr/>
        </p:nvSpPr>
        <p:spPr>
          <a:xfrm>
            <a:off x="3237875" y="374754"/>
            <a:ext cx="4631961" cy="10792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4470B4-86C7-10EC-B2BA-ECFBABD50371}"/>
              </a:ext>
            </a:extLst>
          </p:cNvPr>
          <p:cNvSpPr txBox="1"/>
          <p:nvPr/>
        </p:nvSpPr>
        <p:spPr>
          <a:xfrm>
            <a:off x="794479" y="1798820"/>
            <a:ext cx="106729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মিম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ট্রের্ডাস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২০২৬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নিম্নলিখিত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ঘটনাগুলো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সংঘটিত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- ১ 		 ৮৫,০০০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- ২ 	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১৫,০০০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- ৩  	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আসবাবপত্র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১০,০০০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- ৫  	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অফিস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ভাড়া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২,০০০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061024-6AAD-EEC2-3FE7-18433FEBA228}"/>
              </a:ext>
            </a:extLst>
          </p:cNvPr>
          <p:cNvSpPr/>
          <p:nvPr/>
        </p:nvSpPr>
        <p:spPr>
          <a:xfrm>
            <a:off x="659567" y="5155817"/>
            <a:ext cx="10942820" cy="8844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৪টি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প্রস্তুত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661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582EE-70EB-8542-6E4D-8D6E11D94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0218ED-BDF7-0F6A-069C-3793D58F539F}"/>
              </a:ext>
            </a:extLst>
          </p:cNvPr>
          <p:cNvSpPr/>
          <p:nvPr/>
        </p:nvSpPr>
        <p:spPr>
          <a:xfrm>
            <a:off x="1124262" y="1424066"/>
            <a:ext cx="9323882" cy="22185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আল্লাহ</a:t>
            </a:r>
            <a:r>
              <a:rPr lang="en-US" sz="13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3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হাফেজ</a:t>
            </a:r>
            <a:endParaRPr lang="en-US" sz="13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714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98F07B7-611C-8240-E457-64B5C9997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31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31B69-26BC-CA83-0197-7119281BB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0E89529-9B6D-8A8B-7369-3A6B32B88DB4}"/>
              </a:ext>
            </a:extLst>
          </p:cNvPr>
          <p:cNvSpPr txBox="1"/>
          <p:nvPr/>
        </p:nvSpPr>
        <p:spPr>
          <a:xfrm>
            <a:off x="4072328" y="530932"/>
            <a:ext cx="4047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u="sng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5400" b="1" u="sng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u="sng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r>
              <a:rPr lang="en-US" sz="5400" b="1" u="sng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u="sng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5400" b="1" u="sng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4F9951-D8F4-B59F-8FFB-F14738B9EE00}"/>
              </a:ext>
            </a:extLst>
          </p:cNvPr>
          <p:cNvSpPr txBox="1"/>
          <p:nvPr/>
        </p:nvSpPr>
        <p:spPr>
          <a:xfrm>
            <a:off x="1993692" y="1276662"/>
            <a:ext cx="7480092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44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4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44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44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4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–১: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বোঝায়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–২: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সূত্র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–৩: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উপাদানের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48680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D0DBE08-8C08-AB5D-CA37-1DAAC63D9AF7}"/>
              </a:ext>
            </a:extLst>
          </p:cNvPr>
          <p:cNvSpPr txBox="1"/>
          <p:nvPr/>
        </p:nvSpPr>
        <p:spPr>
          <a:xfrm>
            <a:off x="1394086" y="2038662"/>
            <a:ext cx="971362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মাহী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ব্রাদার্স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৭৫,০০০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মনিহারি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কিনলেন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পাওনাদারের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পরিশোধ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করলেন,ম্যানেজার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নিয়োগ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করলেন,পণ্যের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ফরমায়েশ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দিলেন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এগুলোর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BE5DB3-3B2E-A0B0-5EA0-8035B0B6358B}"/>
              </a:ext>
            </a:extLst>
          </p:cNvPr>
          <p:cNvSpPr txBox="1"/>
          <p:nvPr/>
        </p:nvSpPr>
        <p:spPr>
          <a:xfrm>
            <a:off x="3357797" y="1049075"/>
            <a:ext cx="49167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গল্পের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প্রবেশ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038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32934-129C-6CC4-9415-6827D5B28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23BB17-2DD2-A582-4C76-FA794E99A4AF}"/>
              </a:ext>
            </a:extLst>
          </p:cNvPr>
          <p:cNvSpPr txBox="1"/>
          <p:nvPr/>
        </p:nvSpPr>
        <p:spPr>
          <a:xfrm>
            <a:off x="1394086" y="2038662"/>
            <a:ext cx="97136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  <a:r>
              <a:rPr lang="en-US" sz="5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en-US" sz="5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5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5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লেনদেনের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সমীকরণের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8F437C-1E84-7753-2F8B-650477C4291D}"/>
              </a:ext>
            </a:extLst>
          </p:cNvPr>
          <p:cNvSpPr txBox="1"/>
          <p:nvPr/>
        </p:nvSpPr>
        <p:spPr>
          <a:xfrm>
            <a:off x="3552669" y="592112"/>
            <a:ext cx="57112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8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8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851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5DBF-D11F-2C14-A57E-754349EED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715B26-97E6-81BB-86FB-C422EC472FC1}"/>
              </a:ext>
            </a:extLst>
          </p:cNvPr>
          <p:cNvSpPr txBox="1"/>
          <p:nvPr/>
        </p:nvSpPr>
        <p:spPr>
          <a:xfrm>
            <a:off x="1229193" y="2023672"/>
            <a:ext cx="1059055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কারণসহ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প্রস্তুত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8F5B70-180A-9758-858F-915B75D9F349}"/>
              </a:ext>
            </a:extLst>
          </p:cNvPr>
          <p:cNvSpPr txBox="1"/>
          <p:nvPr/>
        </p:nvSpPr>
        <p:spPr>
          <a:xfrm>
            <a:off x="682053" y="876925"/>
            <a:ext cx="11137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4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en-US" sz="4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Learning Outcomes):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047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E26B4-BE47-A322-03B9-51B6B2847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D03BF92-5310-7D15-BC96-331718BC0843}"/>
              </a:ext>
            </a:extLst>
          </p:cNvPr>
          <p:cNvSpPr txBox="1"/>
          <p:nvPr/>
        </p:nvSpPr>
        <p:spPr>
          <a:xfrm>
            <a:off x="1514007" y="1888762"/>
            <a:ext cx="948877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মাহী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ব্রাদার্স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৭৫,০০০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বিনিয়োগ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👉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”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পেয়েছে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মালিকানা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সত্ত্ব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পেয়েছে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👉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A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OE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পেয়েছে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FD68EC-D4B0-F6D4-287B-8BB3F975C47A}"/>
              </a:ext>
            </a:extLst>
          </p:cNvPr>
          <p:cNvSpPr txBox="1"/>
          <p:nvPr/>
        </p:nvSpPr>
        <p:spPr>
          <a:xfrm>
            <a:off x="3267856" y="876925"/>
            <a:ext cx="58911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লেনদেনটি</a:t>
            </a:r>
            <a:r>
              <a:rPr lang="en-US" sz="4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খেয়াল</a:t>
            </a:r>
            <a:r>
              <a:rPr lang="en-US" sz="4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B7A292-3BA0-F284-9FB0-E736D326A733}"/>
              </a:ext>
            </a:extLst>
          </p:cNvPr>
          <p:cNvSpPr/>
          <p:nvPr/>
        </p:nvSpPr>
        <p:spPr>
          <a:xfrm>
            <a:off x="2818153" y="5061571"/>
            <a:ext cx="5351488" cy="8844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অতএব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B34EEC-DE96-7DBF-AE6A-7E68EFDD6D1E}"/>
              </a:ext>
            </a:extLst>
          </p:cNvPr>
          <p:cNvSpPr/>
          <p:nvPr/>
        </p:nvSpPr>
        <p:spPr>
          <a:xfrm>
            <a:off x="3582651" y="2436639"/>
            <a:ext cx="4586990" cy="71129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লেনদেনের</a:t>
            </a:r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ঘটেছে</a:t>
            </a:r>
            <a:r>
              <a:rPr lang="en-US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233901-11E6-CA08-1601-CEF925ECD7CA}"/>
              </a:ext>
            </a:extLst>
          </p:cNvPr>
          <p:cNvSpPr txBox="1"/>
          <p:nvPr/>
        </p:nvSpPr>
        <p:spPr>
          <a:xfrm>
            <a:off x="5493897" y="251542"/>
            <a:ext cx="2158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4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3DCE5-EE90-B313-6BE0-18F4A45F8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51AA0D-FF61-CEA4-3311-129385341190}"/>
              </a:ext>
            </a:extLst>
          </p:cNvPr>
          <p:cNvSpPr txBox="1"/>
          <p:nvPr/>
        </p:nvSpPr>
        <p:spPr>
          <a:xfrm>
            <a:off x="1229193" y="1851645"/>
            <a:ext cx="996846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মাহী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ব্রাদার্স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১৮,০০০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বেতনে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ম্যানেজার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11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👉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এখনও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ঘটনার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A =L+OE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B7884B-2C35-6854-EB17-274DF264B373}"/>
              </a:ext>
            </a:extLst>
          </p:cNvPr>
          <p:cNvSpPr txBox="1"/>
          <p:nvPr/>
        </p:nvSpPr>
        <p:spPr>
          <a:xfrm>
            <a:off x="3267856" y="876925"/>
            <a:ext cx="5891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লেনদেনটি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খেয়াল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0809CD-60D3-50C5-1D8A-C9E439ED1C58}"/>
              </a:ext>
            </a:extLst>
          </p:cNvPr>
          <p:cNvSpPr/>
          <p:nvPr/>
        </p:nvSpPr>
        <p:spPr>
          <a:xfrm>
            <a:off x="3267856" y="5006355"/>
            <a:ext cx="5351488" cy="8844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অতএব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1D1313-DD58-90C5-CA10-645B0337160A}"/>
              </a:ext>
            </a:extLst>
          </p:cNvPr>
          <p:cNvSpPr txBox="1"/>
          <p:nvPr/>
        </p:nvSpPr>
        <p:spPr>
          <a:xfrm>
            <a:off x="5493897" y="251542"/>
            <a:ext cx="2158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27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2767-4115-875C-F0A7-133FEAAD9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687BCE-1C71-84DD-D4A2-9A242964D351}"/>
              </a:ext>
            </a:extLst>
          </p:cNvPr>
          <p:cNvSpPr txBox="1"/>
          <p:nvPr/>
        </p:nvSpPr>
        <p:spPr>
          <a:xfrm>
            <a:off x="779488" y="1871938"/>
            <a:ext cx="11062741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মাহী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ব্রাদার্স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৮,০০০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আসবাবপত্র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ফরমায়েশ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11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👉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এখনও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ঘটনার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A =L+OE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BD5EC3-D99D-B841-A4CD-71284F30C5BC}"/>
              </a:ext>
            </a:extLst>
          </p:cNvPr>
          <p:cNvSpPr txBox="1"/>
          <p:nvPr/>
        </p:nvSpPr>
        <p:spPr>
          <a:xfrm>
            <a:off x="2633272" y="810426"/>
            <a:ext cx="6925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লেনদেনটি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খেয়াল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1F10D0-6E94-DCFA-8DF0-55222EB39E01}"/>
              </a:ext>
            </a:extLst>
          </p:cNvPr>
          <p:cNvSpPr/>
          <p:nvPr/>
        </p:nvSpPr>
        <p:spPr>
          <a:xfrm>
            <a:off x="3162925" y="5088203"/>
            <a:ext cx="5351488" cy="8844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👉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অতএব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187567-AEF7-D2AF-5291-419E76A15D15}"/>
              </a:ext>
            </a:extLst>
          </p:cNvPr>
          <p:cNvSpPr txBox="1"/>
          <p:nvPr/>
        </p:nvSpPr>
        <p:spPr>
          <a:xfrm>
            <a:off x="5493897" y="251542"/>
            <a:ext cx="2158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95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{76BBD375-6D3E-401F-B55C-C73B447EA288}TFc986dd65-aaf0-4d5c-bef9-9c391ee05f7b792878d6-f8cb856a3a7f</Template>
  <TotalTime>312</TotalTime>
  <Words>854</Words>
  <Application>Microsoft Office PowerPoint</Application>
  <PresentationFormat>Widescreen</PresentationFormat>
  <Paragraphs>145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Gill Sans MT</vt:lpstr>
      <vt:lpstr>NikoshBAN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 IBRAHIM</dc:creator>
  <cp:lastModifiedBy>M IBRAHIM</cp:lastModifiedBy>
  <cp:revision>45</cp:revision>
  <dcterms:created xsi:type="dcterms:W3CDTF">2026-08-06T03:34:22Z</dcterms:created>
  <dcterms:modified xsi:type="dcterms:W3CDTF">2026-08-06T12:59:30Z</dcterms:modified>
</cp:coreProperties>
</file>