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387" r:id="rId5"/>
    <p:sldId id="352" r:id="rId6"/>
    <p:sldId id="348" r:id="rId7"/>
    <p:sldId id="444" r:id="rId8"/>
    <p:sldId id="449" r:id="rId9"/>
    <p:sldId id="445" r:id="rId10"/>
    <p:sldId id="446" r:id="rId11"/>
    <p:sldId id="450" r:id="rId12"/>
    <p:sldId id="395" r:id="rId13"/>
    <p:sldId id="439" r:id="rId14"/>
    <p:sldId id="447" r:id="rId15"/>
    <p:sldId id="272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F663A8-5A4D-4EAA-A530-D4832DEF3B7D}" v="1072" dt="2026-07-31T17:47:41.950"/>
    <p1510:client id="{AD0CDF65-C322-4B09-A7DA-F66BFBD5656A}" v="689" dt="2026-08-01T05:51:35.7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>
      <p:cViewPr varScale="1">
        <p:scale>
          <a:sx n="67" d="100"/>
          <a:sy n="67" d="100"/>
        </p:scale>
        <p:origin x="104" y="40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A5C2B-2EBD-4661-B519-3B387543C80C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1CD08-F5A0-4FB1-A0F7-CE1D3CCD5F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6278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535113"/>
            <a:ext cx="53876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174875"/>
            <a:ext cx="53876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1">
            <a:extLst>
              <a:ext uri="{FF2B5EF4-FFF2-40B4-BE49-F238E27FC236}">
                <a16:creationId xmlns:a16="http://schemas.microsoft.com/office/drawing/2014/main" id="{CCD6F0D2-F4FC-48BC-B64D-40224075477B}"/>
              </a:ext>
            </a:extLst>
          </p:cNvPr>
          <p:cNvSpPr txBox="1">
            <a:spLocks/>
          </p:cNvSpPr>
          <p:nvPr userDrawn="1"/>
        </p:nvSpPr>
        <p:spPr>
          <a:xfrm>
            <a:off x="609521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5EE06849-5269-4666-9B59-E56B9D48BC9E}"/>
              </a:ext>
            </a:extLst>
          </p:cNvPr>
          <p:cNvSpPr txBox="1">
            <a:spLocks/>
          </p:cNvSpPr>
          <p:nvPr userDrawn="1"/>
        </p:nvSpPr>
        <p:spPr>
          <a:xfrm>
            <a:off x="8736463" y="6356351"/>
            <a:ext cx="28444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AED1C4-8D6E-4770-B92E-150905B0A0F5}"/>
              </a:ext>
            </a:extLst>
          </p:cNvPr>
          <p:cNvSpPr/>
          <p:nvPr userDrawn="1"/>
        </p:nvSpPr>
        <p:spPr>
          <a:xfrm>
            <a:off x="0" y="-168086"/>
            <a:ext cx="12233948" cy="7026085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877292-9FC9-4EB8-B6A3-13AE3A0B5D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>
            <a:off x="66141" y="-194470"/>
            <a:ext cx="1754299" cy="1886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9872309-B37C-4D04-8E8A-2CC2B0E4E8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3"/>
          <a:stretch/>
        </p:blipFill>
        <p:spPr>
          <a:xfrm>
            <a:off x="117609" y="6324600"/>
            <a:ext cx="11998730" cy="5290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D3D745-59C5-4581-9443-550C8C7DE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792" b="100000" l="0" r="92202">
                        <a14:foregroundMark x1="39450" y1="65368" x2="39450" y2="65368"/>
                        <a14:foregroundMark x1="29358" y1="43723" x2="29358" y2="43723"/>
                        <a14:foregroundMark x1="10092" y1="47619" x2="10092" y2="47619"/>
                        <a14:foregroundMark x1="58257" y1="68831" x2="58257" y2="68831"/>
                        <a14:foregroundMark x1="18807" y1="80519" x2="18807" y2="80519"/>
                        <a14:foregroundMark x1="15596" y1="70996" x2="15596" y2="70996"/>
                        <a14:foregroundMark x1="33486" y1="87879" x2="33486" y2="87879"/>
                        <a14:foregroundMark x1="28899" y1="86580" x2="28899" y2="86580"/>
                        <a14:foregroundMark x1="28440" y1="89610" x2="28440" y2="89610"/>
                        <a14:foregroundMark x1="10550" y1="88312" x2="10550" y2="88312"/>
                        <a14:foregroundMark x1="12385" y1="67100" x2="12385" y2="67100"/>
                        <a14:foregroundMark x1="13303" y1="26840" x2="13303" y2="26840"/>
                        <a14:foregroundMark x1="11468" y1="14719" x2="11468" y2="14719"/>
                        <a14:foregroundMark x1="74771" y1="89610" x2="74771" y2="896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64" t="10677" r="9350" b="3579"/>
          <a:stretch/>
        </p:blipFill>
        <p:spPr>
          <a:xfrm rot="5400000" flipV="1">
            <a:off x="10448402" y="-204702"/>
            <a:ext cx="1754299" cy="1886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7F14496-1A7B-4534-8EBC-46137A256740}"/>
              </a:ext>
            </a:extLst>
          </p:cNvPr>
          <p:cNvSpPr txBox="1"/>
          <p:nvPr userDrawn="1"/>
        </p:nvSpPr>
        <p:spPr>
          <a:xfrm>
            <a:off x="9229961" y="6553200"/>
            <a:ext cx="2844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Mobile- 01721242319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2B77AF-DC64-41DE-8821-81DD581689C1}"/>
              </a:ext>
            </a:extLst>
          </p:cNvPr>
          <p:cNvSpPr txBox="1"/>
          <p:nvPr userDrawn="1"/>
        </p:nvSpPr>
        <p:spPr>
          <a:xfrm>
            <a:off x="251398" y="6553200"/>
            <a:ext cx="3911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  <a:latin typeface="Harlow Solid Italic" panose="04030604020F02020D02" pitchFamily="82" charset="0"/>
              </a:rPr>
              <a:t>Mohammad </a:t>
            </a:r>
            <a:r>
              <a:rPr lang="en-US" dirty="0" err="1">
                <a:solidFill>
                  <a:srgbClr val="7030A0"/>
                </a:solidFill>
                <a:latin typeface="Harlow Solid Italic" panose="04030604020F02020D02" pitchFamily="82" charset="0"/>
              </a:rPr>
              <a:t>Moniruzzaman</a:t>
            </a:r>
            <a:endParaRPr lang="en-US" dirty="0">
              <a:solidFill>
                <a:srgbClr val="7030A0"/>
              </a:solidFill>
              <a:latin typeface="Harlow Solid Italic" panose="04030604020F02020D02" pitchFamily="82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2" y="273050"/>
            <a:ext cx="401003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2" y="1435101"/>
            <a:ext cx="401003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m/blog/task-based-activities-for-esl-students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B84D7F3-5055-4ECB-A09F-7A2FF851FD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" y="-196197"/>
            <a:ext cx="12190413" cy="68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81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E678B-71D8-4BF8-87F9-813A47A1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47649" y="979905"/>
            <a:ext cx="2438400" cy="44786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499409-DD8B-4204-BE8B-105FD51AD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12" y="1600200"/>
            <a:ext cx="96012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92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E678B-71D8-4BF8-87F9-813A47A1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47649" y="979905"/>
            <a:ext cx="2438400" cy="447869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806CCB-C4C6-47A9-992A-734B80B445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1" b="18182"/>
          <a:stretch/>
        </p:blipFill>
        <p:spPr>
          <a:xfrm>
            <a:off x="2360612" y="1905000"/>
            <a:ext cx="9258690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15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5146450-0BA4-459C-BAA2-CB857C1B0447}"/>
              </a:ext>
            </a:extLst>
          </p:cNvPr>
          <p:cNvSpPr txBox="1"/>
          <p:nvPr/>
        </p:nvSpPr>
        <p:spPr>
          <a:xfrm>
            <a:off x="4655046" y="17909"/>
            <a:ext cx="2880320" cy="830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algn="ctr"/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4800" dirty="0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ln w="12700">
                  <a:solidFill>
                    <a:schemeClr val="tx1"/>
                  </a:solidFill>
                </a:ln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n w="12700">
                <a:solidFill>
                  <a:schemeClr val="tx1"/>
                </a:solidFill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691F9F-94B2-C843-8A5F-F785ACB6B3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25634" b="7280"/>
          <a:stretch/>
        </p:blipFill>
        <p:spPr>
          <a:xfrm>
            <a:off x="8913812" y="-228600"/>
            <a:ext cx="1922741" cy="119863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F479643-90BC-49D9-95D3-2BA4436853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8612" y="970030"/>
            <a:ext cx="9322807" cy="5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6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0AEBF1-0A6B-C28F-0A4F-AA10BB3D28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458788" y="1905000"/>
            <a:ext cx="2438400" cy="44786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E49AF2F-F653-4D84-B626-15FE62FBB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4412" y="1600200"/>
            <a:ext cx="8191407" cy="296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9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EDCA4-4BA3-0855-90A9-936E28AF5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7FFD9E6-AA37-3099-7387-9F19D13A02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77788" y="778481"/>
            <a:ext cx="2438400" cy="44786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6CB69B3-3DCE-4B67-AADB-C2DD92EF86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5" t="13775" r="26173"/>
          <a:stretch/>
        </p:blipFill>
        <p:spPr>
          <a:xfrm>
            <a:off x="2436812" y="1371600"/>
            <a:ext cx="8628753" cy="29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26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5042368" y="-1125429"/>
            <a:ext cx="2795673" cy="584739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6CB553-94FB-407E-9610-DB4A41052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9812" y="2286000"/>
            <a:ext cx="5124472" cy="2616835"/>
          </a:xfrm>
          <a:prstGeom prst="rect">
            <a:avLst/>
          </a:prstGeom>
        </p:spPr>
      </p:pic>
      <p:pic>
        <p:nvPicPr>
          <p:cNvPr id="5" name="Picture 4" descr="F:\New folder (2)\Animated gif\img8.gif">
            <a:extLst>
              <a:ext uri="{FF2B5EF4-FFF2-40B4-BE49-F238E27FC236}">
                <a16:creationId xmlns:a16="http://schemas.microsoft.com/office/drawing/2014/main" id="{2031BD29-DBC7-4F08-82F9-E112BB8A75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948" y="970502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F:\New folder (2)\Animated gif\img8.gif">
            <a:extLst>
              <a:ext uri="{FF2B5EF4-FFF2-40B4-BE49-F238E27FC236}">
                <a16:creationId xmlns:a16="http://schemas.microsoft.com/office/drawing/2014/main" id="{F1228068-1FBA-4930-BCD8-AE8397D438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275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F:\New folder (2)\Animated gif\img8.gif">
            <a:extLst>
              <a:ext uri="{FF2B5EF4-FFF2-40B4-BE49-F238E27FC236}">
                <a16:creationId xmlns:a16="http://schemas.microsoft.com/office/drawing/2014/main" id="{71223450-9C09-4527-8E94-47555485484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999" y="990380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F:\New folder (2)\Animated gif\img8.gif">
            <a:extLst>
              <a:ext uri="{FF2B5EF4-FFF2-40B4-BE49-F238E27FC236}">
                <a16:creationId xmlns:a16="http://schemas.microsoft.com/office/drawing/2014/main" id="{58FDFCD8-C08B-405D-8180-FBA722249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912" y="4093798"/>
            <a:ext cx="3274828" cy="1823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28129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CD849F-F864-4BA7-9F65-2A9D8DD479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7" y="-112543"/>
            <a:ext cx="12163863" cy="67878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C886E7-CF1F-4D8F-9AA0-DCDC59B1429B}"/>
              </a:ext>
            </a:extLst>
          </p:cNvPr>
          <p:cNvSpPr txBox="1"/>
          <p:nvPr/>
        </p:nvSpPr>
        <p:spPr>
          <a:xfrm>
            <a:off x="4266645" y="2209800"/>
            <a:ext cx="2234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D36ABC-7B11-4D94-B9C0-0C015B015BF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B6A521-4FAC-4263-B097-F1822E454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646" y="182740"/>
            <a:ext cx="10437812" cy="7289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94158E-0D0B-49DE-B07D-1E3D2F85343B}"/>
              </a:ext>
            </a:extLst>
          </p:cNvPr>
          <p:cNvSpPr txBox="1"/>
          <p:nvPr/>
        </p:nvSpPr>
        <p:spPr>
          <a:xfrm>
            <a:off x="386041" y="1424970"/>
            <a:ext cx="11134179" cy="13234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8000" b="1" dirty="0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n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endParaRPr lang="en-US" sz="9600" b="1" dirty="0">
              <a:ln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97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3CF8D6-D19E-4580-B8DB-25904A5FE5B8}"/>
              </a:ext>
            </a:extLst>
          </p:cNvPr>
          <p:cNvSpPr txBox="1"/>
          <p:nvPr/>
        </p:nvSpPr>
        <p:spPr>
          <a:xfrm>
            <a:off x="8431702" y="2819401"/>
            <a:ext cx="2336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1ECEFE-8A09-477F-85CB-F8215CC58C27}"/>
              </a:ext>
            </a:extLst>
          </p:cNvPr>
          <p:cNvSpPr txBox="1"/>
          <p:nvPr/>
        </p:nvSpPr>
        <p:spPr>
          <a:xfrm>
            <a:off x="227012" y="3812178"/>
            <a:ext cx="6004366" cy="2800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মোহাম্মদ</a:t>
            </a:r>
            <a:r>
              <a:rPr lang="en-US" sz="36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মনিরুজ্জামান</a:t>
            </a:r>
            <a:endParaRPr lang="en-US" sz="36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রাজারচর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মোল্যাকান্দি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 err="1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শিবচর,মাদারীপুর</a:t>
            </a:r>
            <a:endParaRPr lang="en-US" sz="2800" dirty="0">
              <a:ln w="3175">
                <a:solidFill>
                  <a:schemeClr val="tx1"/>
                </a:solidFill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মোবাইল:01721242319</a:t>
            </a:r>
          </a:p>
          <a:p>
            <a:r>
              <a:rPr lang="en-US" sz="2800" dirty="0">
                <a:ln w="3175">
                  <a:solidFill>
                    <a:schemeClr val="tx1"/>
                  </a:solidFill>
                </a:ln>
                <a:latin typeface="NikoshBAN" panose="02000000000000000000" pitchFamily="2" charset="0"/>
                <a:cs typeface="NikoshBAN" panose="02000000000000000000" pitchFamily="2" charset="0"/>
              </a:rPr>
              <a:t>Email: mztutul2006@gmail.com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7C88AB-41B9-4F5C-AB70-9470D737A185}"/>
              </a:ext>
            </a:extLst>
          </p:cNvPr>
          <p:cNvGrpSpPr/>
          <p:nvPr/>
        </p:nvGrpSpPr>
        <p:grpSpPr>
          <a:xfrm>
            <a:off x="6475412" y="1617618"/>
            <a:ext cx="527022" cy="4605282"/>
            <a:chOff x="6788179" y="1941341"/>
            <a:chExt cx="1065299" cy="2982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8252E1A-F133-42B6-868F-3A9E6CFD3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>
              <a:off x="6079889" y="3150106"/>
              <a:ext cx="2982353" cy="56482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B76ED5-C8BB-4158-835E-E1D814D281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90" t="67328" r="20510" b="651"/>
            <a:stretch/>
          </p:blipFill>
          <p:spPr>
            <a:xfrm rot="16200000" flipV="1">
              <a:off x="5648315" y="3081205"/>
              <a:ext cx="2982353" cy="702626"/>
            </a:xfrm>
            <a:prstGeom prst="rect">
              <a:avLst/>
            </a:prstGeom>
          </p:spPr>
        </p:pic>
      </p:grpSp>
      <p:sp>
        <p:nvSpPr>
          <p:cNvPr id="11" name="TextBox 10"/>
          <p:cNvSpPr txBox="1"/>
          <p:nvPr/>
        </p:nvSpPr>
        <p:spPr>
          <a:xfrm>
            <a:off x="4519509" y="0"/>
            <a:ext cx="37085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প</a:t>
            </a:r>
            <a:r>
              <a:rPr lang="bn-IN" sz="6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রিচিতি</a:t>
            </a:r>
            <a:endParaRPr lang="en-US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61212" y="3810000"/>
            <a:ext cx="4992895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পাঠঃ-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- ৫০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012" y="417444"/>
            <a:ext cx="2657442" cy="29017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1509268-419A-5C43-5D8D-E6DC969641B7}"/>
              </a:ext>
            </a:extLst>
          </p:cNvPr>
          <p:cNvSpPr txBox="1"/>
          <p:nvPr/>
        </p:nvSpPr>
        <p:spPr>
          <a:xfrm>
            <a:off x="6252918" y="1157408"/>
            <a:ext cx="4750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1703" y="756124"/>
            <a:ext cx="2444226" cy="282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8908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81466" y="1106358"/>
            <a:ext cx="6514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শিখেছি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9" t="9147" r="50301" b="9090"/>
          <a:stretch/>
        </p:blipFill>
        <p:spPr>
          <a:xfrm flipH="1">
            <a:off x="9904412" y="3020214"/>
            <a:ext cx="1440464" cy="317961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AAB7424-B524-4C2C-87A4-B9F229AD3939}"/>
              </a:ext>
            </a:extLst>
          </p:cNvPr>
          <p:cNvSpPr txBox="1"/>
          <p:nvPr/>
        </p:nvSpPr>
        <p:spPr>
          <a:xfrm>
            <a:off x="3286508" y="3003649"/>
            <a:ext cx="5779704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cs typeface="NikoshBAN" panose="02000000000000000000" pitchFamily="2" charset="0"/>
              </a:rPr>
              <a:t>ম্যাম</a:t>
            </a:r>
            <a:r>
              <a:rPr lang="en-US" sz="4400" dirty="0">
                <a:cs typeface="NikoshBAN" panose="02000000000000000000" pitchFamily="2" charset="0"/>
              </a:rPr>
              <a:t>, </a:t>
            </a:r>
            <a:r>
              <a:rPr lang="en-US" sz="4400" dirty="0" err="1">
                <a:cs typeface="NikoshBAN" panose="02000000000000000000" pitchFamily="2" charset="0"/>
              </a:rPr>
              <a:t>লাভক্ষতি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মুনাফা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সংক্রান্ত</a:t>
            </a:r>
            <a:r>
              <a:rPr lang="en-US" sz="4400" dirty="0">
                <a:cs typeface="NikoshBAN" panose="02000000000000000000" pitchFamily="2" charset="0"/>
              </a:rPr>
              <a:t> </a:t>
            </a:r>
            <a:r>
              <a:rPr lang="en-US" sz="4400" dirty="0" err="1">
                <a:cs typeface="NikoshBAN" panose="02000000000000000000" pitchFamily="2" charset="0"/>
              </a:rPr>
              <a:t>সমস্যা</a:t>
            </a:r>
            <a:r>
              <a:rPr lang="en-US" sz="4400" dirty="0">
                <a:cs typeface="NikoshBAN" panose="02000000000000000000" pitchFamily="2" charset="0"/>
              </a:rPr>
              <a:t> ও </a:t>
            </a:r>
            <a:r>
              <a:rPr lang="en-US" sz="4400" dirty="0" err="1">
                <a:cs typeface="NikoshBAN" panose="02000000000000000000" pitchFamily="2" charset="0"/>
              </a:rPr>
              <a:t>সমাধান</a:t>
            </a:r>
            <a:r>
              <a:rPr lang="en-US" sz="4400" dirty="0">
                <a:cs typeface="NikoshBAN" panose="02000000000000000000" pitchFamily="2" charset="0"/>
              </a:rPr>
              <a:t>। 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F9D71-DC02-4C6F-A7DC-3A6C3FE5F3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322708" y="457200"/>
            <a:ext cx="2606854" cy="4788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75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68646" y="1057076"/>
            <a:ext cx="8097766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আমাদের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-	</a:t>
            </a:r>
            <a:endParaRPr lang="bn-BD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5212" y="2367171"/>
            <a:ext cx="89916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নিজে</a:t>
            </a:r>
            <a:r>
              <a:rPr lang="en-US" sz="66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b="1" dirty="0" err="1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করি</a:t>
            </a:r>
            <a:endParaRPr lang="en-US" sz="6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50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772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0800" y="857071"/>
            <a:ext cx="29956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5212" y="2590800"/>
            <a:ext cx="1005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৩.৬.৪ 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দৈনন্দিন জীবনে জনসংখ্যা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r>
              <a:rPr lang="as-IN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লাভ-ক্ষতি ও মুনাফা সংক্রান্ত সমস্যার সমাধানে শতকরা ব্যবহার করতে পারবে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6161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A3BB50-856F-457C-9368-C8529E8C3EB1}"/>
              </a:ext>
            </a:extLst>
          </p:cNvPr>
          <p:cNvSpPr txBox="1"/>
          <p:nvPr/>
        </p:nvSpPr>
        <p:spPr>
          <a:xfrm>
            <a:off x="2681466" y="76200"/>
            <a:ext cx="668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চলো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148888-16F4-4707-A71A-102CD858CC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276136" y="899230"/>
            <a:ext cx="2438400" cy="44786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E5BEA-E978-423D-9A3A-B280AAF28073}"/>
              </a:ext>
            </a:extLst>
          </p:cNvPr>
          <p:cNvSpPr txBox="1"/>
          <p:nvPr/>
        </p:nvSpPr>
        <p:spPr>
          <a:xfrm>
            <a:off x="2033904" y="1097065"/>
            <a:ext cx="35271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ছবিকে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দর্শকসারি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গ‌্যালারির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E38AE4-99F3-4A06-B0F0-D96D59AFC0E6}"/>
              </a:ext>
            </a:extLst>
          </p:cNvPr>
          <p:cNvSpPr txBox="1"/>
          <p:nvPr/>
        </p:nvSpPr>
        <p:spPr>
          <a:xfrm>
            <a:off x="1598612" y="3740283"/>
            <a:ext cx="2271311" cy="6463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পূর্ণ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D0DA90-A077-47CF-83D4-6AA0395BCA89}"/>
              </a:ext>
            </a:extLst>
          </p:cNvPr>
          <p:cNvSpPr txBox="1"/>
          <p:nvPr/>
        </p:nvSpPr>
        <p:spPr>
          <a:xfrm>
            <a:off x="3869923" y="3733800"/>
            <a:ext cx="13862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2D11B0-0C70-4195-BE8B-8D09E5D257DD}"/>
              </a:ext>
            </a:extLst>
          </p:cNvPr>
          <p:cNvSpPr txBox="1"/>
          <p:nvPr/>
        </p:nvSpPr>
        <p:spPr>
          <a:xfrm>
            <a:off x="1598612" y="4535269"/>
            <a:ext cx="2271311" cy="6463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6C3E35-EC55-4697-800A-AD4FFA910CF0}"/>
              </a:ext>
            </a:extLst>
          </p:cNvPr>
          <p:cNvSpPr txBox="1"/>
          <p:nvPr/>
        </p:nvSpPr>
        <p:spPr>
          <a:xfrm>
            <a:off x="3869923" y="4535269"/>
            <a:ext cx="1386289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976E16F-F5D8-E757-2A47-FD793CF3E1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254" t="39283" r="16687" b="33329"/>
          <a:stretch>
            <a:fillRect/>
          </a:stretch>
        </p:blipFill>
        <p:spPr>
          <a:xfrm>
            <a:off x="6347406" y="748526"/>
            <a:ext cx="5313584" cy="4478694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2478B59-1955-3C0E-828B-40CAB8826E6D}"/>
              </a:ext>
            </a:extLst>
          </p:cNvPr>
          <p:cNvSpPr txBox="1"/>
          <p:nvPr/>
        </p:nvSpPr>
        <p:spPr>
          <a:xfrm>
            <a:off x="5217171" y="3723572"/>
            <a:ext cx="687681" cy="6463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763C856-CDA6-AAFC-1A6A-1C3009EC2BC4}"/>
              </a:ext>
            </a:extLst>
          </p:cNvPr>
          <p:cNvSpPr txBox="1"/>
          <p:nvPr/>
        </p:nvSpPr>
        <p:spPr>
          <a:xfrm>
            <a:off x="5217170" y="4518558"/>
            <a:ext cx="687681" cy="646331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%</a:t>
            </a:r>
            <a:endParaRPr lang="en-US" sz="40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B3FD53-6BA1-649B-737E-81920E937759}"/>
              </a:ext>
            </a:extLst>
          </p:cNvPr>
          <p:cNvSpPr txBox="1"/>
          <p:nvPr/>
        </p:nvSpPr>
        <p:spPr>
          <a:xfrm>
            <a:off x="2343544" y="5540199"/>
            <a:ext cx="77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5AECCF-E506-2BEF-A691-27DA552184B4}"/>
              </a:ext>
            </a:extLst>
          </p:cNvPr>
          <p:cNvSpPr txBox="1"/>
          <p:nvPr/>
        </p:nvSpPr>
        <p:spPr>
          <a:xfrm>
            <a:off x="3992047" y="3723572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55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A0E282-29DB-6EA9-5361-6C3F262611C9}"/>
              </a:ext>
            </a:extLst>
          </p:cNvPr>
          <p:cNvSpPr txBox="1"/>
          <p:nvPr/>
        </p:nvSpPr>
        <p:spPr>
          <a:xfrm>
            <a:off x="3960812" y="4456529"/>
            <a:ext cx="129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45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52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8" grpId="0" animBg="1"/>
      <p:bldP spid="9" grpId="0" animBg="1"/>
      <p:bldP spid="11" grpId="0" animBg="1"/>
      <p:bldP spid="12" grpId="0" animBg="1"/>
      <p:bldP spid="24" grpId="0" animBg="1"/>
      <p:bldP spid="25" grpId="0" animBg="1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FE243-2AAB-3349-77BC-EFBC07C12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7FCE07-6230-46CA-C94A-C97436D1A0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276136" y="899230"/>
            <a:ext cx="2438400" cy="44786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566C7E92-DDC4-ADDC-59A1-A423B14A7953}"/>
              </a:ext>
            </a:extLst>
          </p:cNvPr>
          <p:cNvGrpSpPr/>
          <p:nvPr/>
        </p:nvGrpSpPr>
        <p:grpSpPr>
          <a:xfrm>
            <a:off x="2033904" y="1097065"/>
            <a:ext cx="3908108" cy="2273828"/>
            <a:chOff x="2033904" y="1097065"/>
            <a:chExt cx="3908108" cy="227382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7E11377E-CE2C-9662-D38D-C16500709594}"/>
                    </a:ext>
                  </a:extLst>
                </p:cNvPr>
                <p:cNvSpPr txBox="1"/>
                <p:nvPr/>
              </p:nvSpPr>
              <p:spPr>
                <a:xfrm>
                  <a:off x="2033904" y="1097065"/>
                  <a:ext cx="3908108" cy="22738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just"/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ছবিতে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একটি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দেয়ালের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cs typeface="NikoshBAN" panose="02000000000000000000" pitchFamily="2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200" i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m:t>৩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sz="3200" i="0">
                              <a:solidFill>
                                <a:schemeClr val="accent1">
                                  <a:lumMod val="50000"/>
                                </a:schemeClr>
                              </a:solidFill>
                              <a:latin typeface="NikoshBAN" panose="02000000000000000000" pitchFamily="2" charset="0"/>
                              <a:cs typeface="NikoshBAN" panose="02000000000000000000" pitchFamily="2" charset="0"/>
                            </a:rPr>
                            <m:t>৪</m:t>
                          </m:r>
                        </m:den>
                      </m:f>
                    </m:oMath>
                  </a14:m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অংশ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রং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করা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হলো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।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তাহলে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দেয়ালের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             %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রং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করা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 </a:t>
                  </a:r>
                  <a:r>
                    <a:rPr lang="en-US" sz="3200" dirty="0" err="1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হয়েছে</a:t>
                  </a:r>
                  <a:r>
                    <a:rPr lang="en-US" sz="3200" dirty="0">
                      <a:solidFill>
                        <a:schemeClr val="accent1">
                          <a:lumMod val="50000"/>
                        </a:schemeClr>
                      </a:solidFill>
                      <a:latin typeface="NikoshBAN" panose="02000000000000000000" pitchFamily="2" charset="0"/>
                      <a:cs typeface="NikoshBAN" panose="02000000000000000000" pitchFamily="2" charset="0"/>
                    </a:rPr>
                    <a:t>। </a:t>
                  </a:r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7E11377E-CE2C-9662-D38D-C1650070959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33904" y="1097065"/>
                  <a:ext cx="3908108" cy="2273828"/>
                </a:xfrm>
                <a:prstGeom prst="rect">
                  <a:avLst/>
                </a:prstGeom>
                <a:blipFill>
                  <a:blip r:embed="rId3"/>
                  <a:stretch>
                    <a:fillRect l="-4056" r="-3900" b="-777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69F6F21-F13D-4052-E63B-451FCABC84DC}"/>
                </a:ext>
              </a:extLst>
            </p:cNvPr>
            <p:cNvSpPr txBox="1"/>
            <p:nvPr/>
          </p:nvSpPr>
          <p:spPr>
            <a:xfrm>
              <a:off x="3600023" y="2362200"/>
              <a:ext cx="1029642" cy="461665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208D31C-F9B7-CC13-52D8-AB2B0307EF9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628" t="70243" r="13740" b="16658"/>
          <a:stretch>
            <a:fillRect/>
          </a:stretch>
        </p:blipFill>
        <p:spPr>
          <a:xfrm>
            <a:off x="6399212" y="1351727"/>
            <a:ext cx="5484768" cy="147152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F2552BE-8340-A224-6544-9B0337A85B48}"/>
              </a:ext>
            </a:extLst>
          </p:cNvPr>
          <p:cNvSpPr txBox="1"/>
          <p:nvPr/>
        </p:nvSpPr>
        <p:spPr>
          <a:xfrm>
            <a:off x="2199678" y="5638800"/>
            <a:ext cx="778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পেন্সিল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BA77DE-2124-233C-53E2-A4BD9AEFD836}"/>
              </a:ext>
            </a:extLst>
          </p:cNvPr>
          <p:cNvSpPr txBox="1"/>
          <p:nvPr/>
        </p:nvSpPr>
        <p:spPr>
          <a:xfrm>
            <a:off x="3600023" y="2244139"/>
            <a:ext cx="12394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75</a:t>
            </a:r>
            <a:endParaRPr lang="en-US" sz="44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500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CE678B-71D8-4BF8-87F9-813A47A11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3" r="22222"/>
          <a:stretch/>
        </p:blipFill>
        <p:spPr>
          <a:xfrm>
            <a:off x="-31405" y="1356430"/>
            <a:ext cx="1865496" cy="336797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1EE1652-DBD1-4DD3-B9B0-D2DB9FC12856}"/>
              </a:ext>
            </a:extLst>
          </p:cNvPr>
          <p:cNvSpPr txBox="1"/>
          <p:nvPr/>
        </p:nvSpPr>
        <p:spPr>
          <a:xfrm>
            <a:off x="2641844" y="260342"/>
            <a:ext cx="8085227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একটি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পণ্য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ক্রয়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করে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১৬%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লাভে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৩১০৮৮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টাকায়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বিক্রয়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করা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হলো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।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পণ্যটির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ক্রয়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মূল্য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কত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  <a:sym typeface="Symbol" panose="05050102010706020507" pitchFamily="18" charset="2"/>
              </a:rPr>
              <a:t>? </a:t>
            </a:r>
            <a:endParaRPr lang="en-US" sz="3600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6855BA-4A6E-4091-A211-28BA447A8669}"/>
              </a:ext>
            </a:extLst>
          </p:cNvPr>
          <p:cNvGrpSpPr/>
          <p:nvPr/>
        </p:nvGrpSpPr>
        <p:grpSpPr>
          <a:xfrm>
            <a:off x="1834091" y="1524000"/>
            <a:ext cx="8438508" cy="716746"/>
            <a:chOff x="2257977" y="1680962"/>
            <a:chExt cx="8438508" cy="71674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9BF6D84-A707-41C7-B6C6-CB78ABC110A1}"/>
                </a:ext>
              </a:extLst>
            </p:cNvPr>
            <p:cNvSpPr txBox="1"/>
            <p:nvPr/>
          </p:nvSpPr>
          <p:spPr>
            <a:xfrm>
              <a:off x="2390685" y="1680962"/>
              <a:ext cx="83058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%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লাভে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বিক্রয়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(         +        )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BD5EA9-CA7B-4FB6-9B9D-83464E8EE53B}"/>
                </a:ext>
              </a:extLst>
            </p:cNvPr>
            <p:cNvSpPr/>
            <p:nvPr/>
          </p:nvSpPr>
          <p:spPr>
            <a:xfrm>
              <a:off x="2257977" y="1695779"/>
              <a:ext cx="864635" cy="6096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889A8E8-E750-4C03-8E65-2DCBC556E113}"/>
                </a:ext>
              </a:extLst>
            </p:cNvPr>
            <p:cNvSpPr/>
            <p:nvPr/>
          </p:nvSpPr>
          <p:spPr>
            <a:xfrm>
              <a:off x="6684456" y="1779248"/>
              <a:ext cx="864635" cy="6096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D1C1A-5D49-4129-8C14-9F50065813F6}"/>
                </a:ext>
              </a:extLst>
            </p:cNvPr>
            <p:cNvSpPr/>
            <p:nvPr/>
          </p:nvSpPr>
          <p:spPr>
            <a:xfrm>
              <a:off x="7972977" y="1788108"/>
              <a:ext cx="864635" cy="6096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601BA7B-6879-4319-A0E8-C42B5F6E38D6}"/>
              </a:ext>
            </a:extLst>
          </p:cNvPr>
          <p:cNvGrpSpPr/>
          <p:nvPr/>
        </p:nvGrpSpPr>
        <p:grpSpPr>
          <a:xfrm>
            <a:off x="9422407" y="1582003"/>
            <a:ext cx="2766418" cy="707886"/>
            <a:chOff x="9422407" y="1819029"/>
            <a:chExt cx="2766418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0BD9F6C-674D-455E-8CE4-EC2AF52D5FF8}"/>
                </a:ext>
              </a:extLst>
            </p:cNvPr>
            <p:cNvSpPr txBox="1"/>
            <p:nvPr/>
          </p:nvSpPr>
          <p:spPr>
            <a:xfrm>
              <a:off x="9422407" y="1819029"/>
              <a:ext cx="27664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=        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7C273F5-08A0-439F-AE16-DC4AF720FD57}"/>
                </a:ext>
              </a:extLst>
            </p:cNvPr>
            <p:cNvSpPr/>
            <p:nvPr/>
          </p:nvSpPr>
          <p:spPr>
            <a:xfrm>
              <a:off x="10074517" y="1897412"/>
              <a:ext cx="896695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8CC917A-FBA4-4412-8D5F-5F198AF33BCA}"/>
              </a:ext>
            </a:extLst>
          </p:cNvPr>
          <p:cNvGrpSpPr/>
          <p:nvPr/>
        </p:nvGrpSpPr>
        <p:grpSpPr>
          <a:xfrm>
            <a:off x="1942459" y="2572758"/>
            <a:ext cx="9004413" cy="707886"/>
            <a:chOff x="1966799" y="2890022"/>
            <a:chExt cx="9004413" cy="70788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C99195F-670A-481E-AD7C-216B76D36822}"/>
                </a:ext>
              </a:extLst>
            </p:cNvPr>
            <p:cNvSpPr txBox="1"/>
            <p:nvPr/>
          </p:nvSpPr>
          <p:spPr>
            <a:xfrm>
              <a:off x="1966799" y="2890022"/>
              <a:ext cx="90044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বিক্রয়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হলে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ক্রয়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মূল্য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    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9FA7B03-20D5-47AF-9662-A3BA7AE95042}"/>
                </a:ext>
              </a:extLst>
            </p:cNvPr>
            <p:cNvSpPr/>
            <p:nvPr/>
          </p:nvSpPr>
          <p:spPr>
            <a:xfrm>
              <a:off x="2055812" y="2977265"/>
              <a:ext cx="914400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C3ABD0F-2950-4B8A-AF82-03498DCBA4D6}"/>
                </a:ext>
              </a:extLst>
            </p:cNvPr>
            <p:cNvSpPr/>
            <p:nvPr/>
          </p:nvSpPr>
          <p:spPr>
            <a:xfrm>
              <a:off x="8029485" y="2971800"/>
              <a:ext cx="914400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3BA306C-B4E4-47B5-B174-4B1B77903036}"/>
              </a:ext>
            </a:extLst>
          </p:cNvPr>
          <p:cNvGrpSpPr/>
          <p:nvPr/>
        </p:nvGrpSpPr>
        <p:grpSpPr>
          <a:xfrm>
            <a:off x="1979612" y="3352800"/>
            <a:ext cx="9004413" cy="944090"/>
            <a:chOff x="1979612" y="3704110"/>
            <a:chExt cx="9004413" cy="94409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10D119-41DF-4370-B7F7-2121090EC480}"/>
                </a:ext>
              </a:extLst>
            </p:cNvPr>
            <p:cNvSpPr txBox="1"/>
            <p:nvPr/>
          </p:nvSpPr>
          <p:spPr>
            <a:xfrm>
              <a:off x="1979612" y="3940314"/>
              <a:ext cx="90044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      ”      ”       ”    ”    ”     ”                 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87BBAF8-AB9E-491E-9DDC-3B1FEB5557BE}"/>
                </a:ext>
              </a:extLst>
            </p:cNvPr>
            <p:cNvSpPr/>
            <p:nvPr/>
          </p:nvSpPr>
          <p:spPr>
            <a:xfrm>
              <a:off x="2068625" y="4027557"/>
              <a:ext cx="914400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4E1898B-3C67-4BBF-8512-1D6ACE489A05}"/>
                </a:ext>
              </a:extLst>
            </p:cNvPr>
            <p:cNvSpPr/>
            <p:nvPr/>
          </p:nvSpPr>
          <p:spPr>
            <a:xfrm>
              <a:off x="8228012" y="3704110"/>
              <a:ext cx="914400" cy="41069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27FCE45-5CD2-4EEB-9B75-5806780BB58F}"/>
                </a:ext>
              </a:extLst>
            </p:cNvPr>
            <p:cNvSpPr/>
            <p:nvPr/>
          </p:nvSpPr>
          <p:spPr>
            <a:xfrm>
              <a:off x="8228012" y="4221002"/>
              <a:ext cx="914400" cy="33995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06FA0E4-9B0D-44AC-A207-8D6C994BF6F2}"/>
                </a:ext>
              </a:extLst>
            </p:cNvPr>
            <p:cNvCxnSpPr>
              <a:cxnSpLocks/>
            </p:cNvCxnSpPr>
            <p:nvPr/>
          </p:nvCxnSpPr>
          <p:spPr>
            <a:xfrm>
              <a:off x="7981408" y="4174896"/>
              <a:ext cx="1440999" cy="876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40097F3-7DA4-4836-99B0-9AAA5EA351D7}"/>
              </a:ext>
            </a:extLst>
          </p:cNvPr>
          <p:cNvGrpSpPr/>
          <p:nvPr/>
        </p:nvGrpSpPr>
        <p:grpSpPr>
          <a:xfrm>
            <a:off x="1942459" y="4135591"/>
            <a:ext cx="9435987" cy="1196313"/>
            <a:chOff x="2068625" y="4579759"/>
            <a:chExt cx="9435987" cy="119631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62777EF-DD3C-4D80-ABB1-7EF51B0BC80A}"/>
                </a:ext>
              </a:extLst>
            </p:cNvPr>
            <p:cNvSpPr txBox="1"/>
            <p:nvPr/>
          </p:nvSpPr>
          <p:spPr>
            <a:xfrm>
              <a:off x="2068625" y="5068186"/>
              <a:ext cx="943598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      ”      ”       ”    ”    ”    ”                    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148B3B-5A82-4A13-8004-73FB185D2392}"/>
                </a:ext>
              </a:extLst>
            </p:cNvPr>
            <p:cNvSpPr/>
            <p:nvPr/>
          </p:nvSpPr>
          <p:spPr>
            <a:xfrm>
              <a:off x="2157638" y="5155429"/>
              <a:ext cx="914400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495BAED-2341-4762-8163-224C5A2D0925}"/>
                </a:ext>
              </a:extLst>
            </p:cNvPr>
            <p:cNvSpPr/>
            <p:nvPr/>
          </p:nvSpPr>
          <p:spPr>
            <a:xfrm>
              <a:off x="7999412" y="4831982"/>
              <a:ext cx="826536" cy="41069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94D59E-BD95-4FC7-A196-5F19091FBD9B}"/>
                </a:ext>
              </a:extLst>
            </p:cNvPr>
            <p:cNvSpPr/>
            <p:nvPr/>
          </p:nvSpPr>
          <p:spPr>
            <a:xfrm>
              <a:off x="8317025" y="5348874"/>
              <a:ext cx="914400" cy="33995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51CB9093-7931-463D-9B9F-0FC0A8E6225D}"/>
                </a:ext>
              </a:extLst>
            </p:cNvPr>
            <p:cNvCxnSpPr>
              <a:cxnSpLocks/>
            </p:cNvCxnSpPr>
            <p:nvPr/>
          </p:nvCxnSpPr>
          <p:spPr>
            <a:xfrm>
              <a:off x="8070421" y="5302768"/>
              <a:ext cx="1910191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A36AC1F-BABF-4DBD-83B3-57971DCCF5FE}"/>
                </a:ext>
              </a:extLst>
            </p:cNvPr>
            <p:cNvSpPr txBox="1"/>
            <p:nvPr/>
          </p:nvSpPr>
          <p:spPr>
            <a:xfrm>
              <a:off x="8919545" y="4579759"/>
              <a:ext cx="50286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/>
                <a:t>×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E2BC223-3BD1-48C9-B11B-ED1940FF0D99}"/>
                </a:ext>
              </a:extLst>
            </p:cNvPr>
            <p:cNvSpPr/>
            <p:nvPr/>
          </p:nvSpPr>
          <p:spPr>
            <a:xfrm>
              <a:off x="9340453" y="4766738"/>
              <a:ext cx="826536" cy="41069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4CD45A8-D802-40E0-9152-2A8B43C5B510}"/>
              </a:ext>
            </a:extLst>
          </p:cNvPr>
          <p:cNvGrpSpPr/>
          <p:nvPr/>
        </p:nvGrpSpPr>
        <p:grpSpPr>
          <a:xfrm>
            <a:off x="1970651" y="3354049"/>
            <a:ext cx="9004413" cy="944090"/>
            <a:chOff x="1979612" y="3704110"/>
            <a:chExt cx="9004413" cy="94409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4F76857-8D55-4EB9-8024-BD3B2E1FDA5B}"/>
                </a:ext>
              </a:extLst>
            </p:cNvPr>
            <p:cNvSpPr txBox="1"/>
            <p:nvPr/>
          </p:nvSpPr>
          <p:spPr>
            <a:xfrm>
              <a:off x="1979612" y="3940314"/>
              <a:ext cx="900441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          ”      ”       ”    ”    ”     ”                  </a:t>
              </a:r>
              <a:r>
                <a:rPr lang="en-US" sz="40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টাকা</a:t>
              </a:r>
              <a:endParaRPr lang="en-US" sz="44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1EBA0B9-E659-4BEB-8624-B316867544CF}"/>
                </a:ext>
              </a:extLst>
            </p:cNvPr>
            <p:cNvSpPr/>
            <p:nvPr/>
          </p:nvSpPr>
          <p:spPr>
            <a:xfrm>
              <a:off x="2068625" y="4027557"/>
              <a:ext cx="914400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0F2BEF7E-DE2E-493B-BFBD-05A7DFAA8317}"/>
                </a:ext>
              </a:extLst>
            </p:cNvPr>
            <p:cNvSpPr/>
            <p:nvPr/>
          </p:nvSpPr>
          <p:spPr>
            <a:xfrm>
              <a:off x="8228012" y="3704110"/>
              <a:ext cx="914400" cy="41069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4B1889E-36A1-48D3-9205-2269D7EE542E}"/>
                </a:ext>
              </a:extLst>
            </p:cNvPr>
            <p:cNvSpPr/>
            <p:nvPr/>
          </p:nvSpPr>
          <p:spPr>
            <a:xfrm>
              <a:off x="8228012" y="4221002"/>
              <a:ext cx="914400" cy="339955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CB356599-5EA1-496C-8711-1C90A8629685}"/>
                </a:ext>
              </a:extLst>
            </p:cNvPr>
            <p:cNvCxnSpPr>
              <a:cxnSpLocks/>
            </p:cNvCxnSpPr>
            <p:nvPr/>
          </p:nvCxnSpPr>
          <p:spPr>
            <a:xfrm>
              <a:off x="7981408" y="4174896"/>
              <a:ext cx="1440999" cy="876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B5B9E776-AA38-46AF-BCD2-324F55EBA5F1}"/>
              </a:ext>
            </a:extLst>
          </p:cNvPr>
          <p:cNvGrpSpPr/>
          <p:nvPr/>
        </p:nvGrpSpPr>
        <p:grpSpPr>
          <a:xfrm>
            <a:off x="4189412" y="5807872"/>
            <a:ext cx="6477000" cy="646331"/>
            <a:chOff x="4189412" y="5807872"/>
            <a:chExt cx="6477000" cy="64633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96A9BB4-F1C7-4D6B-9763-8BBC142D0A2B}"/>
                </a:ext>
              </a:extLst>
            </p:cNvPr>
            <p:cNvSpPr txBox="1"/>
            <p:nvPr/>
          </p:nvSpPr>
          <p:spPr>
            <a:xfrm>
              <a:off x="4189412" y="5807872"/>
              <a:ext cx="6477000" cy="646331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6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অর্থা</a:t>
              </a:r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ৎ </a:t>
              </a:r>
              <a:r>
                <a:rPr lang="en-US" sz="36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পণ্যটির</a:t>
              </a:r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</a:t>
              </a:r>
              <a:r>
                <a:rPr lang="en-US" sz="36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ক্রয়</a:t>
              </a:r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</a:t>
              </a:r>
              <a:r>
                <a:rPr lang="en-US" sz="36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মূল্য</a:t>
              </a:r>
              <a:r>
                <a:rPr lang="en-US" sz="3600" dirty="0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             </a:t>
              </a:r>
              <a:r>
                <a:rPr lang="en-US" sz="3600" dirty="0" err="1">
                  <a:solidFill>
                    <a:schemeClr val="accent1">
                      <a:lumMod val="50000"/>
                    </a:schemeClr>
                  </a:solidFill>
                  <a:latin typeface="NikoshBAN" panose="02000000000000000000" pitchFamily="2" charset="0"/>
                  <a:cs typeface="NikoshBAN" panose="02000000000000000000" pitchFamily="2" charset="0"/>
                  <a:sym typeface="Symbol" panose="05050102010706020507" pitchFamily="18" charset="2"/>
                </a:rPr>
                <a:t>টাকা</a:t>
              </a:r>
              <a:endParaRPr lang="en-US" sz="4000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F6B7646-5B5E-4A33-B103-744E3E9EFC19}"/>
                </a:ext>
              </a:extLst>
            </p:cNvPr>
            <p:cNvSpPr/>
            <p:nvPr/>
          </p:nvSpPr>
          <p:spPr>
            <a:xfrm>
              <a:off x="8097447" y="5867400"/>
              <a:ext cx="1143253" cy="533400"/>
            </a:xfrm>
            <a:prstGeom prst="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086783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6630</TotalTime>
  <Words>223</Words>
  <Application>Microsoft Office PowerPoint</Application>
  <PresentationFormat>Custom</PresentationFormat>
  <Paragraphs>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 Math</vt:lpstr>
      <vt:lpstr>Harlow Solid Italic</vt:lpstr>
      <vt:lpstr>NikoshBAN</vt:lpstr>
      <vt:lpstr>Symbol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MUSHFIKAH</dc:creator>
  <cp:lastModifiedBy>Huzayfa LC</cp:lastModifiedBy>
  <cp:revision>457</cp:revision>
  <dcterms:created xsi:type="dcterms:W3CDTF">2006-08-16T00:00:00Z</dcterms:created>
  <dcterms:modified xsi:type="dcterms:W3CDTF">2026-08-06T01:36:33Z</dcterms:modified>
</cp:coreProperties>
</file>