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8mIRaBLtZ6Qy2souwGek3g" hashData="n/CiqokBy+dpBVHnDciYmrmIiPE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4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68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4.png"/><Relationship Id="rId9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4.png"/><Relationship Id="rId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6410325"/>
            <a:ext cx="571500" cy="295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925" y="2143125"/>
            <a:ext cx="2724150" cy="6191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5503" y="3000375"/>
            <a:ext cx="7940992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FFFFF"/>
                </a:solidFill>
                <a:latin typeface="Hind Siliguri"/>
              </a:rPr>
              <a:t>আজকের পাঠে সবাইকে স্বাগতম!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2266950"/>
            <a:ext cx="2133600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38BDF8"/>
                </a:solidFill>
                <a:latin typeface="Hind Siliguri SemiBold"/>
              </a:rPr>
              <a:t>ব্যবসায় শিক্ষা বিভাগ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2324100"/>
            <a:ext cx="285750" cy="2286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3817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1974651"/>
            <a:ext cx="11315700" cy="11656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19625" y="342900"/>
            <a:ext cx="7490936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প্রত্যক্ষ সেবা (Direct Services)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" y="419100"/>
            <a:ext cx="2667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800" y="2222301"/>
            <a:ext cx="108204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701A75"/>
                </a:solidFill>
                <a:latin typeface="Hind Siliguri"/>
              </a:rPr>
              <a:t>অর্থ উপার্জনের উদ্দেশ্যে স্বাধীন পেশায় নিয়োজিত ডাক্তার, উকিল, প্রকৌশলী প্রভূতি পেশাজীবীরা সরাসরি যে সেবা প্রদান করেন, তাই </a:t>
            </a:r>
            <a:r>
              <a:rPr sz="1650" b="1" i="0" u="none">
                <a:solidFill>
                  <a:srgbClr val="701A75"/>
                </a:solidFill>
                <a:latin typeface="Hind Siliguri"/>
              </a:rPr>
              <a:t>প্রত্যক্ষ সেবা</a:t>
            </a:r>
            <a:r>
              <a:rPr sz="1650" b="0" i="0" u="none">
                <a:solidFill>
                  <a:srgbClr val="701A75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3707010"/>
            <a:ext cx="419100" cy="3333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0325" y="3707010"/>
            <a:ext cx="371475" cy="3333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4888110"/>
            <a:ext cx="247650" cy="3333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0325" y="4888110"/>
            <a:ext cx="419100" cy="3333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19200" y="3597473"/>
            <a:ext cx="2170271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581C87"/>
                </a:solidFill>
                <a:latin typeface="Hind Siliguri"/>
              </a:rPr>
              <a:t>আইনবৃত্তি (Legal Practice)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325" y="4149923"/>
            <a:ext cx="2066925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B21A8"/>
                </a:solidFill>
                <a:latin typeface="Hind Siliguri"/>
              </a:rPr>
              <a:t>আইনজীবী বা অ্যাডভোকেট ফার্ম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4675" y="3597473"/>
            <a:ext cx="224028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581C87"/>
                </a:solidFill>
                <a:latin typeface="Hind Siliguri"/>
              </a:rPr>
              <a:t>ডাক্তারি ও ক্লিনিক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24675" y="3902273"/>
            <a:ext cx="21336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B21A8"/>
                </a:solidFill>
                <a:latin typeface="Hind Siliguri"/>
              </a:rPr>
              <a:t>চিকিৎসা সেবা ও ডায়াগনস্টিক সেন্টারিং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7750" y="4778573"/>
            <a:ext cx="204025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581C87"/>
                </a:solidFill>
                <a:latin typeface="Hind Siliguri"/>
              </a:rPr>
              <a:t>অডিট ফার্ম (Audit Firm)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7750" y="5083373"/>
            <a:ext cx="19431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B21A8"/>
                </a:solidFill>
                <a:latin typeface="Hind Siliguri"/>
              </a:rPr>
              <a:t>হিসাব নিরীক্ষা ও পরামর্শ সেবা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2300" y="4778573"/>
            <a:ext cx="22002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581C87"/>
                </a:solidFill>
                <a:latin typeface="Hind Siliguri"/>
              </a:rPr>
              <a:t>ইন্টারনেট ও টেক সেবা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72300" y="5083373"/>
            <a:ext cx="20955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B21A8"/>
                </a:solidFill>
                <a:latin typeface="Hind Siliguri"/>
              </a:rPr>
              <a:t>ইন্টারনেট প্রভাইডার ও তথ্যপ্রযুক্তি সেবা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6675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3033712"/>
            <a:ext cx="11315700" cy="1457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3150" y="342900"/>
            <a:ext cx="9848850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352425"/>
            <a:ext cx="1085850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810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5291" y="3290887"/>
            <a:ext cx="11341417" cy="400050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854D0E"/>
                </a:solidFill>
                <a:latin typeface="Hind Siliguri"/>
              </a:rPr>
              <a:t>তোমাদের একক কাজ: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325" y="3833812"/>
            <a:ext cx="1080135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>
                <a:solidFill>
                  <a:srgbClr val="1E3A8A"/>
                </a:solidFill>
                <a:latin typeface="Hind Siliguri SemiBold"/>
              </a:rPr>
              <a:t>"কাগজী মুদ্রা উদ্ভাবনের প্রয়োজনীয়তা সংক্ষেপে ব্যাখ্যা করো এবং তোমাদের খাতায় লেখ।"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1087" y="3357562"/>
            <a:ext cx="247650" cy="24765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3817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3051869"/>
            <a:ext cx="11315700" cy="14210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6675" y="342900"/>
            <a:ext cx="8271033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একক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" y="419100"/>
            <a:ext cx="3048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6275" y="3242369"/>
            <a:ext cx="11431428" cy="335160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উত্তর মিলিয়ে নাও: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75" y="3672780"/>
            <a:ext cx="108870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4532D"/>
                </a:solidFill>
                <a:latin typeface="Hind Siliguri"/>
              </a:rPr>
              <a:t>প্রাচীনকালে ধাতু বা কড়ি বহনে অসুবিধা এবং স্বর্ণ-রৌপ্যের দুষ্প্রাপ্যতার কারণে বিনিময়ের মাধ্যম হিসেবে অসুবিধা দেখা দেয়। স্থানান্তরের সুবিধা, সহজ বহনযোগ্যতা, নিরাপত্তা এবং সর্বজনগ্রাহ্যতা নিশ্চিত করার জন্য মধ্যযুগে </a:t>
            </a:r>
            <a:r>
              <a:rPr sz="1500" b="1" i="0" u="none">
                <a:solidFill>
                  <a:srgbClr val="14532D"/>
                </a:solidFill>
                <a:latin typeface="Hind Siliguri"/>
              </a:rPr>
              <a:t>কাগজী মুদ্রার</a:t>
            </a:r>
            <a:r>
              <a:rPr sz="1500" b="0" i="0" u="none">
                <a:solidFill>
                  <a:srgbClr val="14532D"/>
                </a:solidFill>
                <a:latin typeface="Hind Siliguri"/>
              </a:rPr>
              <a:t> প্রচলন ঘটে, যা লেনদেনকে অত্যন্ত সহজ ও দ্রুত করে তোলে।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" y="3289994"/>
            <a:ext cx="209550" cy="20955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4770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862262"/>
            <a:ext cx="11315700" cy="1800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00325" y="342900"/>
            <a:ext cx="9591675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জোড়ায়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9425" y="352425"/>
            <a:ext cx="1114425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810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5291" y="3119437"/>
            <a:ext cx="11341417" cy="40005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0369A1"/>
                </a:solidFill>
                <a:latin typeface="Hind Siliguri"/>
              </a:rPr>
              <a:t>তোমাদের জোড়ায় কাজ: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325" y="3662362"/>
            <a:ext cx="10801350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0C4A6E"/>
                </a:solidFill>
                <a:latin typeface="Hind Siliguri SemiBold"/>
              </a:rPr>
              <a:t>"পাশাপাশি বসে সহপাঠীর সাথে আলোচনা করে ব্যবসায়ের 'প্রাচীন যুগ' ও 'আধুনিক যুগের' মধ্যে ৩টি মৌলিক পার্থক্য তৈরি করে খাতায় লেখ।"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7737" y="3186112"/>
            <a:ext cx="314325" cy="24765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4770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3048000"/>
            <a:ext cx="11315700" cy="1428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3625" y="342900"/>
            <a:ext cx="9858375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দলীয়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1800" y="352425"/>
            <a:ext cx="1162050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810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5291" y="3305175"/>
            <a:ext cx="11341417" cy="40005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9D174D"/>
                </a:solidFill>
                <a:latin typeface="Hind Siliguri"/>
              </a:rPr>
              <a:t>তোমাদের দলীয় কাজ: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325" y="3848100"/>
            <a:ext cx="108013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831843"/>
                </a:solidFill>
                <a:latin typeface="Hind Siliguri SemiBold"/>
              </a:rPr>
              <a:t>"ক, খ ও গ দলে বিভক্ত হয়ে আলোচনা করে লেখ — পরিবহন, বিমা ও বিজ্ঞাপন কীভাবে বাণিজ্যের প্রতিবন্ধকতা দূর করে?"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2512" y="3371850"/>
            <a:ext cx="314325" cy="24765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6675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886075"/>
            <a:ext cx="11315700" cy="17526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67150" y="342900"/>
            <a:ext cx="8281035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দলীয়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" y="419100"/>
            <a:ext cx="3048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0600" y="3105150"/>
            <a:ext cx="105441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পরিবহন: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পণ্যদ্রব্য এক স্থান থেকে অন্য স্থানে স্থানান্তরের মাধ্যমে বাণিজ্যের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স্থানগত বাধা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দূর করে।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3543300"/>
            <a:ext cx="105441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বিমা: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অগ্নিকাণ্ড, দুর্ঘটনা বা প্রাকৃতির ক্ষয়ক্ষতির ঝুঁকি বহন করে বাণিজ্যের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ঝুঁকিগত বাধা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দূর করে।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0600" y="3981450"/>
            <a:ext cx="105441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বিজ্ঞাপন: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ভোক্তাদের নিকট পণ্যের গুণাগুণ ও ব্যবহার প্রণালী পৌঁছে দিয়ে বাণিজ্যের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জ্ঞানগত বাধা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দূর করে।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3148012"/>
            <a:ext cx="23812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3586162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4024312"/>
            <a:ext cx="219075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5722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624137"/>
            <a:ext cx="11315700" cy="22764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9750" y="342900"/>
            <a:ext cx="10382250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মূল্যায়ন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5600" y="352425"/>
            <a:ext cx="1238250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2286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9175" y="2871787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ব্যবসায়ের ক্রমবিকাশের ধারাকে কয়টি যুগে ভাগ করা হয়েছে?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175" y="3319462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'এ টি এম কার্ড' ও 'মোবাইল ব্যাংকিং' ব্যবসায়ের কোন যুগের অবদান?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9175" y="3767137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হ্যাচারি ও নার্সারি শিল্পের কোন শাখার অন্তর্ভুক্ত?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9175" y="4214812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পরিবহন বাণিজ্যের কোন ধরনের বাধা দূর করে?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914650"/>
            <a:ext cx="9525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362325"/>
            <a:ext cx="123825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810000"/>
            <a:ext cx="123825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257675"/>
            <a:ext cx="142875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4770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695575"/>
            <a:ext cx="11315700" cy="21336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33750" y="342900"/>
            <a:ext cx="8841105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" y="419100"/>
            <a:ext cx="2667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9650" y="2886075"/>
            <a:ext cx="105537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৩টি যুগে (প্রাচীন যুগ, মধ্য যুগ ও আধুনিক যুগ)।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324225"/>
            <a:ext cx="105537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আধুনিক যুগের অবদান।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9650" y="3762375"/>
            <a:ext cx="105537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প্রজনন শিল্পের (Reproductive Industry) অন্তর্ভুক্ত।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4200525"/>
            <a:ext cx="105537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৪.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স্থানগত (Geographical) বাধা দূর করে।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" y="2928937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" y="3367087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" y="3805237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" y="4243387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3817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809875"/>
            <a:ext cx="113157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28950" y="342900"/>
            <a:ext cx="9161145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পাঠের সারসংক্ষেপ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" y="419100"/>
            <a:ext cx="2286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4425" y="3105150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অভাব পূরণের তাগিদ থেকেই প্রাচীন, মধ্য ও আধুনিক যুগের মধ্য দিয়ে ব্যবসায়ের উৎপত্তি ঘটে।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4425" y="3543300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আধুনিক ব্যবসায় মূলতঃ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শিল্প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(উৎপাদন),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বাণিজ্য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(বণ্টন) এবং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প্রত্যক্ষ সেবা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নিয়ে বিস্তৃত।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4425" y="3981450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বাণিজ্য পরিবহন, গুদামজাতকরণ, ব্যাংক, বিমা ও বিজ্ঞাপনের মাধ্যমে সকল বাধা দূর করে অর্থনীতিকে গতিশীল রাখে।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3148012"/>
            <a:ext cx="21907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3586162"/>
            <a:ext cx="219075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4024312"/>
            <a:ext cx="219075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3817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0" y="1834604"/>
            <a:ext cx="1143000" cy="114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5638" y="3215729"/>
            <a:ext cx="5780722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>
                <a:solidFill>
                  <a:srgbClr val="1E3A8A"/>
                </a:solidFill>
                <a:latin typeface="Hind Siliguri"/>
              </a:rPr>
              <a:t>তোমাদের কোনো প্রশ্ন আছে কি?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4125" y="4149179"/>
            <a:ext cx="714375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আজকের পাঠে ব্যবসায়ের উৎপত্তি, ক্রমবিকাশ বা প্রকারভেদ নিয়ে কোনো কিছু বুঝতে অসুবিধা থাকলে নির্দ্বিধায় প্রশ্ন করো!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57150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1685925"/>
            <a:ext cx="5562600" cy="25527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0" y="1685925"/>
            <a:ext cx="5562600" cy="25527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91075" y="342900"/>
            <a:ext cx="7310913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ছবিগুলো ভালো করে লক্ষ্য করো</a:t>
            </a:r>
          </a:p>
        </p:txBody>
      </p:sp>
      <p:sp>
        <p:nvSpPr>
          <p:cNvPr id="9" name="Rectangle 8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7475" y="352425"/>
            <a:ext cx="1476375" cy="361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8150" y="1152525"/>
            <a:ext cx="113157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0" i="0" u="none">
                <a:solidFill>
                  <a:srgbClr val="475569"/>
                </a:solidFill>
                <a:latin typeface="Hind Siliguri SemiBold"/>
              </a:rPr>
              <a:t>নিচের ছবিগুলো দেখে চিন্তা করো এবং আজকের পাঠের বিষয়বস্তু কী হতে পারে বলো: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150" y="419100"/>
            <a:ext cx="3429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9113" y="3714750"/>
            <a:ext cx="538067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1E3A8A"/>
                </a:solidFill>
                <a:latin typeface="Hind Siliguri"/>
              </a:rPr>
              <a:t>১. প্রাচীন বিনিময় প্রথা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2213" y="3714750"/>
            <a:ext cx="538067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1E3A8A"/>
                </a:solidFill>
                <a:latin typeface="Hind Siliguri"/>
              </a:rPr>
              <a:t>২. আধুনিক শিল্প উৎপাদন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82213" y="6457950"/>
            <a:ext cx="538067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1E3A8A"/>
                </a:solidFill>
                <a:latin typeface="Hind Siliguri"/>
              </a:rPr>
              <a:t>৪. আধুনিক ব্যাংক সেবা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1905000"/>
            <a:ext cx="5124450" cy="17145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0325" y="1905000"/>
            <a:ext cx="5124450" cy="17145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6410325"/>
            <a:ext cx="666750" cy="295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" y="1876425"/>
            <a:ext cx="11315700" cy="2695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3850" y="342900"/>
            <a:ext cx="8001000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বাড়ির কাজ (Homework)</a:t>
            </a:r>
          </a:p>
        </p:txBody>
      </p:sp>
      <p:sp>
        <p:nvSpPr>
          <p:cNvPr id="8" name="Rectangle 7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429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2152650"/>
            <a:ext cx="108204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3A8A"/>
                </a:solidFill>
                <a:latin typeface="Hind Siliguri"/>
              </a:rPr>
              <a:t>তোমাদের খাতায় প্রশ্নগুলোর উত্তর সুন্দরভাবে লিখে নিয়ে আসবে: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9175" y="2571750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১. ব্যবসায়ের ক্রমবিকাশের মধ্য যুগের ৪টি প্রধান বৈশিষ্ট্য উল্লেখ করো।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9175" y="3009900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২. "শিল্প ও বাণিজ্যের মূল পার্থক্য উৎপাদন ও বণ্টনে" — ব্যাখ্যা করো।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9175" y="3448050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৩. বাণিজ্যের অর্থগত ও স্থানগত বাধা দূরীকরণে ব্যাংক ও পরিবহনের ভূমিকা লেখ।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9175" y="3886200"/>
            <a:ext cx="104870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৪. তোমার এলাকার ৫টি ব্যবসায়ের তালিকা তৈরি করে কোনটি কোন শাখার অন্তর্গত তা চিহ্নিত করো।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614612"/>
            <a:ext cx="19050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052762"/>
            <a:ext cx="19050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490912"/>
            <a:ext cx="190500" cy="20002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929062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79" y="3302977"/>
            <a:ext cx="11521440" cy="492443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ctr"/>
            <a:r>
              <a:rPr sz="3200" b="1" i="0" u="none">
                <a:solidFill>
                  <a:srgbClr val="38BDF8"/>
                </a:solidFill>
                <a:latin typeface="Hind Siliguri"/>
              </a:rPr>
              <a:t>ক্লাসে মনোযোগী থাকার জন্য সবাইকে ধন্যবাদ!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0007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143125"/>
            <a:ext cx="5514975" cy="3238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143125"/>
            <a:ext cx="5514975" cy="3238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95700" y="342900"/>
            <a:ext cx="846105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শিক্ষক ও পাঠ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42900" cy="30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66750" y="3543300"/>
            <a:ext cx="5057775" cy="19050"/>
          </a:xfrm>
          <a:prstGeom prst="rect">
            <a:avLst/>
          </a:prstGeom>
          <a:solidFill>
            <a:srgbClr val="BFDB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6750" y="3705225"/>
            <a:ext cx="505777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" y="4124325"/>
            <a:ext cx="5057775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25" b="0" i="0" u="none">
                <a:solidFill>
                  <a:srgbClr val="1E40AF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750" y="4476750"/>
            <a:ext cx="5057775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334155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6750" y="4810125"/>
            <a:ext cx="5057775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25" b="0" i="0" u="none">
                <a:solidFill>
                  <a:srgbClr val="0F172A"/>
                </a:solidFill>
                <a:latin typeface="Hind Siliguri SemiBold"/>
              </a:rPr>
              <a:t>আর.আর.টেক্সটাইল মিলস্ উচ্চ বিদ্যালয়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7475" y="3543300"/>
            <a:ext cx="5057775" cy="19050"/>
          </a:xfrm>
          <a:prstGeom prst="rect">
            <a:avLst/>
          </a:prstGeom>
          <a:solidFill>
            <a:srgbClr val="BBF7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67475" y="3705225"/>
            <a:ext cx="50577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66534"/>
                </a:solidFill>
                <a:latin typeface="Hind Siliguri"/>
              </a:rPr>
              <a:t>বিষয়:</a:t>
            </a:r>
            <a:r>
              <a:rPr sz="1500" b="0" i="0" u="none">
                <a:solidFill>
                  <a:srgbClr val="166534"/>
                </a:solidFill>
                <a:latin typeface="Hind Siliguri"/>
              </a:rPr>
              <a:t> ব্যবসায় উদ্যোগ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7475" y="4086225"/>
            <a:ext cx="50577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66534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166534"/>
                </a:solidFill>
                <a:latin typeface="Hind Siliguri"/>
              </a:rPr>
              <a:t> নবম শ্রেণি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7475" y="4467225"/>
            <a:ext cx="50577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66534"/>
                </a:solidFill>
                <a:latin typeface="Hind Siliguri"/>
              </a:rPr>
              <a:t>অধ্যায়:</a:t>
            </a:r>
            <a:r>
              <a:rPr sz="1500" b="0" i="0" u="none">
                <a:solidFill>
                  <a:srgbClr val="166534"/>
                </a:solidFill>
                <a:latin typeface="Hind Siliguri"/>
              </a:rPr>
              <a:t> ১ম (ব্যবসায় পরিচিতি)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67475" y="4848225"/>
            <a:ext cx="50577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66534"/>
                </a:solidFill>
                <a:latin typeface="Hind Siliguri"/>
              </a:rPr>
              <a:t>সময়:</a:t>
            </a:r>
            <a:r>
              <a:rPr sz="1500" b="0" i="0" u="none">
                <a:solidFill>
                  <a:srgbClr val="166534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7037" y="2371725"/>
            <a:ext cx="457200" cy="52387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40305" y="3000375"/>
            <a:ext cx="531066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1087" y="2371725"/>
            <a:ext cx="590550" cy="52387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341030" y="3000375"/>
            <a:ext cx="531066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14532D"/>
                </a:solidFill>
                <a:latin typeface="Hind Siliguri"/>
              </a:rPr>
              <a:t>পাঠ পরিচিতি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57150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305050"/>
            <a:ext cx="11315700" cy="2105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" y="2590800"/>
            <a:ext cx="107442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93C5FD"/>
                </a:solidFill>
                <a:latin typeface="Hind Siliguri"/>
              </a:rPr>
              <a:t>আজকের পাঠের শিরোনাম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5294" y="3057525"/>
            <a:ext cx="1128141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50" b="1" i="0" u="none">
                <a:solidFill>
                  <a:srgbClr val="FFFFFF"/>
                </a:solidFill>
                <a:latin typeface="Hind Siliguri"/>
              </a:rPr>
              <a:t>ব্যবসায়ের উৎপত্তি, ক্রমবিকাশ ও প্রকারভেদ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3781425"/>
            <a:ext cx="107442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0" i="0" u="none">
                <a:solidFill>
                  <a:srgbClr val="FFFFFF"/>
                </a:solidFill>
                <a:latin typeface="Hind Siliguri"/>
              </a:rPr>
              <a:t>(Origin, Evolution and Classification of Business)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58102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238375"/>
            <a:ext cx="11315700" cy="304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05025" y="342900"/>
            <a:ext cx="10086975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শিখনফল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" y="419100"/>
            <a:ext cx="3048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1050" y="2581275"/>
            <a:ext cx="106299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এই পাঠ শেষে তোমরা...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4425" y="319087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ব্যবসায়ের উৎপত্তি ও ক্রমবিকাশের সংক্ষিপ্ত ইতিহাস বর্ণনা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4425" y="362902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ব্যবসায়ের ক্রমবিকাশের ৩টি যুগ চিহ্নিত ও তাদের বৈশিষ্ট্য ব্যাখ্যা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4425" y="406717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ব্যবসায়ের আধুনিক ধারণা ও এর ৩টি মূল শাখা (শিল্প, বাণিজ্য ও প্রত্যক্ষ সেবা) বিশ্লেষণ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4425" y="450532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শিল্প ও বাণিজ্যের শাখা-প্রশাখা এবং বাণিজ্যের বাধা দূরীকরণের উপায়সমূহ তালিকাভুক্ত করতে পারবে।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3233737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3671887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4110037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4548187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59055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752725"/>
            <a:ext cx="11315700" cy="20193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342900"/>
            <a:ext cx="9601200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পূর্বজ্ঞান যাচাই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5525" y="352425"/>
            <a:ext cx="1838325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048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4425" y="3048000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প্রাচীনকালে যখন টাকা-পয়সা ছিল না, তখন মানুষ কীভাবে প্রয়োজনের জিনিসপত্র সংগ্রহ করত?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4425" y="3543300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'পণ্য বিনিময় প্রথা' বা Barter System বলতে তোমরা কী বোঝো?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4425" y="4038600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বর্তমানে কেন আমরা কেনাকাটায় কাগজী মুদ্রা বা ডিজিটাল মাধ্যম ব্যবহার করি?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0" y="3090862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0" y="3586162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50" y="4081462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58102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390775"/>
            <a:ext cx="5514975" cy="2743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390775"/>
            <a:ext cx="5514975" cy="2743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342900"/>
            <a:ext cx="7460932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ব্যবসায়ের উৎপত্তি ও ক্রমবিকাশ</a:t>
            </a:r>
          </a:p>
        </p:txBody>
      </p:sp>
      <p:sp>
        <p:nvSpPr>
          <p:cNvPr id="7" name="Rectangle 6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810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7225" y="2647950"/>
            <a:ext cx="5330666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B45309"/>
                </a:solidFill>
                <a:latin typeface="Hind Siliguri"/>
              </a:rPr>
              <a:t>১. প্রাচীন যুগ (Ancient Era)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57950" y="2647950"/>
            <a:ext cx="5330666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369A1"/>
                </a:solidFill>
                <a:latin typeface="Hind Siliguri"/>
              </a:rPr>
              <a:t>২. মধ্য যুগ (Middle Era)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2705100"/>
            <a:ext cx="228600" cy="228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600" y="316230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পশু শিকার ও মৎস্য শিকার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0600" y="360045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ফলমূল আহরণ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90600" y="403860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কৃষিকার্যের সূচনা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447675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দ্রব্য বিনিময় প্রথা (Barter System)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7950" y="2705100"/>
            <a:ext cx="228600" cy="228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791325" y="316230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বিনিময়ের মাধ্যম হিসেবে কড়ি, শামুক, ঝিনুক ও পাথরের ব্যবহার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91325" y="360045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স্বর্ণ, রৌপ্য ও ধাতব মুদ্রার প্রচলন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91325" y="403860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কাগজী মুদ্রার উদ্ভাবন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91325" y="4476750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বাজার ও শহর সৃষ্টি এবং ব্যবসায় সংগঠনের উদ্ভব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3205162"/>
            <a:ext cx="171450" cy="20002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3643312"/>
            <a:ext cx="171450" cy="200025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4081462"/>
            <a:ext cx="171450" cy="20002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4519612"/>
            <a:ext cx="171450" cy="20002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7950" y="3205162"/>
            <a:ext cx="171450" cy="200025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7950" y="3643312"/>
            <a:ext cx="171450" cy="200025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7950" y="4081462"/>
            <a:ext cx="171450" cy="200025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7950" y="4519612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600075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128837"/>
            <a:ext cx="5514975" cy="3267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952625"/>
            <a:ext cx="55149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57775" y="342900"/>
            <a:ext cx="7030878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ব্যবসায়ের ক্রমবিকাশ: আধুনিক যুগ</a:t>
            </a:r>
          </a:p>
        </p:txBody>
      </p:sp>
      <p:sp>
        <p:nvSpPr>
          <p:cNvPr id="7" name="Rectangle 6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419100"/>
            <a:ext cx="3429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2414587"/>
            <a:ext cx="5270658" cy="400050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5803D"/>
                </a:solidFill>
                <a:latin typeface="Hind Siliguri"/>
              </a:rPr>
              <a:t>৩. আধুনিক যুগ (Modern Era)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962150"/>
            <a:ext cx="5495925" cy="36004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481262"/>
            <a:ext cx="247650" cy="2476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19175" y="2957512"/>
            <a:ext cx="4686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শিল্পবিপ্লব (Industrial Revolution)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9175" y="3395662"/>
            <a:ext cx="4686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তথ্য ও যোগাযোগ প্রযুক্তির অভূতপূর্ব উন্নয়ন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9175" y="3833812"/>
            <a:ext cx="4686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বৃহদায়তন উৎপাদন ও বণ্টন ব্যবস্থা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9175" y="4271962"/>
            <a:ext cx="4686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ব্যাংক ও বিমা ব্যবস্থার ব্যাপক সম্প্রসারণ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9175" y="4710112"/>
            <a:ext cx="4686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এ টি এম কার্ড ও মোবাইল ব্যাংকিং প্রচলন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000375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438525"/>
            <a:ext cx="17145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876675"/>
            <a:ext cx="171450" cy="20002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4314825"/>
            <a:ext cx="171450" cy="20002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4752975"/>
            <a:ext cx="171450" cy="20002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6410325"/>
            <a:ext cx="590550" cy="29527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105025"/>
            <a:ext cx="11315700" cy="1009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" y="3352800"/>
            <a:ext cx="3644800" cy="20669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450" y="3352800"/>
            <a:ext cx="3644949" cy="20669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8900" y="3352800"/>
            <a:ext cx="3644800" cy="20669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6225" y="6400800"/>
            <a:ext cx="4048125" cy="333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14850" y="342900"/>
            <a:ext cx="7600950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 ব্যবসায়ের আওতা ও প্রকারভেদ</a:t>
            </a:r>
          </a:p>
        </p:txBody>
      </p:sp>
      <p:sp>
        <p:nvSpPr>
          <p:cNvPr id="9" name="Rectangle 8"/>
          <p:cNvSpPr/>
          <p:nvPr/>
        </p:nvSpPr>
        <p:spPr>
          <a:xfrm>
            <a:off x="438150" y="933450"/>
            <a:ext cx="113157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150" y="419100"/>
            <a:ext cx="3429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8175" y="2305050"/>
            <a:ext cx="109156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1E3A8A"/>
                </a:solidFill>
                <a:latin typeface="Hind Siliguri"/>
              </a:rPr>
              <a:t>ব্যবসায় (Business):</a:t>
            </a:r>
            <a:r>
              <a:rPr sz="1500" b="0" i="0" u="none">
                <a:solidFill>
                  <a:srgbClr val="1E3A8A"/>
                </a:solidFill>
                <a:latin typeface="Hind Siliguri"/>
              </a:rPr>
              <a:t> মুনাফা অর্জনের উদ্দেশ্যে পরিচালিত সকল বৈধ অর্থনৈতিক কর্মকাণ্ডকে ব্যবসায় বলে। আধুনিক ব্যবসায়কে প্রধানত </a:t>
            </a:r>
            <a:r>
              <a:rPr sz="1500" b="1" i="0" u="none">
                <a:solidFill>
                  <a:srgbClr val="1E3A8A"/>
                </a:solidFill>
                <a:latin typeface="Hind Siliguri"/>
              </a:rPr>
              <a:t>তিনটি</a:t>
            </a:r>
            <a:r>
              <a:rPr sz="1500" b="0" i="0" u="none">
                <a:solidFill>
                  <a:srgbClr val="1E3A8A"/>
                </a:solidFill>
                <a:latin typeface="Hind Siliguri"/>
              </a:rPr>
              <a:t> ভাগে ভাগ করা হয়েছে: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7662" y="3609975"/>
            <a:ext cx="485775" cy="4286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7058" y="4181475"/>
            <a:ext cx="3366983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1E3A8A"/>
                </a:solidFill>
                <a:latin typeface="Hind Siliguri"/>
              </a:rPr>
              <a:t>ক. শিল্প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225" y="4648200"/>
            <a:ext cx="32066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0" i="0" u="none">
                <a:solidFill>
                  <a:srgbClr val="475569"/>
                </a:solidFill>
                <a:latin typeface="Hind Siliguri"/>
              </a:rPr>
              <a:t>(Industry)</a:t>
            </a:r>
            <a:r>
              <a:t>
</a:t>
            </a:r>
            <a:r>
              <a:rPr sz="1350" b="0" i="0" u="none">
                <a:solidFill>
                  <a:srgbClr val="475569"/>
                </a:solidFill>
                <a:latin typeface="Hind Siliguri"/>
              </a:rPr>
              <a:t> উৎপাদনমুখী বাহন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9151" y="3609975"/>
            <a:ext cx="533400" cy="4286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12355" y="4181475"/>
            <a:ext cx="3367139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065F46"/>
                </a:solidFill>
                <a:latin typeface="Hind Siliguri"/>
              </a:rPr>
              <a:t>খ. বাণিজ্য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92525" y="4648200"/>
            <a:ext cx="3206799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0" i="0" u="none">
                <a:solidFill>
                  <a:srgbClr val="475569"/>
                </a:solidFill>
                <a:latin typeface="Hind Siliguri"/>
              </a:rPr>
              <a:t>(Commerce)</a:t>
            </a:r>
            <a:r>
              <a:t>
</a:t>
            </a:r>
            <a:r>
              <a:rPr sz="1350" b="0" i="0" u="none">
                <a:solidFill>
                  <a:srgbClr val="475569"/>
                </a:solidFill>
                <a:latin typeface="Hind Siliguri"/>
              </a:rPr>
              <a:t> পণ্য বণ্টনকারী শাখা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64600" y="3609975"/>
            <a:ext cx="533400" cy="428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47809" y="4181475"/>
            <a:ext cx="3366983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92400E"/>
                </a:solidFill>
                <a:latin typeface="Hind Siliguri"/>
              </a:rPr>
              <a:t>গ. প্রত্যক্ষ সেবা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27975" y="4648200"/>
            <a:ext cx="32066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0" i="0" u="none">
                <a:solidFill>
                  <a:srgbClr val="475569"/>
                </a:solidFill>
                <a:latin typeface="Hind Siliguri"/>
              </a:rPr>
              <a:t>(Direct Services)</a:t>
            </a:r>
            <a:r>
              <a:t>
</a:t>
            </a:r>
            <a:r>
              <a:rPr sz="1350" b="0" i="0" u="none">
                <a:solidFill>
                  <a:srgbClr val="475569"/>
                </a:solidFill>
                <a:latin typeface="Hind Siliguri"/>
              </a:rPr>
              <a:t> স্বাধীন পেশা ও সেবা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868</Words>
  <Application>Microsoft Macintosh PowerPoint</Application>
  <PresentationFormat>Custom</PresentationFormat>
  <Paragraphs>106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7</cp:revision>
  <dcterms:created xsi:type="dcterms:W3CDTF">2013-01-27T09:14:16Z</dcterms:created>
  <dcterms:modified xsi:type="dcterms:W3CDTF">2026-08-04T17:11:11Z</dcterms:modified>
</cp:coreProperties>
</file>