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4" r:id="rId4"/>
    <p:sldId id="257" r:id="rId5"/>
    <p:sldId id="259" r:id="rId6"/>
    <p:sldId id="260" r:id="rId7"/>
    <p:sldId id="261" r:id="rId8"/>
    <p:sldId id="263" r:id="rId9"/>
    <p:sldId id="262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491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787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2780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37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92933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618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809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207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10248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8845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91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933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1102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448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69947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6693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298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049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32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1697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D67FB-51FB-F566-4DF6-3D474D1B9E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13653-BEEB-55E3-A75D-A99B69CFF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D56AB-CD07-E537-8A4B-AE9E00B32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49130-97DB-7CB7-DCE6-40171B884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8348C-172C-BE2A-911A-154ABD711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66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85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03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1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15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19631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2229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314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430BCF0B-FD1A-4BB7-AB01-9DF41A4D56D1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E5BDAF2B-5563-4E4B-8361-603ED5771EC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69434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3903F-5F09-F450-9FF5-550CA27FC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18" y="0"/>
            <a:ext cx="11332563" cy="1101126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0F8046-0631-A983-69C9-207C28493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475" y="1424064"/>
            <a:ext cx="7797648" cy="526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8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77D85-7112-8980-7F29-D432E4A981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012"/>
            <a:ext cx="9144000" cy="991250"/>
          </a:xfrm>
        </p:spPr>
        <p:txBody>
          <a:bodyPr/>
          <a:lstStyle/>
          <a:p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F1A54-EA5E-002C-09B1-350C1EFBB0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59174"/>
            <a:ext cx="9144000" cy="5336498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কয়টি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ধাপে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সুষম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বুঝ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পৌষ্টিকতন্ত্রের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Q-5: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পরিপাককারী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Q-6: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মুখগহবরে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পরিপাককারী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উপাঙ্গের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Q-7: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মুখগহবরে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06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5D929-2650-E402-F223-8F48044AA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1131"/>
            <a:ext cx="9144000" cy="1171132"/>
          </a:xfrm>
        </p:spPr>
        <p:txBody>
          <a:bodyPr/>
          <a:lstStyle/>
          <a:p>
            <a:r>
              <a:rPr lang="en-US" sz="7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259616-7899-03FB-982B-FE227D15B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554" y="1244184"/>
            <a:ext cx="7869836" cy="543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3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B898F-E5C7-7ABC-681A-5220273FB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91440"/>
            <a:ext cx="11585448" cy="482683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শারীরতত্ত্বঃ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(Human Physiology: Digestion &amp; Absorption)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62A93A-C18D-14D0-7500-2D1E7E602CB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88957"/>
            <a:ext cx="6159136" cy="4803906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Girl’s School &amp; College</a:t>
            </a:r>
          </a:p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01741-282232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01518-322358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56EBEB-7E5E-780E-0A8E-A8FE33563FF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1588957"/>
            <a:ext cx="5181907" cy="4803906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Biology-2 (Zoology)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 XI-XII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Lecture: 01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</a:t>
            </a:r>
          </a:p>
        </p:txBody>
      </p:sp>
    </p:spTree>
    <p:extLst>
      <p:ext uri="{BB962C8B-B14F-4D97-AF65-F5344CB8AC3E}">
        <p14:creationId xmlns:p14="http://schemas.microsoft.com/office/powerpoint/2010/main" val="96875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0CF04-CCDE-4E1D-A754-17F26BD51A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628682" cy="1066201"/>
          </a:xfrm>
        </p:spPr>
        <p:txBody>
          <a:bodyPr/>
          <a:lstStyle/>
          <a:p>
            <a:r>
              <a:rPr lang="en-US" dirty="0" err="1">
                <a:solidFill>
                  <a:srgbClr val="FFFF00"/>
                </a:solidFill>
              </a:rPr>
              <a:t>এই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পাঠ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শেষে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শিক্ষার্থীরা</a:t>
            </a:r>
            <a:r>
              <a:rPr lang="en-US" dirty="0">
                <a:solidFill>
                  <a:srgbClr val="FFFF00"/>
                </a:solidFill>
              </a:rPr>
              <a:t>……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01D4C0-2F34-E911-5C2F-154E1177E3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74163"/>
            <a:ext cx="9144000" cy="5375873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কয়টি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ধাপে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সুষম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পৌষ্টিকতন্ত্রের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পরিপাককারী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মুখগহবরে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পরিপাককারী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উপাঙ্গের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মুখগহবরে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01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20E81-8ACB-7A48-C007-4E8A966DE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Absorption(</a:t>
            </a:r>
            <a:r>
              <a:rPr lang="en-US"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FB149-E2AA-D6FA-9BB8-48164700F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965932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(Digestion)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195953-E23C-EA0C-232E-BF97131413A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19921" y="1606012"/>
            <a:ext cx="6355830" cy="5117882"/>
          </a:xfrm>
        </p:spPr>
        <p:txBody>
          <a:bodyPr/>
          <a:lstStyle/>
          <a:p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(Digestion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জৈব-রাসায়নিক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উৎসেচক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জটিল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অদ্রবণীয়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খাদ্যবস্তু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উপযোগী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দ্রবণীয়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শোষণযোগ্য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কতকগুলো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যান্ত্রিক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রাসায়নিক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যথাঃ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যান্ত্রিক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(Mechanical Digestion):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চিবানো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মন্থন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কণায়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রাসায়নিক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(Chemical Digestion):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প্রভাবে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জটিল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অণু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অণুতে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গ্লুকোজ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অ্যামিনো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362BE5C-3427-4EB8-C23D-F89FC0963B57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661" y="1606013"/>
            <a:ext cx="4182418" cy="511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1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4CB08-988E-0E8A-492E-856C26187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D3A6F3-6CF9-ED3B-B2AE-8D2894D5D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1006849"/>
            <a:ext cx="5964264" cy="662062"/>
          </a:xfrm>
        </p:spPr>
        <p:txBody>
          <a:bodyPr>
            <a:no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জটিল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৬টি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ধাপে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যথা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B7308-997C-2BB7-0ACE-099B7BBCB7B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775777"/>
            <a:ext cx="5794375" cy="300608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গলাধঃকরণ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পৌষ্টিকনালিতে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যান্ত্রিক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৪।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রাসায়নিক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৫।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পরিপাককৃত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পরিশোষণ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৬।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বর্জ্যবস্তু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নিষ্কাশন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।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4282F4-8F92-672E-6FFB-C43E96BD9E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6569" y="4888728"/>
            <a:ext cx="5794375" cy="18351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সুষম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(Balanced diet)ঃ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যেসব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প্রয়োজনীয়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ছয়টি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ভিটামিন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খনিজ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লবণ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সঠিক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পরিমাণে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অনুপাতে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ক্ষয়পূরণ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বৃদ্ধি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শক্তির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চাহিদা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মেটায়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সুষম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314374-863C-16F2-23D4-60A8E3B43D6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846165" y="903034"/>
            <a:ext cx="5639908" cy="271322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সর্বভুক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Omnivorus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পাণী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তালিকায়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৬টি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রয়েছে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তবে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প্রয়োজন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কিন্তু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ভিটামিন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খনিজ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লবণ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গৃহিত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প্রয়োজন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F21FB1-C7D6-D0FB-5642-08296FDBC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809" y="2593299"/>
            <a:ext cx="5224749" cy="413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9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B216A-BD4C-79ED-7FAF-74402A97C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9468"/>
            <a:ext cx="11585448" cy="55544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C76F81-4688-D7E5-0168-9490C4357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674" y="870303"/>
            <a:ext cx="6683664" cy="64008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পৌষ্টিকতন্ত্র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পরিপাকতন্ত্রের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046483-0489-768D-7007-4D74EBF019F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10383"/>
            <a:ext cx="6174126" cy="4882480"/>
          </a:xfrm>
        </p:spPr>
        <p:txBody>
          <a:bodyPr>
            <a:normAutofit lnSpcReduction="10000"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পরিপাকতন্ত্র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মলদ্বার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বিস্তৃত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দীর্ঘ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জটিল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কিছু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সমাহারে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তন্ত্রের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জটিল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সহজে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অর্জন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পৌষ্টিকতন্ত্র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পৌষ্টিকগ্রন্থি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পৌষ্টিকনালি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(Digestive Tract)ঃ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বিস্তৃত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পেশিবহুল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প্যাঁচানো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নালিটির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দৈর্ঘ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৮-১০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মিটার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পৌষ্টিকগ্রন্থি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(Digestive Glands)ঃ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পরিপাকরস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ক্ষরণকারী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গ্রন্থিগুলোকে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পৌষ্টিকগ্রন্থি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যথা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লালাগ্রন্থি,যকৃত,অগ্ন্যাশয়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গ্যাস্ট্রিকগ্রন্থি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আন্ত্রিকগ্রন্থি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F13C654-570B-72EE-725B-AB6B180463AF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752" y="1775776"/>
            <a:ext cx="5411448" cy="461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8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011BB-C4E4-5E2B-7BD5-C6B3B8AD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0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DF993-83FA-17F0-71AA-8D94127ED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349" y="875836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প্রণালী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E3057F-A1C4-C121-1613-418D87EFE11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729691"/>
            <a:ext cx="11450664" cy="953548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পরিপাককারী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প্রয়োজনীয়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দ্রব্য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ছক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আকারে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দেওয়া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হলোঃ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F49F49C-EAD2-18A1-1547-25BED338B0E5}"/>
              </a:ext>
            </a:extLst>
          </p:cNvPr>
          <p:cNvGraphicFramePr>
            <a:graphicFrameLocks noGrp="1"/>
          </p:cNvGraphicFramePr>
          <p:nvPr>
            <p:ph sz="quarter" idx="19"/>
            <p:extLst>
              <p:ext uri="{D42A27DB-BD31-4B8C-83A1-F6EECF244321}">
                <p14:modId xmlns:p14="http://schemas.microsoft.com/office/powerpoint/2010/main" val="3344438094"/>
              </p:ext>
            </p:extLst>
          </p:nvPr>
        </p:nvGraphicFramePr>
        <p:xfrm>
          <a:off x="320349" y="2687319"/>
          <a:ext cx="11431941" cy="4088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2005">
                  <a:extLst>
                    <a:ext uri="{9D8B030D-6E8A-4147-A177-3AD203B41FA5}">
                      <a16:colId xmlns:a16="http://schemas.microsoft.com/office/drawing/2014/main" val="1356949028"/>
                    </a:ext>
                  </a:extLst>
                </a:gridCol>
                <a:gridCol w="4152276">
                  <a:extLst>
                    <a:ext uri="{9D8B030D-6E8A-4147-A177-3AD203B41FA5}">
                      <a16:colId xmlns:a16="http://schemas.microsoft.com/office/drawing/2014/main" val="162590157"/>
                    </a:ext>
                  </a:extLst>
                </a:gridCol>
                <a:gridCol w="3567660">
                  <a:extLst>
                    <a:ext uri="{9D8B030D-6E8A-4147-A177-3AD203B41FA5}">
                      <a16:colId xmlns:a16="http://schemas.microsoft.com/office/drawing/2014/main" val="2602653345"/>
                    </a:ext>
                  </a:extLst>
                </a:gridCol>
              </a:tblGrid>
              <a:tr h="100706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খাদ্যের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উপাদান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প্রধান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এনজাইম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উৎপন্ন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সরল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উপাদান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072972"/>
                  </a:ext>
                </a:extLst>
              </a:tr>
              <a:tr h="100706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শর্করা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(Carbohydrate) </a:t>
                      </a:r>
                    </a:p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ভাত,রুটি,চিনি,শাক-সবজি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অ্যামাইলোলাইটিক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এনজাইম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টায়ালিন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অ্যামাইলেজ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মল্টেজ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সুক্রেজ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গ্লকোজ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636055"/>
                  </a:ext>
                </a:extLst>
              </a:tr>
              <a:tr h="100706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আমিষ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(Protein)</a:t>
                      </a:r>
                    </a:p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মাছ,মাংস,ডিম,ডাল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প্রোটিওলাইটিক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এনজাইম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পেপসিন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ট্রিপসিন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কাইমোট্রিপসিন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অ্যামিনো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এসিড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962019"/>
                  </a:ext>
                </a:extLst>
              </a:tr>
              <a:tr h="100706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স্নেহদ্রব্য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(Lipid) </a:t>
                      </a:r>
                    </a:p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ভোজ্যতেল,ঘি,মাখন,প্রাণিজ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চর্বি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লাইপোলাইটিক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এনজাইম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লাইপেজ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এস্টারেজ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লেসিথিনেজ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ফ্যাটি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এসিড</a:t>
                      </a:r>
                      <a:r>
                        <a:rPr lang="en-US" dirty="0"/>
                        <a:t> ও </a:t>
                      </a:r>
                      <a:r>
                        <a:rPr lang="en-US" dirty="0" err="1"/>
                        <a:t>গ্লিসারল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192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784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954C1-632E-F47F-E1B0-F29B5221A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-4303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68725-45D4-4559-9961-ABA55DCB5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349" y="714478"/>
            <a:ext cx="6199940" cy="640080"/>
          </a:xfrm>
        </p:spPr>
        <p:txBody>
          <a:bodyPr/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মুখগহবরে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পরিপাককারী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উপাঙ্গ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98195B-CC62-641E-BA02-961CBF2C7EE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86203" y="1191289"/>
            <a:ext cx="6234086" cy="5666712"/>
          </a:xfrm>
        </p:spPr>
        <p:txBody>
          <a:bodyPr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পোষ্টিকনালি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বিস্তৃত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৮-১০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খাদ্যবস্তু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মুখবিবরে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মুখগহবরের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যেসব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মাড়ি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জিহবা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তালু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চোয়ালের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অস্থির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জিহবাযুক্ত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পৃষ্ঠতলে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ফ্লাস্ক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আকৃতির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স্বাদকুড়ি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(Test buds)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প্রাপ্তবয়স্ক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জিহবায়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২০০০-১০,০০০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স্বাদকুড়ি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এ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রাসায়নিক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বস্তুর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সংবেদনশীল।তবে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জায়গা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যেমনঃ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জিহবার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অগ্রপ্রান্তে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মিষ্টতা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(Sweetness),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অগ্রভাগের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দু’পাশে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লবণাক্ততা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(Saltness),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পশ্চাতভাগের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দুপাশে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অম্লতা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(Sourness),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পিছন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তিক্ততা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(bitterness),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কেন্দ্রীয়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সুস্বাদ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(umami)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ঝাল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স্বাদকুড়ি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ঝালজাতীয়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জিহবায়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জ্বালা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৫-১০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ঘষায়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স্বাদকুড়ি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নষ্ট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প্রতিস্থাপিত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4F0F-D52F-065A-3AB9-A80320A2A7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54435" y="965931"/>
            <a:ext cx="5637565" cy="1897189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মুখগহবরের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দু’পাশে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জোড়া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লালাগ্রন্থি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হচ্ছে-কানের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দু’পাশে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প্যারোটিড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গ্রন্থি,চোয়ালের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ম্যান্ডিবলের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সাব-ম্যান্ডিবুলার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জিহ্বার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তলায়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সাবলিঙ্গুয়াল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একজন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সুস্থ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দৈনিক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১২০০-১৫০০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মিলিলিটার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ক্ষরণ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9EAD2E7-417B-926C-FF10-8B4A31A60673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435" y="3210025"/>
            <a:ext cx="2483198" cy="3200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E482A8-E3F5-797F-40EF-19111810F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507" y="3210025"/>
            <a:ext cx="2906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6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711CB-0EB0-9F5D-78C8-3EFD4EF24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4BE1B-1FE8-6F47-A260-8091723B0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683" y="972870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মুখগহবরে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D9D5B1-1A28-1AB0-2783-75E8AAB0EED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6" y="1775776"/>
            <a:ext cx="5964264" cy="4948117"/>
          </a:xfrm>
        </p:spPr>
        <p:txBody>
          <a:bodyPr/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মুখগহ্বরে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ভাগে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যান্ত্রিক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রাসায়নিক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চিবানো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লালারসের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ভাঙতে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জিহ্বা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যান্ত্রিক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endParaRPr lang="en-US" sz="2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পিষে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টুকরা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জিহ্বা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সঙ্গে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মেশায়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গিলতে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লালা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খাদ্যবস্তুকে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নরম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দ্রষ্টব্যঃ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জাতীয়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পরিপাককারী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মুখগহবরে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থাকায়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এখানে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DD782-7587-907D-1BDB-3E0725334D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487" y="972871"/>
            <a:ext cx="5621310" cy="27746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রাসায়নিক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endParaRPr lang="en-US" sz="2000" b="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টায়ালিন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লালারসে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উৎসেচক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জটিল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মল্টোজ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এ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ম্যালটেজ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সামান্য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পরিমাণে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মল্টোজকে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গ্লকোজে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খাদ্যমণ্ড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বোলাস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মিশ্রণ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পিণ্ডের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নেয়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B9D9C6C-DCB8-3294-54C7-20F8A206278E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770" y="3537679"/>
            <a:ext cx="5441303" cy="323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8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247</TotalTime>
  <Words>972</Words>
  <Application>Microsoft Office PowerPoint</Application>
  <PresentationFormat>Widescreen</PresentationFormat>
  <Paragraphs>88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Arial Nova Light</vt:lpstr>
      <vt:lpstr>Times New Roman</vt:lpstr>
      <vt:lpstr>Wingdings</vt:lpstr>
      <vt:lpstr>Dark Gradient</vt:lpstr>
      <vt:lpstr>Welcome</vt:lpstr>
      <vt:lpstr>মানব শারীরতত্ত্বঃ পরিপাক ও শোষণ (Human Physiology: Digestion &amp; Absorption)</vt:lpstr>
      <vt:lpstr>এই পাঠ শেষে শিক্ষার্থীরা…… </vt:lpstr>
      <vt:lpstr>Digestion &amp; Absorption(পরিপাক ও শোষণ)</vt:lpstr>
      <vt:lpstr>Digestion &amp; Absorption(পরিপাক ও শোষণ) </vt:lpstr>
      <vt:lpstr>Digestion &amp; Absorption(পরিপাক ও শোষণ) </vt:lpstr>
      <vt:lpstr>Digestion &amp; Absorption(পরিপাক ও শোষণ) </vt:lpstr>
      <vt:lpstr>Digestion &amp; Absorption(পরিপাক ও শোষণ) </vt:lpstr>
      <vt:lpstr>Digestion &amp; Absorption(পরিপাক ও শোষণ) </vt:lpstr>
      <vt:lpstr>মূল্যায়ন </vt:lpstr>
      <vt:lpstr>ধন্যবাদ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7</cp:revision>
  <dcterms:created xsi:type="dcterms:W3CDTF">2026-08-05T13:46:49Z</dcterms:created>
  <dcterms:modified xsi:type="dcterms:W3CDTF">2026-08-06T13:41:54Z</dcterms:modified>
</cp:coreProperties>
</file>