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525" r:id="rId2"/>
    <p:sldId id="297" r:id="rId3"/>
    <p:sldId id="526" r:id="rId4"/>
    <p:sldId id="528" r:id="rId5"/>
    <p:sldId id="257" r:id="rId6"/>
    <p:sldId id="264" r:id="rId7"/>
    <p:sldId id="265" r:id="rId8"/>
    <p:sldId id="259" r:id="rId9"/>
    <p:sldId id="258" r:id="rId10"/>
    <p:sldId id="270" r:id="rId11"/>
    <p:sldId id="269" r:id="rId12"/>
    <p:sldId id="271" r:id="rId13"/>
    <p:sldId id="268" r:id="rId14"/>
    <p:sldId id="272" r:id="rId15"/>
    <p:sldId id="277" r:id="rId16"/>
    <p:sldId id="273" r:id="rId17"/>
    <p:sldId id="274" r:id="rId18"/>
    <p:sldId id="267" r:id="rId19"/>
    <p:sldId id="527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030" autoAdjust="0"/>
    <p:restoredTop sz="90057" autoAdjust="0"/>
  </p:normalViewPr>
  <p:slideViewPr>
    <p:cSldViewPr snapToGrid="0">
      <p:cViewPr varScale="1">
        <p:scale>
          <a:sx n="63" d="100"/>
          <a:sy n="63" d="100"/>
        </p:scale>
        <p:origin x="318" y="60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0.gi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5.sv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sv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gif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D18D2A45-21A1-34B6-2A67-8B86F1D6F8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4461" y="1371600"/>
            <a:ext cx="3168603" cy="5000626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7A26D00E-3B98-20A7-2F19-530B9544A039}"/>
              </a:ext>
            </a:extLst>
          </p:cNvPr>
          <p:cNvSpPr/>
          <p:nvPr/>
        </p:nvSpPr>
        <p:spPr>
          <a:xfrm>
            <a:off x="2675685" y="1234017"/>
            <a:ext cx="7911353" cy="3409419"/>
          </a:xfrm>
          <a:prstGeom prst="round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effectLst>
            <a:outerShdw blurRad="139700" dist="165100" dir="3900000" sx="99000" sy="99000" algn="ctr" rotWithShape="0">
              <a:srgbClr val="000000"/>
            </a:outerShdw>
          </a:effectLst>
          <a:scene3d>
            <a:camera prst="orthographicFront"/>
            <a:lightRig rig="threePt" dir="t"/>
          </a:scene3d>
          <a:sp3d>
            <a:bevelT w="152400" h="50800" prst="softRound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4F4496-4915-9CAE-A99E-55A3B0B587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alphaModFix amt="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2637" y="1842076"/>
            <a:ext cx="2193306" cy="21933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3D5597B-7B11-E20A-F84A-61EEEC2F7FC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7421"/>
            <a:ext cx="870801" cy="834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9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7 -0.03912 L 0.64987 0.86644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18" y="45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21B69-21E5-5683-DD7C-A56F309B89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A5018DF-BACE-B120-B8B1-060B77B5C4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C6618-A7DF-E9BE-1A5D-988F465ABF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68106-EDDE-4524-A310-B283D9BD379B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0144BA-DE13-F307-7A68-8DC4CB520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AA4C71-58D1-13C4-7172-0F8828B7D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F8072A-337C-4A59-A3E3-A28643CF0D1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8959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4338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156C0E0-AEBD-A6AD-7336-39B075885C8B}"/>
              </a:ext>
            </a:extLst>
          </p:cNvPr>
          <p:cNvSpPr txBox="1"/>
          <p:nvPr/>
        </p:nvSpPr>
        <p:spPr>
          <a:xfrm>
            <a:off x="5171693" y="462296"/>
            <a:ext cx="2082019" cy="769441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42758E-9EA4-428E-9F78-BBDF42125B0F}"/>
              </a:ext>
            </a:extLst>
          </p:cNvPr>
          <p:cNvSpPr/>
          <p:nvPr/>
        </p:nvSpPr>
        <p:spPr>
          <a:xfrm flipV="1">
            <a:off x="363415" y="1341715"/>
            <a:ext cx="11083512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3F07E6-1309-37C6-3309-E58345E229EB}"/>
              </a:ext>
            </a:extLst>
          </p:cNvPr>
          <p:cNvSpPr/>
          <p:nvPr/>
        </p:nvSpPr>
        <p:spPr>
          <a:xfrm flipV="1">
            <a:off x="4072776" y="1257138"/>
            <a:ext cx="773519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EB28EDD-F09C-1E93-4043-58BCAC4B3F8E}"/>
              </a:ext>
            </a:extLst>
          </p:cNvPr>
          <p:cNvSpPr/>
          <p:nvPr/>
        </p:nvSpPr>
        <p:spPr>
          <a:xfrm rot="5400000" flipV="1">
            <a:off x="4270531" y="3909144"/>
            <a:ext cx="3930064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355BEEE2-C372-7224-CB6F-0079CE40E0A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2" name="Picture Placeholder 10">
            <a:extLst>
              <a:ext uri="{FF2B5EF4-FFF2-40B4-BE49-F238E27FC236}">
                <a16:creationId xmlns:a16="http://schemas.microsoft.com/office/drawing/2014/main" id="{AEC83A02-EA9B-F924-11E8-5D5D82A5F0D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241811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53B9FA6-4A0F-4E2B-6CEA-704829109C7D}"/>
              </a:ext>
            </a:extLst>
          </p:cNvPr>
          <p:cNvSpPr txBox="1"/>
          <p:nvPr/>
        </p:nvSpPr>
        <p:spPr>
          <a:xfrm>
            <a:off x="2201902" y="1553012"/>
            <a:ext cx="2201608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শিক্ষক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27B961E-3913-4CCF-9314-6D725B6D97D5}"/>
              </a:ext>
            </a:extLst>
          </p:cNvPr>
          <p:cNvSpPr txBox="1"/>
          <p:nvPr/>
        </p:nvSpPr>
        <p:spPr>
          <a:xfrm>
            <a:off x="8067616" y="1553012"/>
            <a:ext cx="1970252" cy="52322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bn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4164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B7A97FF-4485-7CF1-D49C-6805D20D514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5173683" y="385729"/>
            <a:ext cx="1844634" cy="132614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4663F5-F511-4080-762D-BB7C01908DE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7692" b="83462" l="3385" r="92538">
                        <a14:foregroundMark x1="8846" y1="50154" x2="8846" y2="50154"/>
                        <a14:foregroundMark x1="4769" y1="48923" x2="4769" y2="48923"/>
                        <a14:foregroundMark x1="62769" y1="37000" x2="62769" y2="37000"/>
                        <a14:foregroundMark x1="61692" y1="36615" x2="61692" y2="36615"/>
                        <a14:foregroundMark x1="92692" y1="43538" x2="92692" y2="43538"/>
                        <a14:foregroundMark x1="81769" y1="64077" x2="81769" y2="64077"/>
                        <a14:foregroundMark x1="81769" y1="64077" x2="81769" y2="64077"/>
                        <a14:foregroundMark x1="24538" y1="37000" x2="24538" y2="37000"/>
                        <a14:foregroundMark x1="42769" y1="17769" x2="42769" y2="17769"/>
                        <a14:foregroundMark x1="41308" y1="34923" x2="41308" y2="34923"/>
                        <a14:foregroundMark x1="3385" y1="48077" x2="3385" y2="48077"/>
                        <a14:foregroundMark x1="38000" y1="39077" x2="38000" y2="39077"/>
                        <a14:foregroundMark x1="55154" y1="32923" x2="55154" y2="3292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7483496" y="389887"/>
            <a:ext cx="1844634" cy="1326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069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930354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জোড়ায়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579B8868-7EC4-E706-E9B4-6740293321D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7918" y="518682"/>
            <a:ext cx="1198298" cy="1198298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5C87DC50-4D73-F1D6-CE85-9F673A216A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120207" y="518682"/>
            <a:ext cx="1198298" cy="1198298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5998754-D26F-8593-7BED-6F2AD32637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662497" y="518682"/>
            <a:ext cx="1198298" cy="1198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23474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Individual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1B47E9-4A65-A2A2-6D3F-5E3DBED5D26A}"/>
              </a:ext>
            </a:extLst>
          </p:cNvPr>
          <p:cNvSpPr txBox="1"/>
          <p:nvPr/>
        </p:nvSpPr>
        <p:spPr>
          <a:xfrm>
            <a:off x="1487295" y="1022831"/>
            <a:ext cx="2647564" cy="83612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lnSpc>
                <a:spcPts val="5833"/>
              </a:lnSpc>
            </a:pPr>
            <a:r>
              <a:rPr lang="bn-IN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একক </a:t>
            </a:r>
            <a:r>
              <a:rPr lang="en-US" sz="4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কাজ</a:t>
            </a:r>
            <a:r>
              <a:rPr lang="bn-IN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                </a:t>
            </a:r>
            <a:endParaRPr lang="bn-IN" sz="54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C6C1C-F4B9-4D76-A848-95D9704D9442}"/>
              </a:ext>
            </a:extLst>
          </p:cNvPr>
          <p:cNvSpPr/>
          <p:nvPr/>
        </p:nvSpPr>
        <p:spPr>
          <a:xfrm rot="10800000">
            <a:off x="771731" y="1765109"/>
            <a:ext cx="10648538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3C8203A-B144-71F9-629E-7AA1C5AF79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90450" y="490194"/>
            <a:ext cx="1226786" cy="1226786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765FB252-1BCA-872A-1B93-6B1E14E5C18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866858" y="395660"/>
            <a:ext cx="1420933" cy="1420933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931C303-E426-6793-EDC3-8EDF7AA4C5E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7381" y="466991"/>
            <a:ext cx="1226786" cy="1226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3912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1804737" y="934613"/>
            <a:ext cx="14029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IN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9CE8DBAB-10C4-C698-FC7A-57D34C7D02B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82764" y="409487"/>
            <a:ext cx="1182230" cy="1182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784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F5E0898-8128-24A8-FADF-7A77D81201FE}"/>
              </a:ext>
            </a:extLst>
          </p:cNvPr>
          <p:cNvSpPr/>
          <p:nvPr/>
        </p:nvSpPr>
        <p:spPr>
          <a:xfrm>
            <a:off x="2007803" y="962894"/>
            <a:ext cx="19960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বাড়ির</a:t>
            </a:r>
            <a:r>
              <a:rPr lang="en-US" sz="40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endParaRPr lang="en-US" sz="40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209D32A-EAA1-D7E4-909F-FFD664F2F4AB}"/>
              </a:ext>
            </a:extLst>
          </p:cNvPr>
          <p:cNvSpPr/>
          <p:nvPr/>
        </p:nvSpPr>
        <p:spPr>
          <a:xfrm rot="10800000">
            <a:off x="749835" y="1647920"/>
            <a:ext cx="10607040" cy="4571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FBFA1B8-A48D-255B-BB50-9E8F27EC00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35" y="552034"/>
            <a:ext cx="1257968" cy="1095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211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kk.png">
            <a:extLst>
              <a:ext uri="{FF2B5EF4-FFF2-40B4-BE49-F238E27FC236}">
                <a16:creationId xmlns:a16="http://schemas.microsoft.com/office/drawing/2014/main" id="{8D78984C-7611-ED3A-6893-97F0E59CEC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994" y="5929248"/>
            <a:ext cx="7934895" cy="92163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8D09034-B0CE-AEAB-57EF-9D72EA7723F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3994" y="5920556"/>
            <a:ext cx="879560" cy="8028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D7AEC8-C47D-F90F-5C86-83EA47844AD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94604" y="6126370"/>
            <a:ext cx="856521" cy="5273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26EC8AC-13C0-7804-74FD-0F9CC44E94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989738">
            <a:off x="4714154" y="-647607"/>
            <a:ext cx="2795673" cy="584739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097423-3D74-84E9-2AD3-A45B3104676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2" y="2713313"/>
            <a:ext cx="11957157" cy="2950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562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18" Type="http://schemas.openxmlformats.org/officeDocument/2006/relationships/image" Target="../media/image6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www.peakpx.com/19235/water-droplet/1440x900-wallpaper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>
            <a:alphaModFix amt="6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3">
              <a:alphaModFix amt="40000"/>
              <a:extLst>
                <a:ext uri="{837473B0-CC2E-450A-ABE3-18F120FF3D39}">
                  <a1611:picAttrSrcUrl xmlns:a1611="http://schemas.microsoft.com/office/drawing/2016/11/main" r:id="rId14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354750" y="6206748"/>
            <a:ext cx="1842586" cy="595015"/>
            <a:chOff x="8269280" y="6224725"/>
            <a:chExt cx="1842586" cy="595015"/>
          </a:xfrm>
        </p:grpSpPr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30" name="Group 29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31" name="Oval 30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/>
              </a:p>
            </p:txBody>
          </p:sp>
          <p:pic>
            <p:nvPicPr>
              <p:cNvPr id="32" name="Picture 3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33" name="Picture 32">
            <a:extLst>
              <a:ext uri="{FF2B5EF4-FFF2-40B4-BE49-F238E27FC236}">
                <a16:creationId xmlns:a16="http://schemas.microsoft.com/office/drawing/2014/main" id="{D7996533-BCB2-6BF4-533E-A55AE17DD2CE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4666" y="5730897"/>
            <a:ext cx="1125376" cy="77335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C35AA6E-3D8E-018F-342C-8D2641CAD87E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2732" y="6466083"/>
            <a:ext cx="1381037" cy="462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3885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4" r:id="rId2"/>
    <p:sldLayoutId id="2147483662" r:id="rId3"/>
    <p:sldLayoutId id="2147483663" r:id="rId4"/>
    <p:sldLayoutId id="2147483667" r:id="rId5"/>
    <p:sldLayoutId id="2147483668" r:id="rId6"/>
    <p:sldLayoutId id="2147483669" r:id="rId7"/>
    <p:sldLayoutId id="2147483665" r:id="rId8"/>
    <p:sldLayoutId id="2147483666" r:id="rId9"/>
    <p:sldLayoutId id="2147483670" r:id="rId1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ownloads\pexels-pixabay-331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9525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6138861" y="0"/>
            <a:ext cx="6053139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>
            <a:outerShdw blurRad="508000" dist="152400" dir="8100000" sx="105000" sy="105000" algn="tr" rotWithShape="0">
              <a:prstClr val="black">
                <a:alpha val="55000"/>
              </a:prstClr>
            </a:outerShdw>
          </a:effectLst>
          <a:scene3d>
            <a:camera prst="obliqueBottomRight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 flipH="1">
            <a:off x="6186487" y="-9525"/>
            <a:ext cx="990600" cy="6858000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6000">
                <a:schemeClr val="tx1">
                  <a:alpha val="10000"/>
                </a:schemeClr>
              </a:gs>
              <a:gs pos="100000">
                <a:schemeClr val="tx1">
                  <a:alpha val="30000"/>
                </a:schemeClr>
              </a:gs>
              <a:gs pos="80000">
                <a:schemeClr val="bg1">
                  <a:alpha val="33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7353BBD-4BAA-A37F-5629-CD977DAA9C57}"/>
              </a:ext>
            </a:extLst>
          </p:cNvPr>
          <p:cNvSpPr txBox="1"/>
          <p:nvPr/>
        </p:nvSpPr>
        <p:spPr>
          <a:xfrm>
            <a:off x="7612067" y="134922"/>
            <a:ext cx="3556820" cy="666786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3733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733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পরিচিত</a:t>
            </a:r>
            <a:endParaRPr lang="en-US" sz="3733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A7BE9DC-7381-C9FF-5007-6A71F03747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4860" y="936630"/>
            <a:ext cx="1931234" cy="193123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B0F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97FF44B-79A3-9A15-3354-B171FAEDBCD7}"/>
              </a:ext>
            </a:extLst>
          </p:cNvPr>
          <p:cNvSpPr txBox="1"/>
          <p:nvPr/>
        </p:nvSpPr>
        <p:spPr>
          <a:xfrm>
            <a:off x="6735988" y="2847853"/>
            <a:ext cx="5308979" cy="2687980"/>
          </a:xfrm>
          <a:prstGeom prst="rect">
            <a:avLst/>
          </a:prstGeom>
          <a:noFill/>
          <a:ln w="381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267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মো:সাইফুল্লাহ</a:t>
            </a:r>
            <a:endParaRPr lang="en-US" sz="4267" b="1" dirty="0">
              <a:solidFill>
                <a:srgbClr val="0CAC04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, </a:t>
            </a:r>
            <a:r>
              <a:rPr lang="en-US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এমবিএ</a:t>
            </a:r>
            <a:r>
              <a:rPr lang="en-US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মধ্য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জ্ঞানপাড়া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সঃপ্রাঃবিঃ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পাথরঘাটা,বরগুনা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9D2D0D8-DF7D-6C4F-8F44-CA5FA2C7C069}"/>
              </a:ext>
            </a:extLst>
          </p:cNvPr>
          <p:cNvSpPr txBox="1"/>
          <p:nvPr/>
        </p:nvSpPr>
        <p:spPr>
          <a:xfrm>
            <a:off x="7464451" y="5921371"/>
            <a:ext cx="3852052" cy="523220"/>
          </a:xfrm>
          <a:prstGeom prst="rect">
            <a:avLst/>
          </a:prstGeom>
          <a:noFill/>
          <a:ln w="28575">
            <a:solidFill>
              <a:srgbClr val="002060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জেলা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শ্রেষ্ঠ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2800" b="1" dirty="0">
                <a:solidFill>
                  <a:srgbClr val="0CAC04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শিক্ষক-২০২৬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B13BBEB-34BA-D49A-5688-36B4ED03D37B}"/>
              </a:ext>
            </a:extLst>
          </p:cNvPr>
          <p:cNvSpPr txBox="1"/>
          <p:nvPr/>
        </p:nvSpPr>
        <p:spPr>
          <a:xfrm>
            <a:off x="147033" y="3654602"/>
            <a:ext cx="5475944" cy="1881231"/>
          </a:xfrm>
          <a:prstGeom prst="rect">
            <a:avLst/>
          </a:prstGeom>
          <a:noFill/>
          <a:ln>
            <a:noFill/>
          </a:ln>
          <a:effectLst>
            <a:softEdge rad="0"/>
          </a:effectLst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pPr algn="ctr"/>
            <a:r>
              <a:rPr lang="bn-BD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en-US" sz="8000" dirty="0">
                <a:ln>
                  <a:solidFill>
                    <a:sysClr val="windowText" lastClr="000000"/>
                  </a:solidFill>
                </a:ln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0DB9B823-0A12-0ED0-26C6-11C6000FB9D5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1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4511" y="-19050"/>
            <a:ext cx="6108904" cy="683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62834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mph" presetSubtype="0" repeatCount="indefinite" fill="remove" grpId="0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rgb" dir="cw">
                                      <p:cBhvr override="childStyle">
                                        <p:cTn id="9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0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1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2" dur="500" autoRev="1" fill="remove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463" y="2151529"/>
            <a:ext cx="5236027" cy="378310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52566" y="2151529"/>
            <a:ext cx="5333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ছবিটি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ভালোভাবে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পর্যবেক্ষণ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করো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জিজ্ঞেস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করবো,বেঁচে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কচুরিপনা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জলজ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টিকে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203576" y="4576394"/>
            <a:ext cx="5082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কচুরিপনার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কাণ্ডে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প্রচুর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পরিমাণে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ফাঁপা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6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16215305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21976" y="663389"/>
            <a:ext cx="7862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কচুরিপনায়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ফাঁপা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21976" y="1452283"/>
            <a:ext cx="869576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কচুরিপনায়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ফাঁপা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সম্পর্কিত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ধারণা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পাঠ্যপুস্তকের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৫নং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পৃষ্ঠার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প্রদত্ত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বক্সে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9368500"/>
              </p:ext>
            </p:extLst>
          </p:nvPr>
        </p:nvGraphicFramePr>
        <p:xfrm>
          <a:off x="1156448" y="2752164"/>
          <a:ext cx="9735670" cy="3299012"/>
        </p:xfrm>
        <a:graphic>
          <a:graphicData uri="http://schemas.openxmlformats.org/drawingml/2006/table">
            <a:tbl>
              <a:tblPr>
                <a:tableStyleId>{D7AC3CCA-C797-4891-BE02-D94E43425B78}</a:tableStyleId>
              </a:tblPr>
              <a:tblGrid>
                <a:gridCol w="9735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99012">
                <a:tc>
                  <a:txBody>
                    <a:bodyPr/>
                    <a:lstStyle/>
                    <a:p>
                      <a:endParaRPr lang="en-US" sz="2800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588424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35" y="2187387"/>
            <a:ext cx="5145741" cy="372302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977" y="2187387"/>
            <a:ext cx="5136776" cy="3723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347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63388" y="681317"/>
            <a:ext cx="100852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হাঁস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মুরগীর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পায়ের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আঙ্গুলের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ভিন্নতার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কারণ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কী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85248" y="1389203"/>
            <a:ext cx="3917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ছকে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লিখতে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দিব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8839907"/>
              </p:ext>
            </p:extLst>
          </p:nvPr>
        </p:nvGraphicFramePr>
        <p:xfrm>
          <a:off x="851647" y="2035534"/>
          <a:ext cx="9897035" cy="3908066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98970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08066"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1320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498060" y="2187090"/>
            <a:ext cx="42412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দল ১: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"কচুরিপানার রহস্য উন্মোচন</a:t>
            </a:r>
            <a:r>
              <a:rPr lang="as-IN" dirty="0"/>
              <a:t>"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517532" y="673011"/>
            <a:ext cx="833829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dirty="0">
              <a:latin typeface="Arial" panose="020B0604020202020204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741268" y="2187090"/>
            <a:ext cx="469845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দল ২: 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"পা ও নখের নকশা বিশ্লেষণ (হাঁস বনাম মুরগি)"</a:t>
            </a:r>
            <a:endParaRPr lang="en-US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285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1129" y="1326775"/>
            <a:ext cx="4851488" cy="45451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983" y="1326775"/>
            <a:ext cx="5220152" cy="454510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41334" y="502023"/>
            <a:ext cx="44196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পাঠ্য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বইয়ের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সংযোগ</a:t>
            </a:r>
            <a:endParaRPr lang="en-US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82395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0313" y="1731523"/>
            <a:ext cx="981520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প্রশ্ন: কচুরিপানা কীভাবে জলের ওপর ভেসে থাকে?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কচুরিপানার কাণ্ড ও পাতা স্পঞ্জের মতো নরম এবং বায়ুপূর্ণ হওয়ায় এরা হালকা হয় এবং জলের ওপর সহজে ভেসে থাকে।</a:t>
            </a:r>
            <a:endParaRPr lang="as-IN" sz="1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060313" y="3301183"/>
            <a:ext cx="92412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প্রশ্ন: কচুরিপানা কোন ধরনের পরিবেশের উদ্ভিদ?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 কচুরিপানা জলজ পরিবেশের উদ্ভিদ।</a:t>
            </a:r>
          </a:p>
        </p:txBody>
      </p:sp>
      <p:sp>
        <p:nvSpPr>
          <p:cNvPr id="4" name="Rectangle 3"/>
          <p:cNvSpPr/>
          <p:nvPr/>
        </p:nvSpPr>
        <p:spPr>
          <a:xfrm>
            <a:off x="1060313" y="4371227"/>
            <a:ext cx="1053505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28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প্রশ্ন: শিকারি পাখিদের (যেমন- ইগল) ঠোঁট ও নখ বাঁকানো ও ধারালো হয় কেন?</a:t>
            </a:r>
            <a:endParaRPr lang="as-IN" sz="2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as-IN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উত্তর: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 ইগল বা বাজপাখির মতো শিকারি পাখিদের জীবনধারণ মাংসের ওপর নির্ভরশীল। শিকারকে শক্তভাবে আঁকড়ে ধরা এবং মাংস ছিঁড়ে খাওয়ার জন্য তাদের নখ এবং ঠোঁট প্রাকৃতিকভাবেই অত্যন্ত ধারালো, শক্ত ও বাঁকানো হুকের মতো হয়।</a:t>
            </a:r>
          </a:p>
        </p:txBody>
      </p:sp>
    </p:spTree>
    <p:extLst>
      <p:ext uri="{BB962C8B-B14F-4D97-AF65-F5344CB8AC3E}">
        <p14:creationId xmlns:p14="http://schemas.microsoft.com/office/powerpoint/2010/main" val="34970066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687912" y="2690336"/>
            <a:ext cx="900278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as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অভিযোজন কাকে বলে?</a:t>
            </a:r>
            <a:endParaRPr lang="as-IN" sz="4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687912" y="3322634"/>
            <a:ext cx="9002786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as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জীবের অভিযোজন কেন প্রয়োজন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৩টি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বাক্যে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400" b="1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133770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424137" y="554477"/>
            <a:ext cx="404670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নির্দেশক-৪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966407"/>
              </p:ext>
            </p:extLst>
          </p:nvPr>
        </p:nvGraphicFramePr>
        <p:xfrm>
          <a:off x="1138134" y="1838528"/>
          <a:ext cx="10175133" cy="408561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76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23752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মূল্যায়ন</a:t>
                      </a:r>
                      <a:r>
                        <a:rPr lang="en-US" sz="3200" b="0" dirty="0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ক্ষেত্র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b="0" dirty="0" err="1">
                          <a:solidFill>
                            <a:schemeClr val="tx1"/>
                          </a:solidFill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নির্দেশক</a:t>
                      </a:r>
                      <a:endParaRPr lang="en-US" sz="3200" b="0" dirty="0">
                        <a:solidFill>
                          <a:schemeClr val="tx1"/>
                        </a:solidFill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জ্ঞান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বিভিন্ন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পরিবেশে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বিভিন্ন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জীবের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অভিযোজন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কৌশল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বর্ণনা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পেরেছে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দক্ষতা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ছবি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পর্যবেক্ষণ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বিশ্লেষণের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মাধ্যমে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বিভিন্ন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পরিবেশে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জীব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কীভাবে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খাপ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খাওয়ায়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তার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পক্রিয়া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অনুসন্ধান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করতে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পেরেছে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 ।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21404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দৃষ্টিভঙ্গি</a:t>
                      </a:r>
                      <a:r>
                        <a:rPr lang="en-US" sz="2400" b="1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মূল্যবোধ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শ্রেণি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কার্যক্রমে </a:t>
                      </a:r>
                      <a:r>
                        <a:rPr lang="en-US" sz="2400" b="1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স্বতঃস্ফূত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,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সক্রিয়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ও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কৌতূহলী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</a:t>
                      </a:r>
                      <a:r>
                        <a:rPr lang="en-US" sz="2400" b="1" baseline="0" dirty="0" err="1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ছিল</a:t>
                      </a:r>
                      <a:r>
                        <a:rPr lang="en-US" sz="2400" b="1" baseline="0" dirty="0">
                          <a:latin typeface="NikoshBAN" panose="02000000000000000000" pitchFamily="2" charset="0"/>
                          <a:cs typeface="NikoshBAN" panose="02000000000000000000" pitchFamily="2" charset="0"/>
                        </a:rPr>
                        <a:t> ।</a:t>
                      </a:r>
                      <a:endParaRPr lang="en-US" sz="2400" b="1" dirty="0">
                        <a:latin typeface="NikoshBAN" panose="02000000000000000000" pitchFamily="2" charset="0"/>
                        <a:cs typeface="NikoshBAN" panose="02000000000000000000" pitchFamily="2" charset="0"/>
                      </a:endParaRPr>
                    </a:p>
                    <a:p>
                      <a:pPr algn="l"/>
                      <a:endParaRPr lang="en-US" sz="2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07782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882C8B-34E1-57E6-C7A2-EF70702CAF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6271357-DFA8-56A7-9A9A-B599D0A41DD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1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5092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648499" y="1307453"/>
            <a:ext cx="33517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6000" b="1" u="sng" dirty="0">
                <a:solidFill>
                  <a:srgbClr val="0CAC0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 পরিচিতি</a:t>
            </a:r>
            <a:endParaRPr lang="en-US" sz="6000" b="1" u="sng" dirty="0">
              <a:solidFill>
                <a:srgbClr val="0CAC0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954079" y="2631006"/>
            <a:ext cx="4973001" cy="3477875"/>
          </a:xfrm>
          <a:prstGeom prst="rect">
            <a:avLst/>
          </a:prstGeom>
          <a:blipFill>
            <a:blip r:embed="rId2">
              <a:alphaModFix amt="16000"/>
            </a:blip>
            <a:stretch>
              <a:fillRect/>
            </a:stretch>
          </a:blipFill>
        </p:spPr>
        <p:txBody>
          <a:bodyPr wrap="square">
            <a:spAutoFit/>
          </a:bodyPr>
          <a:lstStyle/>
          <a:p>
            <a:r>
              <a:rPr lang="bn-IN" sz="4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শ্রেণি: </a:t>
            </a:r>
            <a:r>
              <a:rPr lang="en-US" sz="4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পঞ্চম</a:t>
            </a:r>
            <a:endParaRPr lang="bn-IN" sz="4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IN" sz="44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বিষয়: </a:t>
            </a:r>
            <a:r>
              <a:rPr lang="en-US" sz="44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বিজ্ঞান</a:t>
            </a:r>
            <a:endParaRPr lang="bn-IN" sz="4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অধ্যায়ঃ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1</a:t>
            </a:r>
          </a:p>
          <a:p>
            <a:r>
              <a:rPr lang="en-US" sz="4400" b="1" dirty="0" err="1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পাঠঃ</a:t>
            </a:r>
            <a:r>
              <a:rPr lang="en-US" sz="4400" b="1" dirty="0">
                <a:ln w="0"/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অভিযোজন</a:t>
            </a:r>
            <a:endParaRPr 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4400" b="1" dirty="0">
              <a:solidFill>
                <a:srgbClr val="2E2B2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A5F80A5-B3B8-DD09-75BD-651461897B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00272" y="155181"/>
            <a:ext cx="2552025" cy="25520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ED357A5-08F8-10ED-A12F-8C3615091CF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60"/>
          <a:stretch/>
        </p:blipFill>
        <p:spPr>
          <a:xfrm>
            <a:off x="47157" y="-57872"/>
            <a:ext cx="5282081" cy="695991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4784605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17DAFE24-A3F1-DFB6-06A9-9F07A7C6D6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" y="0"/>
            <a:ext cx="12185522" cy="685800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044040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4EC5910A-BB89-80A1-3EDF-08CF4C502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E0BDEE3-ADF1-19EF-CCD4-55F7050C4B10}"/>
              </a:ext>
            </a:extLst>
          </p:cNvPr>
          <p:cNvSpPr/>
          <p:nvPr/>
        </p:nvSpPr>
        <p:spPr>
          <a:xfrm>
            <a:off x="760552" y="1917254"/>
            <a:ext cx="1067089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এই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পাঠ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শেষে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শিক্ষার্থীরা</a:t>
            </a:r>
            <a:r>
              <a:rPr 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</a:t>
            </a:r>
          </a:p>
          <a:p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১.১.৩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আগ্রহ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নিয়ে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আবাসস্থলে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অভিযোজনের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উপায়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অনুসন্ধান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C461614-B4AA-E3AC-526B-D26F79231196}"/>
              </a:ext>
            </a:extLst>
          </p:cNvPr>
          <p:cNvGrpSpPr/>
          <p:nvPr/>
        </p:nvGrpSpPr>
        <p:grpSpPr>
          <a:xfrm>
            <a:off x="2285532" y="415541"/>
            <a:ext cx="4089950" cy="1127786"/>
            <a:chOff x="6740014" y="1393934"/>
            <a:chExt cx="2588027" cy="1231057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98340B7D-BD2B-A920-679C-AF8AB828ACB7}"/>
                </a:ext>
              </a:extLst>
            </p:cNvPr>
            <p:cNvGrpSpPr/>
            <p:nvPr/>
          </p:nvGrpSpPr>
          <p:grpSpPr>
            <a:xfrm>
              <a:off x="6740014" y="1393934"/>
              <a:ext cx="2588027" cy="1231057"/>
              <a:chOff x="4445816" y="2827373"/>
              <a:chExt cx="2588027" cy="1231057"/>
            </a:xfrm>
          </p:grpSpPr>
          <p:sp>
            <p:nvSpPr>
              <p:cNvPr id="7" name="Rectangle: Top Corners Rounded 26">
                <a:extLst>
                  <a:ext uri="{FF2B5EF4-FFF2-40B4-BE49-F238E27FC236}">
                    <a16:creationId xmlns:a16="http://schemas.microsoft.com/office/drawing/2014/main" id="{D3A2DF71-36C9-4D0B-26B3-F6571A417730}"/>
                  </a:ext>
                </a:extLst>
              </p:cNvPr>
              <p:cNvSpPr/>
              <p:nvPr/>
            </p:nvSpPr>
            <p:spPr>
              <a:xfrm rot="5400000">
                <a:off x="5133158" y="2157745"/>
                <a:ext cx="1213343" cy="2588027"/>
              </a:xfrm>
              <a:prstGeom prst="round2Same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Freeform: Shape 29">
                <a:extLst>
                  <a:ext uri="{FF2B5EF4-FFF2-40B4-BE49-F238E27FC236}">
                    <a16:creationId xmlns:a16="http://schemas.microsoft.com/office/drawing/2014/main" id="{17A2ECAA-0CAA-F127-B407-3C12919B5BF2}"/>
                  </a:ext>
                </a:extLst>
              </p:cNvPr>
              <p:cNvSpPr/>
              <p:nvPr/>
            </p:nvSpPr>
            <p:spPr>
              <a:xfrm rot="5400000">
                <a:off x="6200921" y="3207795"/>
                <a:ext cx="1213344" cy="452500"/>
              </a:xfrm>
              <a:custGeom>
                <a:avLst/>
                <a:gdLst>
                  <a:gd name="connsiteX0" fmla="*/ 0 w 1213343"/>
                  <a:gd name="connsiteY0" fmla="*/ 452500 h 452500"/>
                  <a:gd name="connsiteX1" fmla="*/ 0 w 1213343"/>
                  <a:gd name="connsiteY1" fmla="*/ 202228 h 452500"/>
                  <a:gd name="connsiteX2" fmla="*/ 202228 w 1213343"/>
                  <a:gd name="connsiteY2" fmla="*/ 0 h 452500"/>
                  <a:gd name="connsiteX3" fmla="*/ 1011115 w 1213343"/>
                  <a:gd name="connsiteY3" fmla="*/ 0 h 452500"/>
                  <a:gd name="connsiteX4" fmla="*/ 1213343 w 1213343"/>
                  <a:gd name="connsiteY4" fmla="*/ 202228 h 452500"/>
                  <a:gd name="connsiteX5" fmla="*/ 1213343 w 1213343"/>
                  <a:gd name="connsiteY5" fmla="*/ 452500 h 4525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213343" h="452500">
                    <a:moveTo>
                      <a:pt x="0" y="452500"/>
                    </a:moveTo>
                    <a:lnTo>
                      <a:pt x="0" y="202228"/>
                    </a:lnTo>
                    <a:cubicBezTo>
                      <a:pt x="0" y="90541"/>
                      <a:pt x="90541" y="0"/>
                      <a:pt x="202228" y="0"/>
                    </a:cubicBezTo>
                    <a:lnTo>
                      <a:pt x="1011115" y="0"/>
                    </a:lnTo>
                    <a:cubicBezTo>
                      <a:pt x="1122802" y="0"/>
                      <a:pt x="1213343" y="90541"/>
                      <a:pt x="1213343" y="202228"/>
                    </a:cubicBezTo>
                    <a:lnTo>
                      <a:pt x="1213343" y="452500"/>
                    </a:lnTo>
                    <a:close/>
                  </a:path>
                </a:pathLst>
              </a:custGeom>
              <a:solidFill>
                <a:srgbClr val="0066CC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025A0CC-D492-5454-9B2C-8AD3D8D79AF9}"/>
                </a:ext>
              </a:extLst>
            </p:cNvPr>
            <p:cNvSpPr txBox="1"/>
            <p:nvPr/>
          </p:nvSpPr>
          <p:spPr>
            <a:xfrm>
              <a:off x="7007433" y="1496318"/>
              <a:ext cx="1731380" cy="10078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5400" b="1" dirty="0" err="1">
                  <a:solidFill>
                    <a:srgbClr val="23A6E8"/>
                  </a:solidFill>
                  <a:latin typeface="NikoshBAN" panose="02000000000000000000" pitchFamily="2" charset="0"/>
                  <a:cs typeface="NikoshBAN" panose="02000000000000000000" pitchFamily="2" charset="0"/>
                </a:rPr>
                <a:t>শিখনফল</a:t>
              </a:r>
              <a:endParaRPr lang="en-US" sz="5400" b="1" dirty="0">
                <a:solidFill>
                  <a:srgbClr val="23A6E8"/>
                </a:solidFill>
                <a:latin typeface="Century Gothic" panose="020B0502020202020204" pitchFamily="34" charset="0"/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A971A3FE-5923-BF18-C18E-805570D699A9}"/>
              </a:ext>
            </a:extLst>
          </p:cNvPr>
          <p:cNvGrpSpPr/>
          <p:nvPr/>
        </p:nvGrpSpPr>
        <p:grpSpPr>
          <a:xfrm>
            <a:off x="1821069" y="335583"/>
            <a:ext cx="4196862" cy="1379468"/>
            <a:chOff x="1543242" y="699188"/>
            <a:chExt cx="4145323" cy="1778067"/>
          </a:xfrm>
        </p:grpSpPr>
        <p:sp>
          <p:nvSpPr>
            <p:cNvPr id="10" name="Freeform: Shape 25">
              <a:extLst>
                <a:ext uri="{FF2B5EF4-FFF2-40B4-BE49-F238E27FC236}">
                  <a16:creationId xmlns:a16="http://schemas.microsoft.com/office/drawing/2014/main" id="{0F7FDD13-A65F-8D5C-EF3C-EF184495DFB8}"/>
                </a:ext>
              </a:extLst>
            </p:cNvPr>
            <p:cNvSpPr/>
            <p:nvPr/>
          </p:nvSpPr>
          <p:spPr>
            <a:xfrm rot="16200000">
              <a:off x="4522709" y="1122979"/>
              <a:ext cx="1561514" cy="770199"/>
            </a:xfrm>
            <a:custGeom>
              <a:avLst/>
              <a:gdLst>
                <a:gd name="connsiteX0" fmla="*/ 1561514 w 1561514"/>
                <a:gd name="connsiteY0" fmla="*/ 0 h 641295"/>
                <a:gd name="connsiteX1" fmla="*/ 1561514 w 1561514"/>
                <a:gd name="connsiteY1" fmla="*/ 641295 h 641295"/>
                <a:gd name="connsiteX2" fmla="*/ 1090247 w 1561514"/>
                <a:gd name="connsiteY2" fmla="*/ 641295 h 641295"/>
                <a:gd name="connsiteX3" fmla="*/ 1083959 w 1561514"/>
                <a:gd name="connsiteY3" fmla="*/ 578925 h 641295"/>
                <a:gd name="connsiteX4" fmla="*/ 780757 w 1561514"/>
                <a:gd name="connsiteY4" fmla="*/ 331808 h 641295"/>
                <a:gd name="connsiteX5" fmla="*/ 477555 w 1561514"/>
                <a:gd name="connsiteY5" fmla="*/ 578925 h 641295"/>
                <a:gd name="connsiteX6" fmla="*/ 471267 w 1561514"/>
                <a:gd name="connsiteY6" fmla="*/ 641295 h 641295"/>
                <a:gd name="connsiteX7" fmla="*/ 0 w 1561514"/>
                <a:gd name="connsiteY7" fmla="*/ 641295 h 641295"/>
                <a:gd name="connsiteX8" fmla="*/ 0 w 1561514"/>
                <a:gd name="connsiteY8" fmla="*/ 0 h 6412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561514" h="641295">
                  <a:moveTo>
                    <a:pt x="1561514" y="0"/>
                  </a:moveTo>
                  <a:lnTo>
                    <a:pt x="1561514" y="641295"/>
                  </a:lnTo>
                  <a:lnTo>
                    <a:pt x="1090247" y="641295"/>
                  </a:lnTo>
                  <a:lnTo>
                    <a:pt x="1083959" y="578925"/>
                  </a:lnTo>
                  <a:cubicBezTo>
                    <a:pt x="1055100" y="437896"/>
                    <a:pt x="930318" y="331808"/>
                    <a:pt x="780757" y="331808"/>
                  </a:cubicBezTo>
                  <a:cubicBezTo>
                    <a:pt x="631196" y="331808"/>
                    <a:pt x="506413" y="437896"/>
                    <a:pt x="477555" y="578925"/>
                  </a:cubicBezTo>
                  <a:lnTo>
                    <a:pt x="471267" y="641295"/>
                  </a:lnTo>
                  <a:lnTo>
                    <a:pt x="0" y="64129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alpha val="22000"/>
              </a:schemeClr>
            </a:solidFill>
            <a:ln>
              <a:noFill/>
            </a:ln>
            <a:effectLst>
              <a:softEdge rad="1016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10BF099B-6C30-9CFE-ACEE-48ABEE264D72}"/>
                </a:ext>
              </a:extLst>
            </p:cNvPr>
            <p:cNvGrpSpPr/>
            <p:nvPr/>
          </p:nvGrpSpPr>
          <p:grpSpPr>
            <a:xfrm>
              <a:off x="1543242" y="699188"/>
              <a:ext cx="3914382" cy="1778067"/>
              <a:chOff x="777702" y="1039430"/>
              <a:chExt cx="3914382" cy="1778067"/>
            </a:xfrm>
          </p:grpSpPr>
          <p:sp>
            <p:nvSpPr>
              <p:cNvPr id="12" name="Freeform: Shape 9">
                <a:extLst>
                  <a:ext uri="{FF2B5EF4-FFF2-40B4-BE49-F238E27FC236}">
                    <a16:creationId xmlns:a16="http://schemas.microsoft.com/office/drawing/2014/main" id="{B272C58D-49CC-CE5D-9218-BB3A8690395B}"/>
                  </a:ext>
                </a:extLst>
              </p:cNvPr>
              <p:cNvSpPr/>
              <p:nvPr/>
            </p:nvSpPr>
            <p:spPr>
              <a:xfrm rot="16200000">
                <a:off x="1954136" y="-137004"/>
                <a:ext cx="1561514" cy="3914382"/>
              </a:xfrm>
              <a:custGeom>
                <a:avLst/>
                <a:gdLst>
                  <a:gd name="connsiteX0" fmla="*/ 1561514 w 1561514"/>
                  <a:gd name="connsiteY0" fmla="*/ 260258 h 3914382"/>
                  <a:gd name="connsiteX1" fmla="*/ 1561514 w 1561514"/>
                  <a:gd name="connsiteY1" fmla="*/ 3914382 h 3914382"/>
                  <a:gd name="connsiteX2" fmla="*/ 1090247 w 1561514"/>
                  <a:gd name="connsiteY2" fmla="*/ 3914382 h 3914382"/>
                  <a:gd name="connsiteX3" fmla="*/ 1083959 w 1561514"/>
                  <a:gd name="connsiteY3" fmla="*/ 3852012 h 3914382"/>
                  <a:gd name="connsiteX4" fmla="*/ 780757 w 1561514"/>
                  <a:gd name="connsiteY4" fmla="*/ 3604895 h 3914382"/>
                  <a:gd name="connsiteX5" fmla="*/ 477555 w 1561514"/>
                  <a:gd name="connsiteY5" fmla="*/ 3852012 h 3914382"/>
                  <a:gd name="connsiteX6" fmla="*/ 471267 w 1561514"/>
                  <a:gd name="connsiteY6" fmla="*/ 3914382 h 3914382"/>
                  <a:gd name="connsiteX7" fmla="*/ 0 w 1561514"/>
                  <a:gd name="connsiteY7" fmla="*/ 3914382 h 3914382"/>
                  <a:gd name="connsiteX8" fmla="*/ 0 w 1561514"/>
                  <a:gd name="connsiteY8" fmla="*/ 260258 h 3914382"/>
                  <a:gd name="connsiteX9" fmla="*/ 260258 w 1561514"/>
                  <a:gd name="connsiteY9" fmla="*/ 0 h 3914382"/>
                  <a:gd name="connsiteX10" fmla="*/ 1301256 w 1561514"/>
                  <a:gd name="connsiteY10" fmla="*/ 0 h 3914382"/>
                  <a:gd name="connsiteX11" fmla="*/ 1561514 w 1561514"/>
                  <a:gd name="connsiteY11" fmla="*/ 260258 h 391438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561514" h="3914382">
                    <a:moveTo>
                      <a:pt x="1561514" y="260258"/>
                    </a:moveTo>
                    <a:lnTo>
                      <a:pt x="1561514" y="3914382"/>
                    </a:lnTo>
                    <a:lnTo>
                      <a:pt x="1090247" y="3914382"/>
                    </a:lnTo>
                    <a:lnTo>
                      <a:pt x="1083959" y="3852012"/>
                    </a:lnTo>
                    <a:cubicBezTo>
                      <a:pt x="1055100" y="3710983"/>
                      <a:pt x="930318" y="3604895"/>
                      <a:pt x="780757" y="3604895"/>
                    </a:cubicBezTo>
                    <a:cubicBezTo>
                      <a:pt x="631196" y="3604895"/>
                      <a:pt x="506413" y="3710983"/>
                      <a:pt x="477555" y="3852012"/>
                    </a:cubicBezTo>
                    <a:lnTo>
                      <a:pt x="471267" y="3914382"/>
                    </a:lnTo>
                    <a:lnTo>
                      <a:pt x="0" y="3914382"/>
                    </a:lnTo>
                    <a:lnTo>
                      <a:pt x="0" y="260258"/>
                    </a:lnTo>
                    <a:cubicBezTo>
                      <a:pt x="0" y="116521"/>
                      <a:pt x="116521" y="0"/>
                      <a:pt x="260258" y="0"/>
                    </a:cubicBezTo>
                    <a:lnTo>
                      <a:pt x="1301256" y="0"/>
                    </a:lnTo>
                    <a:cubicBezTo>
                      <a:pt x="1444993" y="0"/>
                      <a:pt x="1561514" y="116521"/>
                      <a:pt x="1561514" y="260258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rgbClr val="23A6E8"/>
                  </a:gs>
                  <a:gs pos="100000">
                    <a:srgbClr val="0066CC"/>
                  </a:gs>
                </a:gsLst>
                <a:lin ang="10800000" scaled="1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Freeform: Shape 8">
                <a:extLst>
                  <a:ext uri="{FF2B5EF4-FFF2-40B4-BE49-F238E27FC236}">
                    <a16:creationId xmlns:a16="http://schemas.microsoft.com/office/drawing/2014/main" id="{C44C57EB-E11B-F2E3-C8D0-71B889563EC9}"/>
                  </a:ext>
                </a:extLst>
              </p:cNvPr>
              <p:cNvSpPr/>
              <p:nvPr/>
            </p:nvSpPr>
            <p:spPr>
              <a:xfrm rot="16200000">
                <a:off x="2224374" y="-16821"/>
                <a:ext cx="1261403" cy="3674013"/>
              </a:xfrm>
              <a:custGeom>
                <a:avLst/>
                <a:gdLst>
                  <a:gd name="connsiteX0" fmla="*/ 1261403 w 1261403"/>
                  <a:gd name="connsiteY0" fmla="*/ 210238 h 3674013"/>
                  <a:gd name="connsiteX1" fmla="*/ 1261403 w 1261403"/>
                  <a:gd name="connsiteY1" fmla="*/ 3674013 h 3674013"/>
                  <a:gd name="connsiteX2" fmla="*/ 940190 w 1261403"/>
                  <a:gd name="connsiteY2" fmla="*/ 3674013 h 3674013"/>
                  <a:gd name="connsiteX3" fmla="*/ 933902 w 1261403"/>
                  <a:gd name="connsiteY3" fmla="*/ 3611645 h 3674013"/>
                  <a:gd name="connsiteX4" fmla="*/ 630700 w 1261403"/>
                  <a:gd name="connsiteY4" fmla="*/ 3364528 h 3674013"/>
                  <a:gd name="connsiteX5" fmla="*/ 327498 w 1261403"/>
                  <a:gd name="connsiteY5" fmla="*/ 3611645 h 3674013"/>
                  <a:gd name="connsiteX6" fmla="*/ 321211 w 1261403"/>
                  <a:gd name="connsiteY6" fmla="*/ 3674013 h 3674013"/>
                  <a:gd name="connsiteX7" fmla="*/ 0 w 1261403"/>
                  <a:gd name="connsiteY7" fmla="*/ 3674013 h 3674013"/>
                  <a:gd name="connsiteX8" fmla="*/ 0 w 1261403"/>
                  <a:gd name="connsiteY8" fmla="*/ 210238 h 3674013"/>
                  <a:gd name="connsiteX9" fmla="*/ 210238 w 1261403"/>
                  <a:gd name="connsiteY9" fmla="*/ 0 h 3674013"/>
                  <a:gd name="connsiteX10" fmla="*/ 1051165 w 1261403"/>
                  <a:gd name="connsiteY10" fmla="*/ 0 h 3674013"/>
                  <a:gd name="connsiteX11" fmla="*/ 1261403 w 1261403"/>
                  <a:gd name="connsiteY11" fmla="*/ 210238 h 36740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61403" h="3674013">
                    <a:moveTo>
                      <a:pt x="1261403" y="210238"/>
                    </a:moveTo>
                    <a:lnTo>
                      <a:pt x="1261403" y="3674013"/>
                    </a:lnTo>
                    <a:lnTo>
                      <a:pt x="940190" y="3674013"/>
                    </a:lnTo>
                    <a:lnTo>
                      <a:pt x="933902" y="3611645"/>
                    </a:lnTo>
                    <a:cubicBezTo>
                      <a:pt x="905044" y="3470616"/>
                      <a:pt x="780261" y="3364528"/>
                      <a:pt x="630700" y="3364528"/>
                    </a:cubicBezTo>
                    <a:cubicBezTo>
                      <a:pt x="481139" y="3364528"/>
                      <a:pt x="356357" y="3470616"/>
                      <a:pt x="327498" y="3611645"/>
                    </a:cubicBezTo>
                    <a:lnTo>
                      <a:pt x="321211" y="3674013"/>
                    </a:lnTo>
                    <a:lnTo>
                      <a:pt x="0" y="3674013"/>
                    </a:lnTo>
                    <a:lnTo>
                      <a:pt x="0" y="210238"/>
                    </a:lnTo>
                    <a:cubicBezTo>
                      <a:pt x="0" y="94127"/>
                      <a:pt x="94127" y="0"/>
                      <a:pt x="210238" y="0"/>
                    </a:cubicBezTo>
                    <a:lnTo>
                      <a:pt x="1051165" y="0"/>
                    </a:lnTo>
                    <a:cubicBezTo>
                      <a:pt x="1167276" y="0"/>
                      <a:pt x="1261403" y="94127"/>
                      <a:pt x="1261403" y="210238"/>
                    </a:cubicBezTo>
                    <a:close/>
                  </a:path>
                </a:pathLst>
              </a:custGeom>
              <a:solidFill>
                <a:schemeClr val="bg1">
                  <a:alpha val="1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4" name="Left Bracket 12">
                <a:extLst>
                  <a:ext uri="{FF2B5EF4-FFF2-40B4-BE49-F238E27FC236}">
                    <a16:creationId xmlns:a16="http://schemas.microsoft.com/office/drawing/2014/main" id="{3789A604-147B-CEA2-AB21-778DA1BA4B3A}"/>
                  </a:ext>
                </a:extLst>
              </p:cNvPr>
              <p:cNvSpPr/>
              <p:nvPr/>
            </p:nvSpPr>
            <p:spPr>
              <a:xfrm>
                <a:off x="903184" y="1092183"/>
                <a:ext cx="3788898" cy="1434903"/>
              </a:xfrm>
              <a:custGeom>
                <a:avLst/>
                <a:gdLst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  <a:gd name="connsiteX4" fmla="*/ 3674013 w 3674013"/>
                  <a:gd name="connsiteY4" fmla="*/ 1434903 h 1434903"/>
                  <a:gd name="connsiteX0" fmla="*/ 3674013 w 3674013"/>
                  <a:gd name="connsiteY0" fmla="*/ 1434903 h 1434903"/>
                  <a:gd name="connsiteX1" fmla="*/ 0 w 3674013"/>
                  <a:gd name="connsiteY1" fmla="*/ 1392688 h 1434903"/>
                  <a:gd name="connsiteX2" fmla="*/ 0 w 3674013"/>
                  <a:gd name="connsiteY2" fmla="*/ 42215 h 1434903"/>
                  <a:gd name="connsiteX3" fmla="*/ 3674013 w 3674013"/>
                  <a:gd name="connsiteY3" fmla="*/ 0 h 14349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674013" h="1434903" stroke="0" extrusionOk="0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  <a:lnTo>
                      <a:pt x="3674013" y="1434903"/>
                    </a:lnTo>
                    <a:close/>
                  </a:path>
                  <a:path w="3674013" h="1434903" fill="none">
                    <a:moveTo>
                      <a:pt x="3674013" y="1434903"/>
                    </a:moveTo>
                    <a:cubicBezTo>
                      <a:pt x="1644912" y="1434903"/>
                      <a:pt x="0" y="1416003"/>
                      <a:pt x="0" y="1392688"/>
                    </a:cubicBezTo>
                    <a:lnTo>
                      <a:pt x="0" y="42215"/>
                    </a:lnTo>
                    <a:cubicBezTo>
                      <a:pt x="0" y="18900"/>
                      <a:pt x="1644912" y="0"/>
                      <a:pt x="3674013" y="0"/>
                    </a:cubicBezTo>
                  </a:path>
                </a:pathLst>
              </a:custGeom>
              <a:ln w="9525">
                <a:solidFill>
                  <a:schemeClr val="bg1">
                    <a:lumMod val="95000"/>
                  </a:schemeClr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FE026803-23A6-8F4D-B0D1-5FFB80124949}"/>
                  </a:ext>
                </a:extLst>
              </p:cNvPr>
              <p:cNvSpPr txBox="1"/>
              <p:nvPr/>
            </p:nvSpPr>
            <p:spPr>
              <a:xfrm>
                <a:off x="1050138" y="1053985"/>
                <a:ext cx="3189445" cy="176351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endParaRPr lang="en-US" sz="8800" b="1" dirty="0">
                  <a:solidFill>
                    <a:schemeClr val="bg1"/>
                  </a:solidFill>
                  <a:latin typeface="Century Gothic" panose="020B0502020202020204" pitchFamily="34" charset="0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73671984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 p14:bounceEnd="50000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500" fill="hold"/>
                                            <p:tgtEl>
                                              <p:spTgt spid="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42" presetClass="path" presetSubtype="0" accel="5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Motion origin="layout" path="M 1.66667E-6 -4.07407E-6 L 0.24765 -0.00555 " pathEditMode="relative" rAng="0" ptsTypes="AA">
                                          <p:cBhvr>
                                            <p:cTn id="10" dur="20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12383" y="-278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3" grpId="0"/>
        </p:bldLst>
      </p:timing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241" y="905435"/>
            <a:ext cx="3458135" cy="490369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0782" y="905435"/>
            <a:ext cx="3610536" cy="491041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98542" y="905434"/>
            <a:ext cx="3119716" cy="4910417"/>
          </a:xfrm>
          <a:prstGeom prst="rect">
            <a:avLst/>
          </a:prstGeom>
        </p:spPr>
      </p:pic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8610304"/>
              </p:ext>
            </p:extLst>
          </p:nvPr>
        </p:nvGraphicFramePr>
        <p:xfrm>
          <a:off x="5342965" y="4643718"/>
          <a:ext cx="1147482" cy="959223"/>
        </p:xfrm>
        <a:graphic>
          <a:graphicData uri="http://schemas.openxmlformats.org/drawingml/2006/table">
            <a:tbl>
              <a:tblPr/>
              <a:tblGrid>
                <a:gridCol w="1147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959223">
                <a:tc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rgbClr val="FF0000"/>
                          </a:solidFill>
                        </a:ln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91206247"/>
              </p:ext>
            </p:extLst>
          </p:nvPr>
        </p:nvGraphicFramePr>
        <p:xfrm>
          <a:off x="9457766" y="4912659"/>
          <a:ext cx="1559858" cy="788894"/>
        </p:xfrm>
        <a:graphic>
          <a:graphicData uri="http://schemas.openxmlformats.org/drawingml/2006/table">
            <a:tbl>
              <a:tblPr/>
              <a:tblGrid>
                <a:gridCol w="15598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788894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74295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52251" y="620196"/>
            <a:ext cx="72277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প্রশ্নগুলো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জিজ্ঞেস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52251" y="2921828"/>
            <a:ext cx="111279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প্রাণীর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এমন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চিন্তা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যা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এটিকে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বেঁচে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41899" y="1335512"/>
            <a:ext cx="110215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ইতোমধ্যে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আবাসস্থল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আবাসস্থলের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ভিন্নতা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সেই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বসবাসকারী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(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বৈচিত্র্য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ভিন্নতা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জেনেছে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বলবে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1899" y="4015702"/>
            <a:ext cx="94877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ঐ 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প্রাণীটি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তাঁর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বেঁচে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41899" y="4617133"/>
            <a:ext cx="68131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কীভাবে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ঐ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নিজেকে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রক্ষা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2251" y="5201908"/>
            <a:ext cx="1079567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খুঁজে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পেতে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খাবার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খেতে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এজন্য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শরীরের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কোনো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বিশেষভাবে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উপযোগী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?</a:t>
            </a:r>
          </a:p>
        </p:txBody>
      </p:sp>
    </p:spTree>
    <p:extLst>
      <p:ext uri="{BB962C8B-B14F-4D97-AF65-F5344CB8AC3E}">
        <p14:creationId xmlns:p14="http://schemas.microsoft.com/office/powerpoint/2010/main" val="25617057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77278" y="606287"/>
            <a:ext cx="81500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শিক্ষার্থীদের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উত্তরের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সূত্র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ধরে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পাঠের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77278" y="2176669"/>
            <a:ext cx="66005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“</a:t>
            </a:r>
            <a:r>
              <a:rPr lang="en-US" sz="72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অভিযোজন</a:t>
            </a:r>
            <a:r>
              <a:rPr lang="en-US" sz="7200" b="1" dirty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”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077278" y="1252618"/>
            <a:ext cx="498944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ঘোষণা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করবো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বোর্ডে</a:t>
            </a:r>
            <a:r>
              <a:rPr lang="en-US" sz="36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dirty="0" err="1">
                <a:latin typeface="NikoshBAN" panose="02000000000000000000" pitchFamily="2" charset="0"/>
                <a:cs typeface="NikoshBAN" panose="02000000000000000000" pitchFamily="2" charset="0"/>
              </a:rPr>
              <a:t>লিখবো</a:t>
            </a:r>
            <a:endParaRPr lang="en-US" sz="36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93637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263" y="554477"/>
            <a:ext cx="3317175" cy="428016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910" y="474565"/>
            <a:ext cx="3485057" cy="436008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43439" y="554477"/>
            <a:ext cx="2944927" cy="431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30453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10117" y="2140085"/>
            <a:ext cx="1089497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কচুরিপনার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ফাঁপা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অংশ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তাকে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বায়ুকুঠুরি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বায়ুকুঠুরি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কচুরিপনাকে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জলজ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ভেসে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সাহায্য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বায়ুকুঠুরি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জলজ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একটি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অভিযোজন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10118" y="593387"/>
            <a:ext cx="1089497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নির্দিষ্ট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বাসস্থানের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সাথে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খাপ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খাইয়ে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বেঁচে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থাকার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প্রক্রিয়াকে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অভিযোজন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পরিবেশে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খাপ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খাইয়ে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নেওয়ার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জন্য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উদ্ভিদের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বিশেষ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কিছু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বৈশিষ্ট্য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লক্ষ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প্রাণীদের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মধ্যেও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বাহ্যিক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অভ্যন্তরীণ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গঠনগত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নানারকম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পরিবর্তন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10117" y="3180945"/>
            <a:ext cx="97957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হাঁসের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পা-গুলো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পাতার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মতো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পর্দাবিশিষ্ট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হাঁস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সহজে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পানিতে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সাঁতার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কাটতে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10117" y="3900791"/>
            <a:ext cx="103502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মুরগির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পা-গুলো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,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লম্বা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শক্ত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নখরযুক্ত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ফলে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মুরগি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মাটি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খুঁড়ে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পোকা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খেতে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</a:p>
        </p:txBody>
      </p:sp>
    </p:spTree>
    <p:extLst>
      <p:ext uri="{BB962C8B-B14F-4D97-AF65-F5344CB8AC3E}">
        <p14:creationId xmlns:p14="http://schemas.microsoft.com/office/powerpoint/2010/main" val="36044443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theme/theme1.xml><?xml version="1.0" encoding="utf-8"?>
<a:theme xmlns:a="http://schemas.openxmlformats.org/drawingml/2006/main" name="Science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cience Theme" id="{DF5C3253-A009-49C8-A8FD-073C11F3770D}" vid="{4FF817A2-B11F-4B15-BE5C-F6E1CF50A17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Science Theme</Template>
  <TotalTime>562</TotalTime>
  <Words>526</Words>
  <Application>Microsoft Office PowerPoint</Application>
  <PresentationFormat>Widescreen</PresentationFormat>
  <Paragraphs>57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Century Gothic</vt:lpstr>
      <vt:lpstr>NikoshBAN</vt:lpstr>
      <vt:lpstr>Science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Md.Shaifullah</dc:creator>
  <cp:lastModifiedBy>Saif Creation</cp:lastModifiedBy>
  <cp:revision>5</cp:revision>
  <dcterms:created xsi:type="dcterms:W3CDTF">2026-07-12T06:35:03Z</dcterms:created>
  <dcterms:modified xsi:type="dcterms:W3CDTF">2026-08-06T15:49:49Z</dcterms:modified>
  <cp:version>1</cp:version>
</cp:coreProperties>
</file>