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7" r:id="rId2"/>
    <p:sldId id="300" r:id="rId3"/>
    <p:sldId id="285" r:id="rId4"/>
    <p:sldId id="267" r:id="rId5"/>
    <p:sldId id="265" r:id="rId6"/>
    <p:sldId id="279" r:id="rId7"/>
    <p:sldId id="292" r:id="rId8"/>
    <p:sldId id="295" r:id="rId9"/>
    <p:sldId id="293" r:id="rId10"/>
    <p:sldId id="299" r:id="rId11"/>
    <p:sldId id="274" r:id="rId12"/>
    <p:sldId id="296" r:id="rId13"/>
    <p:sldId id="284" r:id="rId14"/>
    <p:sldId id="298" r:id="rId15"/>
    <p:sldId id="273" r:id="rId16"/>
    <p:sldId id="297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14569F-4541-63AC-6CF0-B1F5B14E319A}" name="firoz belal" initials="fb" userId="firoz bela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62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BA3AB-472F-4983-BFA2-A02516B3A9A3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14EE7-41C1-4590-AC1D-0F96410F8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7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5C166-5A6D-4F16-8B75-A9AA38B932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9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keorkyope56otyur6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4EE7-41C1-4590-AC1D-0F96410F81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91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14EE7-41C1-4590-AC1D-0F96410F81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8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14EE7-41C1-4590-AC1D-0F96410F818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5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8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27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10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7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8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1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5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B9784-F65D-41E1-A2C2-BDEBF40D719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B5D0C-0764-4A62-8AD3-FF59178AE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7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44880" y="367518"/>
            <a:ext cx="10302240" cy="3352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bn-BD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আজকের ক্লাসে সবাইকে স্বাগতম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52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7633" y="1186934"/>
            <a:ext cx="9469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5314950" algn="l"/>
              </a:tabLst>
            </a:pPr>
            <a:r>
              <a:rPr lang="bn-BD" sz="3600" dirty="0">
                <a:latin typeface="SolaimanLipi" pitchFamily="65" charset="0"/>
                <a:cs typeface="SolaimanLipi" pitchFamily="65" charset="0"/>
              </a:rPr>
              <a:t>প্রশ্ন: 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Router-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শব্দটি</a:t>
            </a:r>
            <a:r>
              <a:rPr lang="bn-BD" sz="3600" dirty="0">
                <a:latin typeface="SolaimanLipi" pitchFamily="65" charset="0"/>
                <a:cs typeface="SolaimanLipi" pitchFamily="65" charset="0"/>
              </a:rPr>
              <a:t> কোন শব্দ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থেকে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উৎপত্তি</a:t>
            </a:r>
            <a:r>
              <a:rPr lang="bn-BD" sz="3600" dirty="0">
                <a:latin typeface="SolaimanLipi" pitchFamily="65" charset="0"/>
                <a:cs typeface="SolaimanLipi" pitchFamily="65" charset="0"/>
              </a:rPr>
              <a:t> হয়েছে?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endParaRPr lang="bn-BD" sz="36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7633" y="2305050"/>
            <a:ext cx="616996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SolaimanLipi" pitchFamily="65" charset="0"/>
                <a:cs typeface="SolaimanLipi" pitchFamily="65" charset="0"/>
              </a:rPr>
              <a:t>ক) </a:t>
            </a:r>
            <a:r>
              <a:rPr lang="en-US" sz="4000" dirty="0">
                <a:latin typeface="SolaimanLipi" pitchFamily="65" charset="0"/>
                <a:cs typeface="SolaimanLipi" pitchFamily="65" charset="0"/>
              </a:rPr>
              <a:t>Route</a:t>
            </a:r>
            <a:r>
              <a:rPr lang="bn-BD" sz="4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000" dirty="0"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4000" dirty="0" err="1">
                <a:latin typeface="SolaimanLipi" pitchFamily="65" charset="0"/>
                <a:cs typeface="SolaimanLipi" pitchFamily="65" charset="0"/>
              </a:rPr>
              <a:t>রাউট</a:t>
            </a:r>
            <a:r>
              <a:rPr lang="en-US" sz="4000" dirty="0">
                <a:latin typeface="SolaimanLipi" pitchFamily="65" charset="0"/>
                <a:cs typeface="SolaimanLipi" pitchFamily="65" charset="0"/>
              </a:rPr>
              <a:t>)</a:t>
            </a:r>
            <a:endParaRPr lang="bn-BD" sz="4000" dirty="0">
              <a:latin typeface="SolaimanLipi" pitchFamily="65" charset="0"/>
              <a:cs typeface="SolaimanLipi" pitchFamily="65" charset="0"/>
            </a:endParaRPr>
          </a:p>
          <a:p>
            <a:r>
              <a:rPr lang="bn-BD" sz="4000" dirty="0">
                <a:latin typeface="SolaimanLipi" pitchFamily="65" charset="0"/>
                <a:cs typeface="SolaimanLipi" pitchFamily="65" charset="0"/>
              </a:rPr>
              <a:t>খ) Rot (রোট)</a:t>
            </a:r>
          </a:p>
          <a:p>
            <a:r>
              <a:rPr lang="bn-BD" sz="4000" dirty="0">
                <a:latin typeface="SolaimanLipi" pitchFamily="65" charset="0"/>
                <a:cs typeface="SolaimanLipi" pitchFamily="65" charset="0"/>
              </a:rPr>
              <a:t>গ) Ruty (রুটি)</a:t>
            </a:r>
          </a:p>
          <a:p>
            <a:r>
              <a:rPr lang="bn-BD" sz="4000" dirty="0">
                <a:latin typeface="SolaimanLipi" pitchFamily="65" charset="0"/>
                <a:cs typeface="SolaimanLipi" pitchFamily="65" charset="0"/>
              </a:rPr>
              <a:t>ঘ) কোনটি নয়</a:t>
            </a:r>
            <a:endParaRPr lang="en-US" sz="4000" dirty="0">
              <a:latin typeface="SolaimanLipi" pitchFamily="65" charset="0"/>
              <a:cs typeface="SolaimanLipi" pitchFamily="65" charset="0"/>
            </a:endParaRPr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 flipH="1">
            <a:off x="4963027" y="2108534"/>
            <a:ext cx="1130538" cy="1015666"/>
            <a:chOff x="6762750" y="4076700"/>
            <a:chExt cx="1028696" cy="7239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6762750" y="4076700"/>
              <a:ext cx="685798" cy="685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7448547" y="4324350"/>
              <a:ext cx="342899" cy="47625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149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93E7CB-A0C9-0605-F091-4D17211E0E57}"/>
              </a:ext>
            </a:extLst>
          </p:cNvPr>
          <p:cNvSpPr txBox="1"/>
          <p:nvPr/>
        </p:nvSpPr>
        <p:spPr>
          <a:xfrm>
            <a:off x="1929492" y="2764973"/>
            <a:ext cx="8727622" cy="1200329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F"/>
            </a:pP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কী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? 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olaimanLipi" pitchFamily="65" charset="0"/>
              <a:cs typeface="SolaimanLipi" pitchFamily="65" charset="0"/>
            </a:endParaRPr>
          </a:p>
          <a:p>
            <a:pPr marL="571500" indent="-571500">
              <a:buFont typeface="Wingdings" pitchFamily="2" charset="2"/>
              <a:buChar char="F"/>
            </a:pP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হাব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সুইচ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রাউটার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কী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?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50920" y="990600"/>
            <a:ext cx="29402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SolaimanLipi" pitchFamily="65" charset="0"/>
                <a:cs typeface="SolaimanLipi" pitchFamily="65" charset="0"/>
              </a:rPr>
              <a:t>একক</a:t>
            </a:r>
            <a:r>
              <a:rPr lang="en-US" sz="4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000" dirty="0" err="1">
                <a:latin typeface="SolaimanLipi" pitchFamily="65" charset="0"/>
                <a:cs typeface="SolaimanLipi" pitchFamily="65" charset="0"/>
              </a:rPr>
              <a:t>কাজ</a:t>
            </a:r>
            <a:r>
              <a:rPr lang="bn-BD" sz="4000" dirty="0">
                <a:latin typeface="SolaimanLipi" pitchFamily="65" charset="0"/>
                <a:cs typeface="SolaimanLipi" pitchFamily="65" charset="0"/>
              </a:rPr>
              <a:t>...</a:t>
            </a:r>
            <a:r>
              <a:rPr lang="en-US" sz="4000" dirty="0">
                <a:latin typeface="SolaimanLipi" pitchFamily="65" charset="0"/>
                <a:cs typeface="SolaimanLipi" pitchFamily="65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362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router&#10;&#10;AI-generated content may be incorrect.">
            <a:extLst>
              <a:ext uri="{FF2B5EF4-FFF2-40B4-BE49-F238E27FC236}">
                <a16:creationId xmlns:a16="http://schemas.microsoft.com/office/drawing/2014/main" id="{EB6EB187-7A4B-8C91-6A07-D2F8113AD1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9261" y="270433"/>
            <a:ext cx="3559852" cy="24676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9A2544E-1A48-777A-6785-24AEF67CA173}"/>
              </a:ext>
            </a:extLst>
          </p:cNvPr>
          <p:cNvSpPr txBox="1"/>
          <p:nvPr/>
        </p:nvSpPr>
        <p:spPr>
          <a:xfrm>
            <a:off x="8236995" y="3175678"/>
            <a:ext cx="1779202" cy="646331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মডেম</a:t>
            </a:r>
            <a:endParaRPr lang="en-US" sz="3600" b="1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A usb stick with a cover&#10;&#10;AI-generated content may be incorrect.">
            <a:extLst>
              <a:ext uri="{FF2B5EF4-FFF2-40B4-BE49-F238E27FC236}">
                <a16:creationId xmlns:a16="http://schemas.microsoft.com/office/drawing/2014/main" id="{A27BCC12-205F-4854-67BD-EA2A3752E4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979" y="602275"/>
            <a:ext cx="2648695" cy="24511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AC782-61DF-F601-1BF8-B02E20ECE12E}"/>
              </a:ext>
            </a:extLst>
          </p:cNvPr>
          <p:cNvSpPr txBox="1"/>
          <p:nvPr/>
        </p:nvSpPr>
        <p:spPr>
          <a:xfrm>
            <a:off x="2392135" y="3175678"/>
            <a:ext cx="1779202" cy="64633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মডেম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C6E18D-EAA3-EDF9-9ABE-38EF50BB5D4B}"/>
              </a:ext>
            </a:extLst>
          </p:cNvPr>
          <p:cNvSpPr txBox="1"/>
          <p:nvPr/>
        </p:nvSpPr>
        <p:spPr>
          <a:xfrm>
            <a:off x="473528" y="4163285"/>
            <a:ext cx="11429438" cy="1323439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F"/>
            </a:pPr>
            <a:r>
              <a:rPr lang="en-US" sz="2000" dirty="0">
                <a:latin typeface="SolaimanLipi" pitchFamily="65" charset="0"/>
                <a:cs typeface="SolaimanLipi" pitchFamily="65" charset="0"/>
              </a:rPr>
              <a:t>Modulator-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থেকে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“Mo” Demodulator-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থেকে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“Dem”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এই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দুইটির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সমন্বয়ে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“Modem”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শব্দের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উৎপত্তি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। </a:t>
            </a:r>
          </a:p>
          <a:p>
            <a:pPr marL="342900" indent="-342900">
              <a:buFont typeface="Wingdings" pitchFamily="2" charset="2"/>
              <a:buChar char="F"/>
            </a:pPr>
            <a:r>
              <a:rPr lang="en-US" sz="2000" dirty="0">
                <a:latin typeface="SolaimanLipi" pitchFamily="65" charset="0"/>
                <a:cs typeface="SolaimanLipi" pitchFamily="65" charset="0"/>
              </a:rPr>
              <a:t>Modem-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হচ্ছে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- 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নেটওয়ার্কের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সাথে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যুক্ত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হওয়ার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এক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ধরণের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000" dirty="0" err="1">
                <a:latin typeface="SolaimanLipi" pitchFamily="65" charset="0"/>
                <a:cs typeface="SolaimanLipi" pitchFamily="65" charset="0"/>
              </a:rPr>
              <a:t>যন্ত্র</a:t>
            </a:r>
            <a:r>
              <a:rPr lang="en-US" sz="2000" dirty="0"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marL="342900" indent="-342900">
              <a:buFont typeface="Wingdings" pitchFamily="2" charset="2"/>
              <a:buChar char="F"/>
            </a:pP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Modulator: 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ডিজিটাল সিগন্যালকে অ্যানালগ সিগন্যাল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-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এ রূপান্তর করে 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(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ডেটা পাঠানোর জন্য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)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। </a:t>
            </a:r>
            <a:endParaRPr lang="en-US" sz="2000" dirty="0">
              <a:latin typeface="SolaimanLipi" pitchFamily="65" charset="0"/>
              <a:cs typeface="SolaimanLipi" pitchFamily="65" charset="0"/>
            </a:endParaRPr>
          </a:p>
          <a:p>
            <a:pPr marL="342900" indent="-342900">
              <a:buFont typeface="Wingdings" pitchFamily="2" charset="2"/>
              <a:buChar char="F"/>
            </a:pP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Demodulator: 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অ্যানালগ সিগন্যালকে আবার ডিজিটাল সিগন্যাল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-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এ রূপান্তর করে 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(</a:t>
            </a:r>
            <a:r>
              <a:rPr lang="bn-IN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ডেটা গ্রহণের জন্য</a:t>
            </a:r>
            <a:r>
              <a:rPr lang="en-US" altLang="en-US" sz="20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892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 animBg="1"/>
      <p:bldP spid="2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card&#10;&#10;AI-generated content may be incorrect.">
            <a:extLst>
              <a:ext uri="{FF2B5EF4-FFF2-40B4-BE49-F238E27FC236}">
                <a16:creationId xmlns:a16="http://schemas.microsoft.com/office/drawing/2014/main" id="{1AB116F0-71F9-06A2-986D-F9994ED13A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1798" y="324851"/>
            <a:ext cx="4542064" cy="254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close-up of a usb stick&#10;&#10;AI-generated content may be incorrect.">
            <a:extLst>
              <a:ext uri="{FF2B5EF4-FFF2-40B4-BE49-F238E27FC236}">
                <a16:creationId xmlns:a16="http://schemas.microsoft.com/office/drawing/2014/main" id="{9CCA815B-3A5B-57EC-7A50-4825163897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6"/>
          <a:stretch/>
        </p:blipFill>
        <p:spPr>
          <a:xfrm>
            <a:off x="2423712" y="387915"/>
            <a:ext cx="2352675" cy="2438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B057CB-375E-265A-177B-BBDA4557078B}"/>
              </a:ext>
            </a:extLst>
          </p:cNvPr>
          <p:cNvSpPr txBox="1"/>
          <p:nvPr/>
        </p:nvSpPr>
        <p:spPr>
          <a:xfrm>
            <a:off x="7772400" y="3075945"/>
            <a:ext cx="3242603" cy="523220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তারযুক্ত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ল্যান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কার্ড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endParaRPr lang="en-US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9B78E4-2FC7-181B-2B27-EBDE691B8935}"/>
              </a:ext>
            </a:extLst>
          </p:cNvPr>
          <p:cNvSpPr txBox="1"/>
          <p:nvPr/>
        </p:nvSpPr>
        <p:spPr>
          <a:xfrm>
            <a:off x="1463041" y="3091711"/>
            <a:ext cx="3597690" cy="523220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তারবিহীন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ল্যান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কার্ড</a:t>
            </a:r>
            <a:endParaRPr lang="en-US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3D089-3DC9-829F-1C6F-41BC01B0603A}"/>
              </a:ext>
            </a:extLst>
          </p:cNvPr>
          <p:cNvSpPr txBox="1"/>
          <p:nvPr/>
        </p:nvSpPr>
        <p:spPr>
          <a:xfrm>
            <a:off x="1020538" y="4495434"/>
            <a:ext cx="10195838" cy="1815882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as-IN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ল্যান কার্ড (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LAN Card) </a:t>
            </a:r>
            <a:r>
              <a:rPr lang="as-IN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হলো কম্পিউটারকে নেটওয়ার্কের সাথে যুক্ত কর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তে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পারে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।</a:t>
            </a:r>
            <a:endParaRPr lang="bn-BD" sz="2800" dirty="0">
              <a:solidFill>
                <a:schemeClr val="tx1"/>
              </a:solidFill>
              <a:latin typeface="SolaimanLipi" pitchFamily="65" charset="0"/>
              <a:cs typeface="SolaimanLipi" pitchFamily="65" charset="0"/>
            </a:endParaRPr>
          </a:p>
          <a:p>
            <a:pPr marL="457200" indent="-457200">
              <a:buFont typeface="Wingdings" pitchFamily="2" charset="2"/>
              <a:buChar char="F"/>
            </a:pPr>
            <a:r>
              <a:rPr lang="en-US" alt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বর্তমানে</a:t>
            </a:r>
            <a:r>
              <a:rPr lang="en-US" alt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তারযুক্ত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তারবিহীন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ল্যান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কার্ড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পাওয়া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যায়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এবং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মাদারবোর্ডের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সাথেই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সংযুক্ত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(Built-in) </a:t>
            </a:r>
            <a:r>
              <a:rPr lang="en-US" sz="28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থাকে</a:t>
            </a:r>
            <a:r>
              <a:rPr lang="en-US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32305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29150" y="1258669"/>
            <a:ext cx="1980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36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76350" y="3276600"/>
            <a:ext cx="9429750" cy="2266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itchFamily="2" charset="2"/>
              <a:buChar char="F"/>
            </a:pPr>
            <a:r>
              <a:rPr lang="bn-BD" sz="44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নেটওয়ার্কের উপর ব্যবহৃত হয় এমন ১০টি ডিভাইস নিয়ে আলোচনা কর।</a:t>
            </a:r>
            <a:endParaRPr lang="en-US" sz="4400" dirty="0">
              <a:solidFill>
                <a:schemeClr val="tx1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6275F6-D9D7-CD5A-FCB7-3AC03B028666}"/>
              </a:ext>
            </a:extLst>
          </p:cNvPr>
          <p:cNvSpPr txBox="1"/>
          <p:nvPr/>
        </p:nvSpPr>
        <p:spPr>
          <a:xfrm>
            <a:off x="1541680" y="3653898"/>
            <a:ext cx="8956316" cy="1200329"/>
          </a:xfrm>
          <a:prstGeom prst="rect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F"/>
            </a:pP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Modulator 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ও 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Demodulator-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কী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তা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বল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  <a:endParaRPr lang="en-US" sz="3600" dirty="0">
              <a:solidFill>
                <a:schemeClr val="tx1"/>
              </a:solidFill>
              <a:latin typeface="SolaimanLipi" pitchFamily="65" charset="0"/>
              <a:cs typeface="SolaimanLipi" pitchFamily="65" charset="0"/>
            </a:endParaRPr>
          </a:p>
          <a:p>
            <a:pPr marL="571500" indent="-571500">
              <a:buFont typeface="Wingdings" pitchFamily="2" charset="2"/>
              <a:buChar char="F"/>
            </a:pPr>
            <a:r>
              <a:rPr lang="as-IN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ল্যান কার্ড (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LAN Card)-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এর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প্রকারভেদ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বল</a:t>
            </a:r>
            <a:r>
              <a:rPr lang="en-US" sz="36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47563-C48C-E5CF-DE33-51988BAC3E87}"/>
              </a:ext>
            </a:extLst>
          </p:cNvPr>
          <p:cNvSpPr txBox="1"/>
          <p:nvPr/>
        </p:nvSpPr>
        <p:spPr>
          <a:xfrm>
            <a:off x="4283058" y="901517"/>
            <a:ext cx="2969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SolaimanLipi" pitchFamily="65" charset="0"/>
                <a:cs typeface="SolaimanLipi" pitchFamily="65" charset="0"/>
              </a:rPr>
              <a:t>মূল্যায়ন</a:t>
            </a:r>
            <a:r>
              <a:rPr lang="en-US" sz="5400" dirty="0">
                <a:latin typeface="SolaimanLipi" pitchFamily="65" charset="0"/>
                <a:cs typeface="SolaimanLipi" pitchFamily="65" charset="0"/>
              </a:rPr>
              <a:t>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56290" y="1907625"/>
            <a:ext cx="9837682" cy="94592"/>
            <a:chOff x="1056290" y="1986455"/>
            <a:chExt cx="9837682" cy="94592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056290" y="1986455"/>
              <a:ext cx="983768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056290" y="2081047"/>
              <a:ext cx="983768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192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9670" y="4351290"/>
            <a:ext cx="8198845" cy="16869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itchFamily="2" charset="2"/>
              <a:buChar char="F"/>
            </a:pPr>
            <a:r>
              <a:rPr lang="as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 বিদ্যাল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ব্যবহৃত নেটওয়ার্ক ডিভাই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সের</a:t>
            </a:r>
            <a:r>
              <a:rPr lang="as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নাম লিখে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as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তার কাজ ৫ লাইনে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as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97860" y="325961"/>
            <a:ext cx="7449979" cy="3851903"/>
            <a:chOff x="850562" y="365421"/>
            <a:chExt cx="7449979" cy="3851903"/>
          </a:xfrm>
        </p:grpSpPr>
        <p:pic>
          <p:nvPicPr>
            <p:cNvPr id="7" name="Picture 6" descr="A logo with a house and a window&#10;&#10;AI-generated content may be incorrect.">
              <a:extLst>
                <a:ext uri="{FF2B5EF4-FFF2-40B4-BE49-F238E27FC236}">
                  <a16:creationId xmlns:a16="http://schemas.microsoft.com/office/drawing/2014/main" id="{B6FB3D93-ADC6-2F42-DD19-F0856BEDB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562" y="365421"/>
              <a:ext cx="7373033" cy="385190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03762" y="2291372"/>
              <a:ext cx="20697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3600" b="1" dirty="0">
                  <a:latin typeface="SolaimanLipi" pitchFamily="65" charset="0"/>
                  <a:cs typeface="SolaimanLipi" pitchFamily="65" charset="0"/>
                </a:rPr>
                <a:t>বাড়ীর কাজ</a:t>
              </a:r>
              <a:endParaRPr lang="en-US" sz="3600" b="1" dirty="0">
                <a:latin typeface="SolaimanLipi" pitchFamily="65" charset="0"/>
                <a:cs typeface="SolaimanLipi" pitchFamily="65" charset="0"/>
              </a:endParaRPr>
            </a:p>
          </p:txBody>
        </p:sp>
        <p:sp>
          <p:nvSpPr>
            <p:cNvPr id="4" name="Half Frame 3"/>
            <p:cNvSpPr/>
            <p:nvPr/>
          </p:nvSpPr>
          <p:spPr>
            <a:xfrm flipH="1">
              <a:off x="6455975" y="1981258"/>
              <a:ext cx="1844566" cy="620227"/>
            </a:xfrm>
            <a:prstGeom prst="half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026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883920" y="1606062"/>
            <a:ext cx="10424160" cy="4373880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ধন্যবাদ</a:t>
            </a:r>
            <a:endParaRPr lang="en-US" sz="19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1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0" fill="hold">
                                          <p:stCondLst>
                                            <p:cond delay="1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0" fill="hold">
                                          <p:stCondLst>
                                            <p:cond delay="3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6DBC0F2-D3C7-4139-BC53-2580A7E68CBB}"/>
              </a:ext>
            </a:extLst>
          </p:cNvPr>
          <p:cNvSpPr txBox="1"/>
          <p:nvPr/>
        </p:nvSpPr>
        <p:spPr>
          <a:xfrm>
            <a:off x="6877644" y="2877890"/>
            <a:ext cx="444634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শিরোনাম</a:t>
            </a:r>
            <a:r>
              <a:rPr lang="bn-BD" sz="2800" b="1" dirty="0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	:</a:t>
            </a:r>
            <a:r>
              <a:rPr lang="en-US" sz="2800" b="1" dirty="0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2800" b="1" dirty="0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2800" b="1" dirty="0">
                <a:solidFill>
                  <a:srgbClr val="7030A0"/>
                </a:solidFill>
                <a:latin typeface="SolaimanLipi" pitchFamily="65" charset="0"/>
                <a:cs typeface="SolaimanLipi" pitchFamily="65" charset="0"/>
              </a:rPr>
              <a:t>  </a:t>
            </a: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18/</a:t>
            </a:r>
            <a:r>
              <a:rPr lang="en-US" sz="2800" b="1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r>
              <a:rPr lang="bn-IN" sz="2800" b="1">
                <a:latin typeface="NikoshBAN" panose="02000000000000000000" pitchFamily="2" charset="0"/>
                <a:cs typeface="NikoshBAN" panose="02000000000000000000" pitchFamily="2" charset="0"/>
              </a:rPr>
              <a:t>/2026</a:t>
            </a:r>
            <a:endParaRPr lang="bn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</a:p>
          <a:p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93" y="796835"/>
            <a:ext cx="1526779" cy="1936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B0A07F-4EF0-3FED-17B7-234F96AC7A89}"/>
              </a:ext>
            </a:extLst>
          </p:cNvPr>
          <p:cNvSpPr txBox="1"/>
          <p:nvPr/>
        </p:nvSpPr>
        <p:spPr>
          <a:xfrm>
            <a:off x="381001" y="3196203"/>
            <a:ext cx="5484727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খোরশেদ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আলম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চরশেরপুর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নয়াপাড়া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dirty="0" err="1"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সদর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bn-IN" dirty="0">
              <a:solidFill>
                <a:srgbClr val="009900"/>
              </a:solidFill>
              <a:latin typeface="NikoshBAN" pitchFamily="2" charset="0"/>
            </a:endParaRPr>
          </a:p>
          <a:p>
            <a:pPr algn="ctr"/>
            <a:r>
              <a:rPr lang="bn-IN" sz="2400" dirty="0">
                <a:latin typeface="Times New Roman" panose="02020603050405020304" pitchFamily="18" charset="0"/>
              </a:rPr>
              <a:t>মোবাইল-01984379598</a:t>
            </a:r>
          </a:p>
          <a:p>
            <a:pPr algn="ctr"/>
            <a:endParaRPr lang="bn-IN" sz="2400" dirty="0">
              <a:latin typeface="Times New Roman" panose="02020603050405020304" pitchFamily="18" charset="0"/>
            </a:endParaRPr>
          </a:p>
          <a:p>
            <a:pPr algn="ctr"/>
            <a:endParaRPr lang="bn-IN" sz="2400" dirty="0">
              <a:latin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BC0E73-C61F-18F4-4DF7-831A3EF22D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97" y="830253"/>
            <a:ext cx="2017712" cy="19033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0895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0640" y="5521702"/>
            <a:ext cx="96952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altLang="en-US" sz="3200" dirty="0" err="1">
                <a:latin typeface="SolaimanLipi" pitchFamily="65" charset="0"/>
                <a:cs typeface="SolaimanLipi" pitchFamily="65" charset="0"/>
              </a:rPr>
              <a:t>এখানে</a:t>
            </a: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altLang="en-US" sz="3200" dirty="0" err="1">
                <a:latin typeface="SolaimanLipi" pitchFamily="65" charset="0"/>
                <a:cs typeface="SolaimanLipi" pitchFamily="65" charset="0"/>
              </a:rPr>
              <a:t>কীভাবে</a:t>
            </a: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altLang="en-US" sz="3200" dirty="0" err="1">
                <a:latin typeface="SolaimanLipi" pitchFamily="65" charset="0"/>
                <a:cs typeface="SolaimanLipi" pitchFamily="65" charset="0"/>
              </a:rPr>
              <a:t>সারা</a:t>
            </a: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altLang="en-US" sz="3200" dirty="0" err="1">
                <a:latin typeface="SolaimanLipi" pitchFamily="65" charset="0"/>
                <a:cs typeface="SolaimanLipi" pitchFamily="65" charset="0"/>
              </a:rPr>
              <a:t>পৃথিবীর</a:t>
            </a: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altLang="en-US" sz="3200" dirty="0" err="1">
                <a:latin typeface="SolaimanLipi" pitchFamily="65" charset="0"/>
                <a:cs typeface="SolaimanLipi" pitchFamily="65" charset="0"/>
              </a:rPr>
              <a:t>সাথে</a:t>
            </a: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যোগাযোগ</a:t>
            </a:r>
            <a:r>
              <a:rPr 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করতে</a:t>
            </a:r>
            <a:r>
              <a:rPr 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পারছে</a:t>
            </a:r>
            <a:r>
              <a:rPr lang="bn-BD" sz="3200" dirty="0">
                <a:latin typeface="SolaimanLipi" pitchFamily="65" charset="0"/>
                <a:cs typeface="SolaimanLipi" pitchFamily="65" charset="0"/>
              </a:rPr>
              <a:t>?</a:t>
            </a:r>
            <a:endParaRPr lang="en-US" sz="3200" dirty="0">
              <a:latin typeface="SolaimanLipi" pitchFamily="65" charset="0"/>
              <a:cs typeface="SolaimanLipi" pitchFamily="65" charset="0"/>
            </a:endParaRPr>
          </a:p>
          <a:p>
            <a:pPr marL="457200" indent="-457200">
              <a:buFont typeface="Wingdings" pitchFamily="2" charset="2"/>
              <a:buChar char="F"/>
            </a:pPr>
            <a:r>
              <a:rPr lang="en-US" alt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নেটওয়ার্ক</a:t>
            </a:r>
            <a:r>
              <a:rPr lang="bn-BD" sz="3200" dirty="0">
                <a:latin typeface="SolaimanLipi" pitchFamily="65" charset="0"/>
                <a:cs typeface="SolaimanLipi" pitchFamily="65" charset="0"/>
              </a:rPr>
              <a:t>-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সংশ্লিষ্ট</a:t>
            </a:r>
            <a:r>
              <a:rPr 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যন্ত্রপাতির</a:t>
            </a:r>
            <a:r>
              <a:rPr lang="en-US" sz="32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dirty="0" err="1">
                <a:latin typeface="SolaimanLipi" pitchFamily="65" charset="0"/>
                <a:cs typeface="SolaimanLipi" pitchFamily="65" charset="0"/>
              </a:rPr>
              <a:t>কারণে</a:t>
            </a:r>
            <a:r>
              <a:rPr lang="en-US" sz="3200" dirty="0">
                <a:latin typeface="SolaimanLipi" pitchFamily="65" charset="0"/>
                <a:cs typeface="SolaimanLipi" pitchFamily="65" charset="0"/>
              </a:rPr>
              <a:t>।  </a:t>
            </a:r>
          </a:p>
        </p:txBody>
      </p:sp>
      <p:pic>
        <p:nvPicPr>
          <p:cNvPr id="8" name="Picture 7" descr="Children looking at a computer screen&#10;&#10;AI-generated content may be incorrect.">
            <a:extLst>
              <a:ext uri="{FF2B5EF4-FFF2-40B4-BE49-F238E27FC236}">
                <a16:creationId xmlns:a16="http://schemas.microsoft.com/office/drawing/2014/main" id="{73E19CF8-EB4D-7487-C880-A200DC752B6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150" y="665971"/>
            <a:ext cx="7915545" cy="46457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Freeform 4"/>
          <p:cNvSpPr/>
          <p:nvPr/>
        </p:nvSpPr>
        <p:spPr>
          <a:xfrm>
            <a:off x="2952750" y="665971"/>
            <a:ext cx="1485900" cy="838979"/>
          </a:xfrm>
          <a:custGeom>
            <a:avLst/>
            <a:gdLst>
              <a:gd name="connsiteX0" fmla="*/ 133350 w 1485900"/>
              <a:gd name="connsiteY0" fmla="*/ 153179 h 838979"/>
              <a:gd name="connsiteX1" fmla="*/ 285750 w 1485900"/>
              <a:gd name="connsiteY1" fmla="*/ 38879 h 838979"/>
              <a:gd name="connsiteX2" fmla="*/ 723900 w 1485900"/>
              <a:gd name="connsiteY2" fmla="*/ 248429 h 838979"/>
              <a:gd name="connsiteX3" fmla="*/ 971550 w 1485900"/>
              <a:gd name="connsiteY3" fmla="*/ 172229 h 838979"/>
              <a:gd name="connsiteX4" fmla="*/ 1123950 w 1485900"/>
              <a:gd name="connsiteY4" fmla="*/ 191279 h 838979"/>
              <a:gd name="connsiteX5" fmla="*/ 1143000 w 1485900"/>
              <a:gd name="connsiteY5" fmla="*/ 267479 h 838979"/>
              <a:gd name="connsiteX6" fmla="*/ 1162050 w 1485900"/>
              <a:gd name="connsiteY6" fmla="*/ 381779 h 838979"/>
              <a:gd name="connsiteX7" fmla="*/ 1162050 w 1485900"/>
              <a:gd name="connsiteY7" fmla="*/ 381779 h 838979"/>
              <a:gd name="connsiteX8" fmla="*/ 1066800 w 1485900"/>
              <a:gd name="connsiteY8" fmla="*/ 419879 h 838979"/>
              <a:gd name="connsiteX9" fmla="*/ 1143000 w 1485900"/>
              <a:gd name="connsiteY9" fmla="*/ 457979 h 838979"/>
              <a:gd name="connsiteX10" fmla="*/ 1485900 w 1485900"/>
              <a:gd name="connsiteY10" fmla="*/ 667529 h 838979"/>
              <a:gd name="connsiteX11" fmla="*/ 1352550 w 1485900"/>
              <a:gd name="connsiteY11" fmla="*/ 838979 h 838979"/>
              <a:gd name="connsiteX12" fmla="*/ 838200 w 1485900"/>
              <a:gd name="connsiteY12" fmla="*/ 591329 h 838979"/>
              <a:gd name="connsiteX13" fmla="*/ 628650 w 1485900"/>
              <a:gd name="connsiteY13" fmla="*/ 686579 h 838979"/>
              <a:gd name="connsiteX14" fmla="*/ 628650 w 1485900"/>
              <a:gd name="connsiteY14" fmla="*/ 686579 h 838979"/>
              <a:gd name="connsiteX15" fmla="*/ 533400 w 1485900"/>
              <a:gd name="connsiteY15" fmla="*/ 762779 h 838979"/>
              <a:gd name="connsiteX16" fmla="*/ 381000 w 1485900"/>
              <a:gd name="connsiteY16" fmla="*/ 705629 h 838979"/>
              <a:gd name="connsiteX17" fmla="*/ 323850 w 1485900"/>
              <a:gd name="connsiteY17" fmla="*/ 686579 h 838979"/>
              <a:gd name="connsiteX18" fmla="*/ 285750 w 1485900"/>
              <a:gd name="connsiteY18" fmla="*/ 629429 h 838979"/>
              <a:gd name="connsiteX19" fmla="*/ 419100 w 1485900"/>
              <a:gd name="connsiteY19" fmla="*/ 477029 h 838979"/>
              <a:gd name="connsiteX20" fmla="*/ 457200 w 1485900"/>
              <a:gd name="connsiteY20" fmla="*/ 419879 h 838979"/>
              <a:gd name="connsiteX21" fmla="*/ 342900 w 1485900"/>
              <a:gd name="connsiteY21" fmla="*/ 381779 h 838979"/>
              <a:gd name="connsiteX22" fmla="*/ 304800 w 1485900"/>
              <a:gd name="connsiteY22" fmla="*/ 324629 h 838979"/>
              <a:gd name="connsiteX23" fmla="*/ 247650 w 1485900"/>
              <a:gd name="connsiteY23" fmla="*/ 305579 h 838979"/>
              <a:gd name="connsiteX24" fmla="*/ 190500 w 1485900"/>
              <a:gd name="connsiteY24" fmla="*/ 267479 h 838979"/>
              <a:gd name="connsiteX25" fmla="*/ 152400 w 1485900"/>
              <a:gd name="connsiteY25" fmla="*/ 324629 h 838979"/>
              <a:gd name="connsiteX26" fmla="*/ 95250 w 1485900"/>
              <a:gd name="connsiteY26" fmla="*/ 286529 h 838979"/>
              <a:gd name="connsiteX27" fmla="*/ 0 w 1485900"/>
              <a:gd name="connsiteY27" fmla="*/ 191279 h 838979"/>
              <a:gd name="connsiteX28" fmla="*/ 57150 w 1485900"/>
              <a:gd name="connsiteY28" fmla="*/ 172229 h 838979"/>
              <a:gd name="connsiteX29" fmla="*/ 133350 w 1485900"/>
              <a:gd name="connsiteY29" fmla="*/ 153179 h 838979"/>
              <a:gd name="connsiteX30" fmla="*/ 190500 w 1485900"/>
              <a:gd name="connsiteY30" fmla="*/ 115079 h 838979"/>
              <a:gd name="connsiteX31" fmla="*/ 209550 w 1485900"/>
              <a:gd name="connsiteY31" fmla="*/ 57929 h 838979"/>
              <a:gd name="connsiteX32" fmla="*/ 323850 w 1485900"/>
              <a:gd name="connsiteY32" fmla="*/ 57929 h 838979"/>
              <a:gd name="connsiteX33" fmla="*/ 323850 w 1485900"/>
              <a:gd name="connsiteY33" fmla="*/ 57929 h 83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485900" h="838979">
                <a:moveTo>
                  <a:pt x="133350" y="153179"/>
                </a:moveTo>
                <a:lnTo>
                  <a:pt x="285750" y="38879"/>
                </a:lnTo>
                <a:lnTo>
                  <a:pt x="723900" y="248429"/>
                </a:lnTo>
                <a:lnTo>
                  <a:pt x="971550" y="172229"/>
                </a:lnTo>
                <a:lnTo>
                  <a:pt x="1123950" y="191279"/>
                </a:lnTo>
                <a:lnTo>
                  <a:pt x="1143000" y="267479"/>
                </a:lnTo>
                <a:lnTo>
                  <a:pt x="1162050" y="381779"/>
                </a:lnTo>
                <a:lnTo>
                  <a:pt x="1162050" y="381779"/>
                </a:lnTo>
                <a:lnTo>
                  <a:pt x="1066800" y="419879"/>
                </a:lnTo>
                <a:lnTo>
                  <a:pt x="1143000" y="457979"/>
                </a:lnTo>
                <a:lnTo>
                  <a:pt x="1485900" y="667529"/>
                </a:lnTo>
                <a:lnTo>
                  <a:pt x="1352550" y="838979"/>
                </a:lnTo>
                <a:lnTo>
                  <a:pt x="838200" y="591329"/>
                </a:lnTo>
                <a:lnTo>
                  <a:pt x="628650" y="686579"/>
                </a:lnTo>
                <a:lnTo>
                  <a:pt x="628650" y="686579"/>
                </a:lnTo>
                <a:lnTo>
                  <a:pt x="533400" y="762779"/>
                </a:lnTo>
                <a:lnTo>
                  <a:pt x="381000" y="705629"/>
                </a:lnTo>
                <a:cubicBezTo>
                  <a:pt x="362129" y="698767"/>
                  <a:pt x="339530" y="699123"/>
                  <a:pt x="323850" y="686579"/>
                </a:cubicBezTo>
                <a:cubicBezTo>
                  <a:pt x="305972" y="672276"/>
                  <a:pt x="298450" y="648479"/>
                  <a:pt x="285750" y="629429"/>
                </a:cubicBezTo>
                <a:cubicBezTo>
                  <a:pt x="374650" y="496079"/>
                  <a:pt x="323850" y="540529"/>
                  <a:pt x="419100" y="477029"/>
                </a:cubicBezTo>
                <a:cubicBezTo>
                  <a:pt x="431800" y="457979"/>
                  <a:pt x="471503" y="437757"/>
                  <a:pt x="457200" y="419879"/>
                </a:cubicBezTo>
                <a:cubicBezTo>
                  <a:pt x="432112" y="388519"/>
                  <a:pt x="342900" y="381779"/>
                  <a:pt x="342900" y="381779"/>
                </a:cubicBezTo>
                <a:cubicBezTo>
                  <a:pt x="330200" y="362729"/>
                  <a:pt x="322678" y="338932"/>
                  <a:pt x="304800" y="324629"/>
                </a:cubicBezTo>
                <a:cubicBezTo>
                  <a:pt x="289120" y="312085"/>
                  <a:pt x="265611" y="314559"/>
                  <a:pt x="247650" y="305579"/>
                </a:cubicBezTo>
                <a:cubicBezTo>
                  <a:pt x="227172" y="295340"/>
                  <a:pt x="209550" y="280179"/>
                  <a:pt x="190500" y="267479"/>
                </a:cubicBezTo>
                <a:cubicBezTo>
                  <a:pt x="177800" y="286529"/>
                  <a:pt x="174851" y="320139"/>
                  <a:pt x="152400" y="324629"/>
                </a:cubicBezTo>
                <a:cubicBezTo>
                  <a:pt x="129949" y="329119"/>
                  <a:pt x="111439" y="302718"/>
                  <a:pt x="95250" y="286529"/>
                </a:cubicBezTo>
                <a:cubicBezTo>
                  <a:pt x="-31750" y="159529"/>
                  <a:pt x="152400" y="292879"/>
                  <a:pt x="0" y="191279"/>
                </a:cubicBezTo>
                <a:cubicBezTo>
                  <a:pt x="19050" y="184929"/>
                  <a:pt x="37842" y="177746"/>
                  <a:pt x="57150" y="172229"/>
                </a:cubicBezTo>
                <a:cubicBezTo>
                  <a:pt x="82324" y="165036"/>
                  <a:pt x="109285" y="163492"/>
                  <a:pt x="133350" y="153179"/>
                </a:cubicBezTo>
                <a:cubicBezTo>
                  <a:pt x="154394" y="144160"/>
                  <a:pt x="171450" y="127779"/>
                  <a:pt x="190500" y="115079"/>
                </a:cubicBezTo>
                <a:cubicBezTo>
                  <a:pt x="196850" y="96029"/>
                  <a:pt x="193210" y="69601"/>
                  <a:pt x="209550" y="57929"/>
                </a:cubicBezTo>
                <a:cubicBezTo>
                  <a:pt x="335898" y="-32320"/>
                  <a:pt x="323850" y="-5111"/>
                  <a:pt x="323850" y="57929"/>
                </a:cubicBezTo>
                <a:lnTo>
                  <a:pt x="323850" y="57929"/>
                </a:lnTo>
              </a:path>
            </a:pathLst>
          </a:cu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8020050" y="781050"/>
            <a:ext cx="1447800" cy="1104900"/>
          </a:xfrm>
          <a:custGeom>
            <a:avLst/>
            <a:gdLst>
              <a:gd name="connsiteX0" fmla="*/ 247650 w 1447800"/>
              <a:gd name="connsiteY0" fmla="*/ 304800 h 1104900"/>
              <a:gd name="connsiteX1" fmla="*/ 152400 w 1447800"/>
              <a:gd name="connsiteY1" fmla="*/ 76200 h 1104900"/>
              <a:gd name="connsiteX2" fmla="*/ 609600 w 1447800"/>
              <a:gd name="connsiteY2" fmla="*/ 95250 h 1104900"/>
              <a:gd name="connsiteX3" fmla="*/ 1047750 w 1447800"/>
              <a:gd name="connsiteY3" fmla="*/ 0 h 1104900"/>
              <a:gd name="connsiteX4" fmla="*/ 1143000 w 1447800"/>
              <a:gd name="connsiteY4" fmla="*/ 95250 h 1104900"/>
              <a:gd name="connsiteX5" fmla="*/ 1181100 w 1447800"/>
              <a:gd name="connsiteY5" fmla="*/ 190500 h 1104900"/>
              <a:gd name="connsiteX6" fmla="*/ 1162050 w 1447800"/>
              <a:gd name="connsiteY6" fmla="*/ 361950 h 1104900"/>
              <a:gd name="connsiteX7" fmla="*/ 1143000 w 1447800"/>
              <a:gd name="connsiteY7" fmla="*/ 476250 h 1104900"/>
              <a:gd name="connsiteX8" fmla="*/ 1047750 w 1447800"/>
              <a:gd name="connsiteY8" fmla="*/ 552450 h 1104900"/>
              <a:gd name="connsiteX9" fmla="*/ 1123950 w 1447800"/>
              <a:gd name="connsiteY9" fmla="*/ 800100 h 1104900"/>
              <a:gd name="connsiteX10" fmla="*/ 1257300 w 1447800"/>
              <a:gd name="connsiteY10" fmla="*/ 876300 h 1104900"/>
              <a:gd name="connsiteX11" fmla="*/ 1371600 w 1447800"/>
              <a:gd name="connsiteY11" fmla="*/ 990600 h 1104900"/>
              <a:gd name="connsiteX12" fmla="*/ 1447800 w 1447800"/>
              <a:gd name="connsiteY12" fmla="*/ 1085850 h 1104900"/>
              <a:gd name="connsiteX13" fmla="*/ 285750 w 1447800"/>
              <a:gd name="connsiteY13" fmla="*/ 1104900 h 1104900"/>
              <a:gd name="connsiteX14" fmla="*/ 285750 w 1447800"/>
              <a:gd name="connsiteY14" fmla="*/ 1104900 h 1104900"/>
              <a:gd name="connsiteX15" fmla="*/ 476250 w 1447800"/>
              <a:gd name="connsiteY15" fmla="*/ 857250 h 1104900"/>
              <a:gd name="connsiteX16" fmla="*/ 552450 w 1447800"/>
              <a:gd name="connsiteY16" fmla="*/ 819150 h 1104900"/>
              <a:gd name="connsiteX17" fmla="*/ 304800 w 1447800"/>
              <a:gd name="connsiteY17" fmla="*/ 819150 h 1104900"/>
              <a:gd name="connsiteX18" fmla="*/ 304800 w 1447800"/>
              <a:gd name="connsiteY18" fmla="*/ 819150 h 1104900"/>
              <a:gd name="connsiteX19" fmla="*/ 19050 w 1447800"/>
              <a:gd name="connsiteY19" fmla="*/ 685800 h 1104900"/>
              <a:gd name="connsiteX20" fmla="*/ 0 w 1447800"/>
              <a:gd name="connsiteY20" fmla="*/ 609600 h 1104900"/>
              <a:gd name="connsiteX21" fmla="*/ 114300 w 1447800"/>
              <a:gd name="connsiteY21" fmla="*/ 419100 h 1104900"/>
              <a:gd name="connsiteX22" fmla="*/ 247650 w 1447800"/>
              <a:gd name="connsiteY22" fmla="*/ 30480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447800" h="1104900">
                <a:moveTo>
                  <a:pt x="247650" y="304800"/>
                </a:moveTo>
                <a:lnTo>
                  <a:pt x="152400" y="76200"/>
                </a:lnTo>
                <a:lnTo>
                  <a:pt x="609600" y="95250"/>
                </a:lnTo>
                <a:lnTo>
                  <a:pt x="1047750" y="0"/>
                </a:lnTo>
                <a:lnTo>
                  <a:pt x="1143000" y="95250"/>
                </a:lnTo>
                <a:lnTo>
                  <a:pt x="1181100" y="190500"/>
                </a:lnTo>
                <a:lnTo>
                  <a:pt x="1162050" y="361950"/>
                </a:lnTo>
                <a:lnTo>
                  <a:pt x="1143000" y="476250"/>
                </a:lnTo>
                <a:lnTo>
                  <a:pt x="1047750" y="552450"/>
                </a:lnTo>
                <a:lnTo>
                  <a:pt x="1123950" y="800100"/>
                </a:lnTo>
                <a:lnTo>
                  <a:pt x="1257300" y="876300"/>
                </a:lnTo>
                <a:lnTo>
                  <a:pt x="1371600" y="990600"/>
                </a:lnTo>
                <a:lnTo>
                  <a:pt x="1447800" y="1085850"/>
                </a:lnTo>
                <a:lnTo>
                  <a:pt x="285750" y="1104900"/>
                </a:lnTo>
                <a:lnTo>
                  <a:pt x="285750" y="1104900"/>
                </a:lnTo>
                <a:lnTo>
                  <a:pt x="476250" y="857250"/>
                </a:lnTo>
                <a:lnTo>
                  <a:pt x="552450" y="819150"/>
                </a:lnTo>
                <a:lnTo>
                  <a:pt x="304800" y="819150"/>
                </a:lnTo>
                <a:lnTo>
                  <a:pt x="304800" y="819150"/>
                </a:lnTo>
                <a:lnTo>
                  <a:pt x="19050" y="685800"/>
                </a:lnTo>
                <a:lnTo>
                  <a:pt x="0" y="609600"/>
                </a:lnTo>
                <a:lnTo>
                  <a:pt x="114300" y="419100"/>
                </a:lnTo>
                <a:lnTo>
                  <a:pt x="247650" y="304800"/>
                </a:lnTo>
                <a:close/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8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C88D01-9208-A2C7-6019-EAA5D198A7C7}"/>
              </a:ext>
            </a:extLst>
          </p:cNvPr>
          <p:cNvSpPr/>
          <p:nvPr/>
        </p:nvSpPr>
        <p:spPr>
          <a:xfrm>
            <a:off x="163287" y="1820871"/>
            <a:ext cx="2647949" cy="1287000"/>
          </a:xfrm>
          <a:custGeom>
            <a:avLst/>
            <a:gdLst>
              <a:gd name="connsiteX0" fmla="*/ 0 w 2647949"/>
              <a:gd name="connsiteY0" fmla="*/ 0 h 1287000"/>
              <a:gd name="connsiteX1" fmla="*/ 2647949 w 2647949"/>
              <a:gd name="connsiteY1" fmla="*/ 0 h 1287000"/>
              <a:gd name="connsiteX2" fmla="*/ 2647949 w 2647949"/>
              <a:gd name="connsiteY2" fmla="*/ 1287000 h 1287000"/>
              <a:gd name="connsiteX3" fmla="*/ 0 w 2647949"/>
              <a:gd name="connsiteY3" fmla="*/ 1287000 h 1287000"/>
              <a:gd name="connsiteX4" fmla="*/ 0 w 2647949"/>
              <a:gd name="connsiteY4" fmla="*/ 0 h 1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7949" h="1287000">
                <a:moveTo>
                  <a:pt x="0" y="0"/>
                </a:moveTo>
                <a:lnTo>
                  <a:pt x="2647949" y="0"/>
                </a:lnTo>
                <a:lnTo>
                  <a:pt x="2647949" y="1287000"/>
                </a:lnTo>
                <a:lnTo>
                  <a:pt x="0" y="1287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4048" tIns="137160" rIns="384048" bIns="137160" numCol="1" spcCol="1270" anchor="ctr" anchorCtr="0">
            <a:noAutofit/>
          </a:bodyPr>
          <a:lstStyle/>
          <a:p>
            <a:pPr marL="0" lvl="0" indent="0" algn="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400" kern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8B8FF1-B6B5-7C94-EFA3-5679DD236E9B}"/>
              </a:ext>
            </a:extLst>
          </p:cNvPr>
          <p:cNvSpPr txBox="1"/>
          <p:nvPr/>
        </p:nvSpPr>
        <p:spPr>
          <a:xfrm>
            <a:off x="893307" y="637288"/>
            <a:ext cx="4053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আজকের</a:t>
            </a:r>
            <a:r>
              <a:rPr lang="en-US" sz="3600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পাঠ</a:t>
            </a:r>
            <a:r>
              <a:rPr lang="en-US" sz="3600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0220" y="2654872"/>
            <a:ext cx="8671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1" indent="-685800" algn="ctr">
              <a:buFont typeface="Wingdings" pitchFamily="2" charset="2"/>
              <a:buChar char="F"/>
            </a:pPr>
            <a:r>
              <a:rPr lang="en-US" sz="6000" b="1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60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6000" b="1" dirty="0">
                <a:latin typeface="SolaimanLipi" pitchFamily="65" charset="0"/>
                <a:cs typeface="SolaimanLipi" pitchFamily="65" charset="0"/>
              </a:rPr>
              <a:t> </a:t>
            </a:r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487261" y="1820871"/>
            <a:ext cx="9599839" cy="40172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877605" y="1447800"/>
            <a:ext cx="819150" cy="742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8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2222 C 0.23126 -0.02222 0.41954 0.07477 0.41954 0.19583 C 0.41954 0.31574 0.23126 0.41389 5E-6 0.41389 C -0.23204 0.41389 -0.41954 0.31574 -0.41954 0.19583 C -0.41954 0.07477 -0.23204 -0.02222 5E-6 -0.02222 Z " pathEditMode="relative" rAng="0" ptsTypes="fffff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80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98426" y="2423160"/>
            <a:ext cx="98934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>
              <a:buFont typeface="Wingdings" pitchFamily="2" charset="2"/>
              <a:buChar char="F"/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কী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তা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বলতে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পারবে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marL="396875" indent="-396875">
              <a:buFont typeface="Wingdings" pitchFamily="2" charset="2"/>
              <a:buChar char="F"/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চিহ্নিত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করতে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পারবে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marL="396875" indent="-396875">
              <a:buFont typeface="Wingdings" pitchFamily="2" charset="2"/>
              <a:buChar char="F"/>
            </a:pP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যন্ত্রপাতির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কাজ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ব্যাখ্যা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করতে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dirty="0" err="1">
                <a:latin typeface="SolaimanLipi" pitchFamily="65" charset="0"/>
                <a:cs typeface="SolaimanLipi" pitchFamily="65" charset="0"/>
              </a:rPr>
              <a:t>পারবে</a:t>
            </a:r>
            <a:r>
              <a:rPr lang="en-US" sz="3600" dirty="0">
                <a:latin typeface="SolaimanLipi" pitchFamily="65" charset="0"/>
                <a:cs typeface="SolaimanLipi" pitchFamily="65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5269" y="924657"/>
            <a:ext cx="28376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b="1" dirty="0">
                <a:solidFill>
                  <a:schemeClr val="accent6">
                    <a:lumMod val="75000"/>
                  </a:schemeClr>
                </a:solidFill>
                <a:latin typeface="SolaimanLipi" pitchFamily="65" charset="0"/>
                <a:cs typeface="SolaimanLipi" pitchFamily="65" charset="0"/>
              </a:rPr>
              <a:t>শিফনফল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0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B328F4-9AD4-8F5A-BCFF-01A7EA1FC525}"/>
              </a:ext>
            </a:extLst>
          </p:cNvPr>
          <p:cNvSpPr txBox="1"/>
          <p:nvPr/>
        </p:nvSpPr>
        <p:spPr>
          <a:xfrm>
            <a:off x="1390290" y="4619478"/>
            <a:ext cx="10202996" cy="1631216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।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অতএব</a:t>
            </a:r>
            <a:r>
              <a:rPr lang="bn-BD" sz="2400" dirty="0">
                <a:latin typeface="SolaimanLipi" pitchFamily="65" charset="0"/>
                <a:cs typeface="SolaimanLipi" pitchFamily="65" charset="0"/>
              </a:rPr>
              <a:t>,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নেটওয়ার্ক-সংশ্লিষ্ট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যন্ত্রপাতি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কী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?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as-IN" sz="2800" dirty="0">
                <a:latin typeface="SolaimanLipi" pitchFamily="65" charset="0"/>
                <a:cs typeface="SolaimanLipi" pitchFamily="65" charset="0"/>
              </a:rPr>
              <a:t>যে যন্ত্রগুলো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দুই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ততোধিক</a:t>
            </a:r>
            <a:r>
              <a:rPr lang="as-IN" sz="2800" dirty="0">
                <a:latin typeface="SolaimanLipi" pitchFamily="65" charset="0"/>
                <a:cs typeface="SolaimanLipi" pitchFamily="65" charset="0"/>
              </a:rPr>
              <a:t> কম্পিউটা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রের</a:t>
            </a:r>
            <a:r>
              <a:rPr lang="en-US" sz="28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সঙ্গে</a:t>
            </a:r>
            <a:r>
              <a:rPr lang="as-IN" sz="2800" dirty="0">
                <a:latin typeface="SolaimanLipi" pitchFamily="65" charset="0"/>
                <a:cs typeface="SolaimanLipi" pitchFamily="65" charset="0"/>
              </a:rPr>
              <a:t> যুক্ত </a:t>
            </a:r>
            <a:r>
              <a:rPr lang="en-US" sz="2800" dirty="0" err="1">
                <a:latin typeface="SolaimanLipi" pitchFamily="65" charset="0"/>
                <a:cs typeface="SolaimanLipi" pitchFamily="65" charset="0"/>
              </a:rPr>
              <a:t>হয়ে</a:t>
            </a:r>
            <a:r>
              <a:rPr lang="as-IN" sz="2800" dirty="0">
                <a:latin typeface="SolaimanLipi" pitchFamily="65" charset="0"/>
                <a:cs typeface="SolaimanLipi" pitchFamily="65" charset="0"/>
              </a:rPr>
              <a:t> তথ্য </a:t>
            </a:r>
            <a:r>
              <a:rPr lang="as-IN" sz="2400" dirty="0">
                <a:latin typeface="SolaimanLipi" pitchFamily="65" charset="0"/>
                <a:cs typeface="SolaimanLipi" pitchFamily="65" charset="0"/>
              </a:rPr>
              <a:t>আদান-প্রদান করতে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সাহায্য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করে</a:t>
            </a:r>
            <a:r>
              <a:rPr lang="as-IN" sz="2400" dirty="0">
                <a:latin typeface="SolaimanLipi" pitchFamily="65" charset="0"/>
                <a:cs typeface="SolaimanLipi" pitchFamily="65" charset="0"/>
              </a:rPr>
              <a:t>,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তাকে</a:t>
            </a:r>
            <a:r>
              <a:rPr lang="as-IN" sz="2400" dirty="0">
                <a:latin typeface="SolaimanLipi" pitchFamily="65" charset="0"/>
                <a:cs typeface="SolaimanLipi" pitchFamily="65" charset="0"/>
              </a:rPr>
              <a:t> নেটওয়ার্ক-সংশ্লিষ্ট যন্ত্রপাতি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বলে</a:t>
            </a:r>
            <a:r>
              <a:rPr lang="as-IN" sz="2400" dirty="0">
                <a:latin typeface="SolaimanLipi" pitchFamily="65" charset="0"/>
                <a:cs typeface="SolaimanLipi" pitchFamily="65" charset="0"/>
              </a:rPr>
              <a:t>।</a:t>
            </a:r>
            <a:endParaRPr lang="en-US" sz="2400" dirty="0"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6" name="Picture 5" descr="A close-up of a router&#10;&#10;AI-generated content may be incorrect.">
            <a:extLst>
              <a:ext uri="{FF2B5EF4-FFF2-40B4-BE49-F238E27FC236}">
                <a16:creationId xmlns:a16="http://schemas.microsoft.com/office/drawing/2014/main" id="{0ACB063C-3359-6997-A380-B0FB6AF656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919" y="1270978"/>
            <a:ext cx="7943121" cy="308113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46982F-3285-67EE-3F1F-FE9D09F53C01}"/>
              </a:ext>
            </a:extLst>
          </p:cNvPr>
          <p:cNvSpPr txBox="1"/>
          <p:nvPr/>
        </p:nvSpPr>
        <p:spPr>
          <a:xfrm>
            <a:off x="2282919" y="396892"/>
            <a:ext cx="6847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ছবিতে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এগুলো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ক</a:t>
            </a:r>
            <a:r>
              <a:rPr lang="bn-BD" sz="2400" b="1" dirty="0">
                <a:latin typeface="SolaimanLipi" pitchFamily="65" charset="0"/>
                <a:cs typeface="SolaimanLipi" pitchFamily="65" charset="0"/>
              </a:rPr>
              <a:t>ী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ধরনের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ডিভাস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>
                <a:latin typeface="SolaimanLipi" pitchFamily="65" charset="0"/>
                <a:cs typeface="SolaimanLipi" pitchFamily="65" charset="0"/>
              </a:rPr>
              <a:t>যন্ত্র</a:t>
            </a:r>
            <a:r>
              <a:rPr lang="en-US" sz="2400" b="1" dirty="0">
                <a:latin typeface="SolaimanLipi" pitchFamily="65" charset="0"/>
                <a:cs typeface="SolaimanLipi" pitchFamily="65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094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device&#10;&#10;AI-generated content may be incorrect.">
            <a:extLst>
              <a:ext uri="{FF2B5EF4-FFF2-40B4-BE49-F238E27FC236}">
                <a16:creationId xmlns:a16="http://schemas.microsoft.com/office/drawing/2014/main" id="{973EBAA0-B8E0-E281-F854-6F417058C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4913" y="1658983"/>
            <a:ext cx="3810000" cy="1262743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72F280-96A6-6C39-FCCB-64A68DDFAD01}"/>
              </a:ext>
            </a:extLst>
          </p:cNvPr>
          <p:cNvSpPr txBox="1"/>
          <p:nvPr/>
        </p:nvSpPr>
        <p:spPr>
          <a:xfrm>
            <a:off x="2412573" y="3164859"/>
            <a:ext cx="940228" cy="5847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/>
          </a:p>
        </p:txBody>
      </p:sp>
      <p:pic>
        <p:nvPicPr>
          <p:cNvPr id="6" name="Picture 5" descr="A close-up of a device&#10;&#10;AI-generated content may be incorrect.">
            <a:extLst>
              <a:ext uri="{FF2B5EF4-FFF2-40B4-BE49-F238E27FC236}">
                <a16:creationId xmlns:a16="http://schemas.microsoft.com/office/drawing/2014/main" id="{4FAAB2C1-1A2A-CDDA-6CAA-FAE835A9443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3291" y="1658983"/>
            <a:ext cx="3810000" cy="1317171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037186-60CD-18FE-204A-AC3FAA737797}"/>
              </a:ext>
            </a:extLst>
          </p:cNvPr>
          <p:cNvSpPr txBox="1"/>
          <p:nvPr/>
        </p:nvSpPr>
        <p:spPr>
          <a:xfrm>
            <a:off x="8190831" y="3164860"/>
            <a:ext cx="1780484" cy="5847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USB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169E70-42EC-DC45-E724-157EBCF633EE}"/>
              </a:ext>
            </a:extLst>
          </p:cNvPr>
          <p:cNvSpPr txBox="1"/>
          <p:nvPr/>
        </p:nvSpPr>
        <p:spPr>
          <a:xfrm>
            <a:off x="1238920" y="3881847"/>
            <a:ext cx="93943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তারযুক্ত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অনেকগুলো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একসাথে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অপরের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নির্দ</a:t>
            </a:r>
            <a:r>
              <a:rPr kumimoji="0" lang="bn-BD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ষ্ট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পাঠাতে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sng" strike="noStrike" cap="none" normalizeH="0" baseline="0" dirty="0" err="1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পারেনা</a:t>
            </a:r>
            <a:r>
              <a:rPr kumimoji="0" lang="en-US" altLang="en-US" sz="2400" i="0" u="sng" strike="noStrike" cap="none" normalizeH="0" baseline="0" dirty="0">
                <a:ln>
                  <a:noFill/>
                </a:ln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alt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alt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alt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alt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altLang="en-US" sz="24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পাঠায়</a:t>
            </a:r>
            <a:r>
              <a:rPr lang="en-US" alt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kumimoji="0" lang="en-US" altLang="en-US" sz="240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হাবের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কমে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গে</a:t>
            </a:r>
            <a:r>
              <a:rPr lang="en-US" alt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alt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57831" y="527505"/>
            <a:ext cx="4633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চিত্র</a:t>
            </a:r>
            <a:r>
              <a:rPr lang="bn-BD" sz="3200" b="1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গুলো</a:t>
            </a:r>
            <a:r>
              <a:rPr lang="en-US" sz="3200" b="1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সম্পর্কে</a:t>
            </a:r>
            <a:r>
              <a:rPr lang="en-US" sz="3200" b="1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bn-BD" sz="3200" b="1" dirty="0">
                <a:solidFill>
                  <a:srgbClr val="002060"/>
                </a:solidFill>
                <a:latin typeface="SolaimanLipi" pitchFamily="65" charset="0"/>
                <a:cs typeface="SolaimanLipi" pitchFamily="65" charset="0"/>
              </a:rPr>
              <a:t>জানি</a:t>
            </a:r>
            <a:endParaRPr lang="en-US" sz="3200" b="1" dirty="0">
              <a:solidFill>
                <a:srgbClr val="002060"/>
              </a:solidFill>
              <a:latin typeface="SolaimanLipi" pitchFamily="65" charset="0"/>
              <a:cs typeface="SolaimanLipi" pitchFamily="65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01040" y="1247120"/>
            <a:ext cx="10789920" cy="91440"/>
            <a:chOff x="746760" y="812780"/>
            <a:chExt cx="10789920" cy="9144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746760" y="812780"/>
              <a:ext cx="107899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46760" y="904220"/>
              <a:ext cx="107899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1348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ey device with many holes&#10;&#10;AI-generated content may be incorrect.">
            <a:extLst>
              <a:ext uri="{FF2B5EF4-FFF2-40B4-BE49-F238E27FC236}">
                <a16:creationId xmlns:a16="http://schemas.microsoft.com/office/drawing/2014/main" id="{E40015E4-72BB-6E17-6B38-57C012E49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5147" y="383814"/>
            <a:ext cx="4346122" cy="33409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63D7C7-F72B-00BD-0731-D87AC4F5153D}"/>
              </a:ext>
            </a:extLst>
          </p:cNvPr>
          <p:cNvSpPr txBox="1"/>
          <p:nvPr/>
        </p:nvSpPr>
        <p:spPr>
          <a:xfrm>
            <a:off x="799077" y="3970214"/>
            <a:ext cx="10849976" cy="1384995"/>
          </a:xfrm>
          <a:prstGeom prst="rect">
            <a:avLst/>
          </a:prstGeom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“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ঠিকনায়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পাঠাতে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itchFamily="2" charset="2"/>
              <a:buChar char="F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সুইচ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হাবের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Rectangle 3"/>
          <p:cNvSpPr/>
          <p:nvPr/>
        </p:nvSpPr>
        <p:spPr>
          <a:xfrm rot="1362820">
            <a:off x="3611321" y="951665"/>
            <a:ext cx="4193775" cy="2205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/>
          <p:cNvSpPr/>
          <p:nvPr/>
        </p:nvSpPr>
        <p:spPr>
          <a:xfrm flipH="1">
            <a:off x="8255174" y="2446353"/>
            <a:ext cx="1569816" cy="441434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chemeClr val="tx1"/>
                </a:solidFill>
                <a:latin typeface="SolaimanLipi" pitchFamily="65" charset="0"/>
                <a:cs typeface="SolaimanLipi" pitchFamily="65" charset="0"/>
              </a:rPr>
              <a:t>সুইস</a:t>
            </a:r>
            <a:endParaRPr lang="en-US" dirty="0">
              <a:solidFill>
                <a:schemeClr val="tx1"/>
              </a:solidFill>
              <a:latin typeface="SolaimanLipi" pitchFamily="65" charset="0"/>
              <a:cs typeface="SolaimanLipi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7C2435-4B6A-1AA0-112E-F06207B03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273" y="202128"/>
            <a:ext cx="3381453" cy="3226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ECB1E2-9F46-7073-10E9-0D408DF9F7DB}"/>
              </a:ext>
            </a:extLst>
          </p:cNvPr>
          <p:cNvSpPr txBox="1"/>
          <p:nvPr/>
        </p:nvSpPr>
        <p:spPr>
          <a:xfrm>
            <a:off x="8631460" y="2262358"/>
            <a:ext cx="1539482" cy="584775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রাউটার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F18158-7547-CAD2-9BB1-3B422723D43B}"/>
              </a:ext>
            </a:extLst>
          </p:cNvPr>
          <p:cNvSpPr txBox="1"/>
          <p:nvPr/>
        </p:nvSpPr>
        <p:spPr>
          <a:xfrm>
            <a:off x="1193623" y="3823022"/>
            <a:ext cx="10229343" cy="156966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F"/>
            </a:pPr>
            <a:r>
              <a:rPr lang="en-US" sz="2400" dirty="0">
                <a:latin typeface="SolaimanLipi" pitchFamily="65" charset="0"/>
                <a:cs typeface="SolaimanLipi" pitchFamily="65" charset="0"/>
              </a:rPr>
              <a:t>Route-(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রাউট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)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থেকে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Router-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শব্দটির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উৎপত্তি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। 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এটি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হা</a:t>
            </a:r>
            <a:r>
              <a:rPr lang="bn-BD" sz="2400" dirty="0">
                <a:latin typeface="SolaimanLipi" pitchFamily="65" charset="0"/>
                <a:cs typeface="SolaimanLipi" pitchFamily="65" charset="0"/>
              </a:rPr>
              <a:t>র্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ডওয়্যার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সফটওয়্যারের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সাহায্যে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নেটওয়ার্ক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তৈরি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করতে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পারে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। </a:t>
            </a:r>
          </a:p>
          <a:p>
            <a:pPr marL="457200" indent="-457200">
              <a:buFont typeface="Wingdings" pitchFamily="2" charset="2"/>
              <a:buChar char="F"/>
            </a:pP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রাউটারের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প্রধান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কাজ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-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ডাটা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সহজে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দ্রুত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গন্তব্যে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পৌঁছানোর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পথনির্দেশ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দিতে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dirty="0" err="1">
                <a:latin typeface="SolaimanLipi" pitchFamily="65" charset="0"/>
                <a:cs typeface="SolaimanLipi" pitchFamily="65" charset="0"/>
              </a:rPr>
              <a:t>পারে</a:t>
            </a:r>
            <a:r>
              <a:rPr lang="en-US" sz="2400" dirty="0">
                <a:latin typeface="SolaimanLipi" pitchFamily="65" charset="0"/>
                <a:cs typeface="SolaimanLipi" pitchFamily="65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99766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3192</TotalTime>
  <Words>462</Words>
  <Application>Microsoft Office PowerPoint</Application>
  <PresentationFormat>Widescreen</PresentationFormat>
  <Paragraphs>71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Kalpurush</vt:lpstr>
      <vt:lpstr>NikoshBAN</vt:lpstr>
      <vt:lpstr>SolaimanLipi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firoz belal</dc:creator>
  <cp:lastModifiedBy>DOEL</cp:lastModifiedBy>
  <cp:revision>722</cp:revision>
  <dcterms:created xsi:type="dcterms:W3CDTF">2026-05-03T12:36:40Z</dcterms:created>
  <dcterms:modified xsi:type="dcterms:W3CDTF">2026-07-09T13:30:41Z</dcterms:modified>
</cp:coreProperties>
</file>