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57" r:id="rId4"/>
    <p:sldId id="260" r:id="rId5"/>
    <p:sldId id="261" r:id="rId6"/>
    <p:sldId id="263" r:id="rId7"/>
    <p:sldId id="262" r:id="rId8"/>
    <p:sldId id="259" r:id="rId9"/>
    <p:sldId id="264" r:id="rId10"/>
    <p:sldId id="265" r:id="rId11"/>
    <p:sldId id="266" r:id="rId12"/>
    <p:sldId id="25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5B26E-BA46-4DB1-BCD9-2B5869ECCD1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77A5F-5CD0-4274-A04A-9EC80C32B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10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77A5F-5CD0-4274-A04A-9EC80C32B5B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73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100">
              <a:srgbClr val="BBCDEC"/>
            </a:gs>
            <a:gs pos="0">
              <a:schemeClr val="accent1">
                <a:tint val="660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0206" cy="7010400"/>
          </a:xfrm>
          <a:prstGeom prst="rect">
            <a:avLst/>
          </a:prstGeom>
        </p:spPr>
      </p:pic>
      <p:sp>
        <p:nvSpPr>
          <p:cNvPr id="5" name="Snip Same Side Corner Rectangle 4"/>
          <p:cNvSpPr/>
          <p:nvPr/>
        </p:nvSpPr>
        <p:spPr>
          <a:xfrm>
            <a:off x="0" y="5181600"/>
            <a:ext cx="4419600" cy="1447800"/>
          </a:xfrm>
          <a:prstGeom prst="snip2Same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</a:t>
            </a:r>
            <a:endParaRPr lang="en-US" sz="4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50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981200" y="1371600"/>
            <a:ext cx="5638800" cy="4419600"/>
            <a:chOff x="1981200" y="1393371"/>
            <a:chExt cx="5638800" cy="4419600"/>
          </a:xfrm>
        </p:grpSpPr>
        <p:sp>
          <p:nvSpPr>
            <p:cNvPr id="2" name="Flowchart: Process 1"/>
            <p:cNvSpPr/>
            <p:nvPr/>
          </p:nvSpPr>
          <p:spPr>
            <a:xfrm>
              <a:off x="1981200" y="1393371"/>
              <a:ext cx="5638800" cy="838200"/>
            </a:xfrm>
            <a:prstGeom prst="flowChartProcess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আরোও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কিছু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যোগ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করি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743200" y="2307771"/>
              <a:ext cx="4114800" cy="35052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5-Point Star 4"/>
            <p:cNvSpPr/>
            <p:nvPr/>
          </p:nvSpPr>
          <p:spPr>
            <a:xfrm>
              <a:off x="2971800" y="2590800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5-Point Star 5"/>
            <p:cNvSpPr/>
            <p:nvPr/>
          </p:nvSpPr>
          <p:spPr>
            <a:xfrm>
              <a:off x="3017675" y="3200400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5-Point Star 6"/>
            <p:cNvSpPr/>
            <p:nvPr/>
          </p:nvSpPr>
          <p:spPr>
            <a:xfrm>
              <a:off x="3017675" y="3851987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3043335" y="4455367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3043335" y="5013649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Flowchart: Process 9"/>
            <p:cNvSpPr/>
            <p:nvPr/>
          </p:nvSpPr>
          <p:spPr>
            <a:xfrm>
              <a:off x="3505199" y="2590800"/>
              <a:ext cx="1371601" cy="381000"/>
            </a:xfrm>
            <a:prstGeom prst="flowChartProcess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২+৩=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Flowchart: Process 10"/>
            <p:cNvSpPr/>
            <p:nvPr/>
          </p:nvSpPr>
          <p:spPr>
            <a:xfrm>
              <a:off x="3505200" y="3200400"/>
              <a:ext cx="1371600" cy="457200"/>
            </a:xfrm>
            <a:prstGeom prst="flowChartProcess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৩+৫=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472543" y="3809997"/>
              <a:ext cx="1404257" cy="415213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১+৫=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Flowchart: Process 12"/>
            <p:cNvSpPr/>
            <p:nvPr/>
          </p:nvSpPr>
          <p:spPr>
            <a:xfrm>
              <a:off x="3472543" y="4455367"/>
              <a:ext cx="1404257" cy="421433"/>
            </a:xfrm>
            <a:prstGeom prst="flowChartProcess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৩+৩=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434443" y="4926562"/>
              <a:ext cx="1442357" cy="478973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৫+৪=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67000" cy="2667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00800" y="4114800"/>
            <a:ext cx="266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7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981200" y="1143000"/>
            <a:ext cx="5638800" cy="4669971"/>
            <a:chOff x="1981200" y="1143000"/>
            <a:chExt cx="5638800" cy="4669971"/>
          </a:xfrm>
        </p:grpSpPr>
        <p:sp>
          <p:nvSpPr>
            <p:cNvPr id="16" name="Flowchart: Process 15"/>
            <p:cNvSpPr/>
            <p:nvPr/>
          </p:nvSpPr>
          <p:spPr>
            <a:xfrm>
              <a:off x="1981200" y="1143000"/>
              <a:ext cx="5638800" cy="838200"/>
            </a:xfrm>
            <a:prstGeom prst="flowChartProcess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আরোও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কিছু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যোগ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করি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743200" y="2307771"/>
              <a:ext cx="4114800" cy="35052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8" name="5-Point Star 17"/>
            <p:cNvSpPr/>
            <p:nvPr/>
          </p:nvSpPr>
          <p:spPr>
            <a:xfrm>
              <a:off x="2971800" y="2590800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5-Point Star 18"/>
            <p:cNvSpPr/>
            <p:nvPr/>
          </p:nvSpPr>
          <p:spPr>
            <a:xfrm>
              <a:off x="3017675" y="3200400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3017675" y="3851987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3043335" y="4455367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3043335" y="5013649"/>
              <a:ext cx="381000" cy="304800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Flowchart: Process 22"/>
            <p:cNvSpPr/>
            <p:nvPr/>
          </p:nvSpPr>
          <p:spPr>
            <a:xfrm>
              <a:off x="3505199" y="2590800"/>
              <a:ext cx="1371601" cy="381000"/>
            </a:xfrm>
            <a:prstGeom prst="flowChartProcess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২+৩=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4" name="Flowchart: Process 23"/>
            <p:cNvSpPr/>
            <p:nvPr/>
          </p:nvSpPr>
          <p:spPr>
            <a:xfrm>
              <a:off x="3505200" y="3200400"/>
              <a:ext cx="1371600" cy="457200"/>
            </a:xfrm>
            <a:prstGeom prst="flowChartProcess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৩+৫=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472543" y="3809997"/>
              <a:ext cx="1404257" cy="415213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১+৫=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6" name="Flowchart: Process 25"/>
            <p:cNvSpPr/>
            <p:nvPr/>
          </p:nvSpPr>
          <p:spPr>
            <a:xfrm>
              <a:off x="3472543" y="4455367"/>
              <a:ext cx="1404257" cy="421433"/>
            </a:xfrm>
            <a:prstGeom prst="flowChartProcess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৩+৩=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434443" y="4926562"/>
              <a:ext cx="1442357" cy="478973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৫+৪=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724400" y="2590800"/>
            <a:ext cx="609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76800" y="2743200"/>
            <a:ext cx="609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29200" y="2895600"/>
            <a:ext cx="609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81600" y="3048000"/>
            <a:ext cx="609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76800" y="248891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৫</a:t>
            </a:r>
            <a:endParaRPr lang="en-US" sz="32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58139" y="3105221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sz="4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79910" y="365044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4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21898" y="4295497"/>
            <a:ext cx="556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4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95461" y="481210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৯</a:t>
            </a:r>
            <a:endParaRPr lang="en-US" sz="4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67000" cy="2667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00800" y="4114800"/>
            <a:ext cx="266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0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2853" y="304801"/>
            <a:ext cx="8868747" cy="1752599"/>
            <a:chOff x="122853" y="304801"/>
            <a:chExt cx="8868747" cy="175259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853" y="304801"/>
              <a:ext cx="8868747" cy="1752599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4502014" y="762000"/>
              <a:ext cx="4232994" cy="5334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en-US" sz="4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44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17404" y="2133600"/>
            <a:ext cx="8846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অংশটুকু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বাড়ি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91"/>
          <a:stretch/>
        </p:blipFill>
        <p:spPr>
          <a:xfrm>
            <a:off x="339006" y="3352800"/>
            <a:ext cx="8382000" cy="2859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59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1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895600" y="1066800"/>
            <a:ext cx="5181600" cy="1371600"/>
            <a:chOff x="487390" y="109554"/>
            <a:chExt cx="2438400" cy="1625600"/>
          </a:xfrm>
          <a:noFill/>
        </p:grpSpPr>
        <p:sp>
          <p:nvSpPr>
            <p:cNvPr id="10" name="Oval 9"/>
            <p:cNvSpPr/>
            <p:nvPr/>
          </p:nvSpPr>
          <p:spPr>
            <a:xfrm>
              <a:off x="487390" y="109554"/>
              <a:ext cx="2438400" cy="1625600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630825" y="492760"/>
              <a:ext cx="2086722" cy="10972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800" i="1" kern="1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4800" i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i="1" kern="1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4800" i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048000" y="2667000"/>
            <a:ext cx="4953000" cy="3124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বিপ্লব</a:t>
            </a:r>
            <a:r>
              <a:rPr lang="en-US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সোম</a:t>
            </a:r>
            <a:endParaRPr lang="en-US" sz="3200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৮২নং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পশ্চিম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কুচিয়ামোড়া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প্রাঃবিদ্যালয়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719108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2514600" y="685800"/>
            <a:ext cx="5486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8956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667000"/>
            <a:ext cx="4724400" cy="267765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 ৪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যোগের ধারণা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90800"/>
            <a:ext cx="2787998" cy="3657600"/>
          </a:xfrm>
          <a:prstGeom prst="rect">
            <a:avLst/>
          </a:prstGeom>
          <a:ln w="28575">
            <a:solidFill>
              <a:schemeClr val="bg2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5303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2370" y="609600"/>
            <a:ext cx="49400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800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8194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36576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3733800"/>
            <a:ext cx="769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দুই গুচ্ছ বস্তু একত্রীকরণের মাধ্যমে যোগের ধারণা লাভ করে বলতে পারবে (মোট উপকরণ হবে অনূর্ধব ১০টি)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5058383"/>
            <a:ext cx="67056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বস্তুর সাহায্যে সংখ্যা যোগ করে প্রতীকের মাধ্যমে প্রকাশ করতে পারবে।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901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81"/>
          <a:stretch/>
        </p:blipFill>
        <p:spPr>
          <a:xfrm>
            <a:off x="228600" y="342900"/>
            <a:ext cx="1066800" cy="20509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09"/>
          <a:stretch/>
        </p:blipFill>
        <p:spPr>
          <a:xfrm>
            <a:off x="7391400" y="382647"/>
            <a:ext cx="1056539" cy="20509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72869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নাযিবার</a:t>
            </a:r>
            <a:r>
              <a:rPr lang="en-US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 ৩টি </a:t>
            </a:r>
            <a:r>
              <a:rPr lang="en-US" sz="3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আতা</a:t>
            </a:r>
            <a:endParaRPr lang="en-US" sz="3600" dirty="0">
              <a:solidFill>
                <a:schemeClr val="accent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399" y="1369446"/>
            <a:ext cx="1030069" cy="10300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369446"/>
            <a:ext cx="1030069" cy="10300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363746"/>
            <a:ext cx="1030069" cy="10300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43300" y="2572434"/>
            <a:ext cx="560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শোয়াইবের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আতা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636" y="3218765"/>
            <a:ext cx="1030069" cy="103006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799" y="3229651"/>
            <a:ext cx="1030069" cy="10300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843" y="3229651"/>
            <a:ext cx="1030069" cy="10300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774" y="3245202"/>
            <a:ext cx="1030069" cy="103006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705" y="3218765"/>
            <a:ext cx="1030069" cy="10300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1000" y="4343400"/>
            <a:ext cx="7538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দুজনের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একত্রে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আতা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00" y="6096000"/>
            <a:ext cx="6395669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দুজনের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একত্রে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৮টি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আতা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0114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58 0.26967 L -0.13958 0.5196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58 0.26967 L -0.13958 0.51967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58 0.26968 L -0.13958 0.51968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91 -0.04167 L 0.03091 0.20833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1 -0.05278 L 0.01511 0.19722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-0.04167 L 0.0151 0.20833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1 -0.04167 L 0.01511 0.20833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-0.04167 L 0.0151 0.20833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6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que 5"/>
          <p:cNvSpPr/>
          <p:nvPr/>
        </p:nvSpPr>
        <p:spPr>
          <a:xfrm>
            <a:off x="838200" y="495300"/>
            <a:ext cx="6858000" cy="685800"/>
          </a:xfrm>
          <a:prstGeom prst="plaqu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চিহ্ন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চিনিঃ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676400" y="2247900"/>
            <a:ext cx="2819400" cy="1219200"/>
          </a:xfrm>
          <a:prstGeom prst="ellipse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latin typeface="NikoshBAN" pitchFamily="2" charset="0"/>
                <a:cs typeface="NikoshBAN" pitchFamily="2" charset="0"/>
              </a:rPr>
              <a:t>+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630524" y="4038600"/>
            <a:ext cx="2819400" cy="1219200"/>
          </a:xfrm>
          <a:prstGeom prst="ellipse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smtClean="0">
                <a:latin typeface="NikoshBAN" pitchFamily="2" charset="0"/>
                <a:cs typeface="NikoshBAN" pitchFamily="2" charset="0"/>
              </a:rPr>
              <a:t>=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4876800" y="2362200"/>
            <a:ext cx="3048000" cy="990600"/>
          </a:xfrm>
          <a:prstGeom prst="left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চিহ্ন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Left Arrow 9"/>
          <p:cNvSpPr/>
          <p:nvPr/>
        </p:nvSpPr>
        <p:spPr>
          <a:xfrm>
            <a:off x="4909457" y="4152900"/>
            <a:ext cx="3048000" cy="990600"/>
          </a:xfrm>
          <a:prstGeom prst="left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চিহ্ন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10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4269341" y="340774"/>
            <a:ext cx="3507597" cy="1772817"/>
            <a:chOff x="4645803" y="284583"/>
            <a:chExt cx="4114800" cy="1981200"/>
          </a:xfrm>
        </p:grpSpPr>
        <p:sp>
          <p:nvSpPr>
            <p:cNvPr id="37" name="Left Arrow 36"/>
            <p:cNvSpPr/>
            <p:nvPr/>
          </p:nvSpPr>
          <p:spPr>
            <a:xfrm>
              <a:off x="4645803" y="284583"/>
              <a:ext cx="4114800" cy="1981200"/>
            </a:xfrm>
            <a:prstGeom prst="left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3000" y="849247"/>
              <a:ext cx="878651" cy="898525"/>
            </a:xfrm>
            <a:prstGeom prst="ellipse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2247" y="840079"/>
              <a:ext cx="878651" cy="898525"/>
            </a:xfrm>
            <a:prstGeom prst="ellipse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0898" y="875682"/>
              <a:ext cx="878651" cy="898525"/>
            </a:xfrm>
            <a:prstGeom prst="ellipse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9549" y="867908"/>
              <a:ext cx="878651" cy="898525"/>
            </a:xfrm>
            <a:prstGeom prst="ellipse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1478705" y="340774"/>
            <a:ext cx="2694993" cy="1749490"/>
            <a:chOff x="37322" y="304800"/>
            <a:chExt cx="2895600" cy="2057400"/>
          </a:xfrm>
        </p:grpSpPr>
        <p:sp>
          <p:nvSpPr>
            <p:cNvPr id="45" name="Right Arrow 44"/>
            <p:cNvSpPr/>
            <p:nvPr/>
          </p:nvSpPr>
          <p:spPr>
            <a:xfrm>
              <a:off x="37322" y="304800"/>
              <a:ext cx="2895600" cy="2057400"/>
            </a:xfrm>
            <a:prstGeom prst="right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912067"/>
              <a:ext cx="842866" cy="842866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689" y="895738"/>
              <a:ext cx="842866" cy="842866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228600" y="724579"/>
            <a:ext cx="1143000" cy="120032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লাল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24800" y="857071"/>
            <a:ext cx="1143000" cy="120032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চারটি</a:t>
            </a:r>
            <a:r>
              <a:rPr lang="en-US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সাদা</a:t>
            </a:r>
            <a:r>
              <a:rPr lang="en-US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</a:t>
            </a:r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rame 4"/>
          <p:cNvSpPr/>
          <p:nvPr/>
        </p:nvSpPr>
        <p:spPr>
          <a:xfrm>
            <a:off x="1978046" y="2781300"/>
            <a:ext cx="762000" cy="68580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Frame 15"/>
          <p:cNvSpPr/>
          <p:nvPr/>
        </p:nvSpPr>
        <p:spPr>
          <a:xfrm>
            <a:off x="1204810" y="2781300"/>
            <a:ext cx="762000" cy="68580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Frame 16"/>
          <p:cNvSpPr/>
          <p:nvPr/>
        </p:nvSpPr>
        <p:spPr>
          <a:xfrm>
            <a:off x="4794904" y="2743200"/>
            <a:ext cx="762000" cy="685800"/>
          </a:xfrm>
          <a:prstGeom prst="fra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Frame 17"/>
          <p:cNvSpPr/>
          <p:nvPr/>
        </p:nvSpPr>
        <p:spPr>
          <a:xfrm>
            <a:off x="5569345" y="2743200"/>
            <a:ext cx="762000" cy="685800"/>
          </a:xfrm>
          <a:prstGeom prst="fra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Frame 18"/>
          <p:cNvSpPr/>
          <p:nvPr/>
        </p:nvSpPr>
        <p:spPr>
          <a:xfrm>
            <a:off x="7093345" y="2743200"/>
            <a:ext cx="762000" cy="685800"/>
          </a:xfrm>
          <a:prstGeom prst="fra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Frame 19"/>
          <p:cNvSpPr/>
          <p:nvPr/>
        </p:nvSpPr>
        <p:spPr>
          <a:xfrm>
            <a:off x="6331345" y="2743200"/>
            <a:ext cx="762000" cy="685800"/>
          </a:xfrm>
          <a:prstGeom prst="fra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triped Right Arrow 5"/>
          <p:cNvSpPr/>
          <p:nvPr/>
        </p:nvSpPr>
        <p:spPr>
          <a:xfrm>
            <a:off x="2826201" y="2895600"/>
            <a:ext cx="848155" cy="457200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Striped Right Arrow 21"/>
          <p:cNvSpPr/>
          <p:nvPr/>
        </p:nvSpPr>
        <p:spPr>
          <a:xfrm rot="10800000">
            <a:off x="3845263" y="2895600"/>
            <a:ext cx="848155" cy="457200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3733800"/>
            <a:ext cx="4794904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গাণিতিক</a:t>
            </a:r>
            <a:r>
              <a:rPr lang="en-US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লিখি</a:t>
            </a:r>
            <a:r>
              <a:rPr lang="en-US" sz="28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ঃ</a:t>
            </a:r>
            <a:endParaRPr lang="en-US" sz="28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3810" y="4598437"/>
            <a:ext cx="114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39844" y="4571999"/>
            <a:ext cx="8593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38379" y="4598436"/>
            <a:ext cx="853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৪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41399" y="4572000"/>
            <a:ext cx="11898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=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67502" y="4571998"/>
            <a:ext cx="32476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66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টি </a:t>
            </a:r>
            <a:r>
              <a:rPr lang="en-US" sz="6600" dirty="0" err="1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বল</a:t>
            </a:r>
            <a:endParaRPr lang="en-US" sz="6600" dirty="0" smtClean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58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6" grpId="0" animBg="1"/>
      <p:bldP spid="22" grpId="0" animBg="1"/>
      <p:bldP spid="7" grpId="0"/>
      <p:bldP spid="13" grpId="0"/>
      <p:bldP spid="15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13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81001"/>
            <a:ext cx="3200400" cy="16001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7000" y="1103995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ঘোষণা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Wave 5"/>
          <p:cNvSpPr/>
          <p:nvPr/>
        </p:nvSpPr>
        <p:spPr>
          <a:xfrm>
            <a:off x="1981200" y="2438400"/>
            <a:ext cx="6172200" cy="1676400"/>
          </a:xfrm>
          <a:prstGeom prst="wave">
            <a:avLst>
              <a:gd name="adj1" fmla="val 14942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যোগের</a:t>
            </a:r>
            <a:r>
              <a:rPr lang="en-US" sz="6000" b="1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endParaRPr lang="en-US" sz="60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3200400"/>
            <a:ext cx="9525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900" y="152400"/>
            <a:ext cx="834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3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3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3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৩২ </a:t>
            </a:r>
            <a:r>
              <a:rPr lang="en-US" sz="3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3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3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3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2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98629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১ম </a:t>
            </a:r>
            <a:r>
              <a:rPr lang="en-US" sz="28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895600"/>
            <a:ext cx="4444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i="1" dirty="0" smtClean="0">
                <a:latin typeface="NikoshBAN" pitchFamily="2" charset="0"/>
                <a:cs typeface="NikoshBAN" pitchFamily="2" charset="0"/>
              </a:rPr>
              <a:t>২য় </a:t>
            </a:r>
            <a:r>
              <a:rPr lang="en-US" sz="2800" i="1" dirty="0" err="1" smtClean="0"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28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i="1" dirty="0" err="1" smtClean="0"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28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i="1" dirty="0" err="1" smtClean="0">
                <a:latin typeface="NikoshBAN" pitchFamily="2" charset="0"/>
                <a:cs typeface="NikoshBAN" pitchFamily="2" charset="0"/>
              </a:rPr>
              <a:t>করি</a:t>
            </a:r>
            <a:endParaRPr lang="en-US" sz="2800" i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111138"/>
            <a:ext cx="4195751" cy="490866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5365880" y="3048000"/>
            <a:ext cx="3320920" cy="144780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2762250"/>
            <a:ext cx="2819400" cy="3714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775" y="5924550"/>
            <a:ext cx="4524375" cy="10096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943600"/>
            <a:ext cx="4524375" cy="10096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170" y="5924550"/>
            <a:ext cx="4524375" cy="10096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038599"/>
            <a:ext cx="1614487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9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2D050"/>
        </a:solidFill>
      </a:spPr>
      <a:bodyPr rtlCol="0" anchor="ctr"/>
      <a:lstStyle>
        <a:defPPr algn="ctr">
          <a:defRPr sz="3200" dirty="0">
            <a:latin typeface="NikoshBAN" pitchFamily="2" charset="0"/>
            <a:cs typeface="NikoshBAN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457200" indent="-457200">
          <a:buFont typeface="Wingdings" panose="05000000000000000000" pitchFamily="2" charset="2"/>
          <a:buChar char="q"/>
          <a:defRPr sz="4000" dirty="0">
            <a:solidFill>
              <a:schemeClr val="accent2"/>
            </a:solidFill>
            <a:latin typeface="NikoshBAN" pitchFamily="2" charset="0"/>
            <a:cs typeface="NikoshBAN" pitchFamily="2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180</Words>
  <Application>Microsoft Office PowerPoint</Application>
  <PresentationFormat>On-screen Show (4:3)</PresentationFormat>
  <Paragraphs>63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88</cp:revision>
  <dcterms:created xsi:type="dcterms:W3CDTF">2006-08-16T00:00:00Z</dcterms:created>
  <dcterms:modified xsi:type="dcterms:W3CDTF">2026-08-06T05:07:52Z</dcterms:modified>
</cp:coreProperties>
</file>