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60" r:id="rId5"/>
    <p:sldId id="261" r:id="rId6"/>
    <p:sldId id="259" r:id="rId7"/>
    <p:sldId id="262" r:id="rId8"/>
    <p:sldId id="263" r:id="rId9"/>
    <p:sldId id="264" r:id="rId10"/>
    <p:sldId id="265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</p:sldIdLst>
  <p:sldSz cx="11247438" cy="6858000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074" y="-132"/>
      </p:cViewPr>
      <p:guideLst>
        <p:guide orient="horz" pos="2160"/>
        <p:guide pos="354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F4C7F3-E042-465F-97CB-F47FC9EA8C9D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463800" y="514350"/>
            <a:ext cx="42164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90C759-8A2E-4341-B56B-13B79C06C6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00506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43558" y="2130426"/>
            <a:ext cx="9560322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87116" y="3886200"/>
            <a:ext cx="787320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205B9-A834-4517-A169-C7C6590A7A47}" type="datetime12">
              <a:rPr lang="en-US" smtClean="0"/>
              <a:t>10:28 AM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SAFIQ SIR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8B221-1780-4C0B-90A8-DA286E860F34}" type="datetime12">
              <a:rPr lang="en-US" smtClean="0"/>
              <a:t>10:28 AM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SAFIQ SIR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54392" y="274639"/>
            <a:ext cx="2530674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62372" y="274639"/>
            <a:ext cx="7404563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1AB01-ABDA-44B1-B48B-02BC989CFE40}" type="datetime12">
              <a:rPr lang="en-US" smtClean="0"/>
              <a:t>10:28 AM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SAFIQ SIR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445E3-33F0-4972-8536-6EC8FA2C96C1}" type="datetime12">
              <a:rPr lang="en-US" smtClean="0"/>
              <a:t>10:28 AM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SAFIQ SIR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470" y="4406901"/>
            <a:ext cx="9560322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8470" y="2906713"/>
            <a:ext cx="9560322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E4AE1-CEE1-4B89-B96A-2314FB5870AC}" type="datetime12">
              <a:rPr lang="en-US" smtClean="0"/>
              <a:t>10:28 AM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SAFIQ SIR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62372" y="1600201"/>
            <a:ext cx="4967618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7448" y="1600201"/>
            <a:ext cx="4967618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1183A-7D20-45E9-B759-5B2382426E34}" type="datetime12">
              <a:rPr lang="en-US" smtClean="0"/>
              <a:t>10:28 AM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SAFIQ SIR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62372" y="1535113"/>
            <a:ext cx="496957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2372" y="2174875"/>
            <a:ext cx="496957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713543" y="1535113"/>
            <a:ext cx="4971524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713543" y="2174875"/>
            <a:ext cx="4971524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AAE2B-DC08-4028-9A7E-5C5ED5322A6A}" type="datetime12">
              <a:rPr lang="en-US" smtClean="0"/>
              <a:t>10:28 AM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SAFIQ SIR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98ED0-51A8-41BC-9E03-803BACF4B59B}" type="datetime12">
              <a:rPr lang="en-US" smtClean="0"/>
              <a:t>10:28 AM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SAFIQ SIR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CEE31-6724-46C7-8B49-98A8CD7D0AF7}" type="datetime12">
              <a:rPr lang="en-US" smtClean="0"/>
              <a:t>10:28 AM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SAFIQ SIR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2372" y="273050"/>
            <a:ext cx="3700330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97436" y="273051"/>
            <a:ext cx="628763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62372" y="1435101"/>
            <a:ext cx="370033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6C95C-4983-4654-B872-79263C15AAFC}" type="datetime12">
              <a:rPr lang="en-US" smtClean="0"/>
              <a:t>10:28 AM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SAFIQ SIR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4576" y="4800600"/>
            <a:ext cx="6748463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04576" y="612775"/>
            <a:ext cx="6748463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04576" y="5367338"/>
            <a:ext cx="6748463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8F1B4-B826-4068-AA77-BE81F5D2401D}" type="datetime12">
              <a:rPr lang="en-US" smtClean="0"/>
              <a:t>10:28 AM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SAFIQ SIR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62372" y="274638"/>
            <a:ext cx="1012269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62372" y="1600201"/>
            <a:ext cx="10122694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2372" y="6356351"/>
            <a:ext cx="26244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BD3434-1198-49A0-96A6-0370B7114603}" type="datetime12">
              <a:rPr lang="en-US" smtClean="0"/>
              <a:t>10:28 AM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42875" y="6356351"/>
            <a:ext cx="35616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SAFIQ SIR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060664" y="6356351"/>
            <a:ext cx="26244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4" Type="http://schemas.openxmlformats.org/officeDocument/2006/relationships/image" Target="../media/image3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0"/>
            <a:ext cx="11247438" cy="6858000"/>
            <a:chOff x="0" y="0"/>
            <a:chExt cx="11247438" cy="6858000"/>
          </a:xfrm>
        </p:grpSpPr>
        <p:sp>
          <p:nvSpPr>
            <p:cNvPr id="2" name="Rectangle 1"/>
            <p:cNvSpPr/>
            <p:nvPr/>
          </p:nvSpPr>
          <p:spPr>
            <a:xfrm>
              <a:off x="0" y="0"/>
              <a:ext cx="11247438" cy="6858000"/>
            </a:xfrm>
            <a:prstGeom prst="rect">
              <a:avLst/>
            </a:prstGeom>
            <a:noFill/>
            <a:ln w="1143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Rectangle 2"/>
            <p:cNvSpPr/>
            <p:nvPr/>
          </p:nvSpPr>
          <p:spPr>
            <a:xfrm>
              <a:off x="118271" y="109536"/>
              <a:ext cx="11001376" cy="6600824"/>
            </a:xfrm>
            <a:prstGeom prst="rect">
              <a:avLst/>
            </a:prstGeom>
            <a:solidFill>
              <a:schemeClr val="bg2"/>
            </a:solidFill>
            <a:ln w="10160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49D7A-46C5-4F93-A621-10181ADC6482}" type="datetime12">
              <a:rPr lang="en-US" smtClean="0">
                <a:solidFill>
                  <a:schemeClr val="accent5">
                    <a:lumMod val="50000"/>
                  </a:schemeClr>
                </a:solidFill>
              </a:rPr>
              <a:t>10:28 AM</a:t>
            </a:fld>
            <a:endParaRPr lang="en-US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SAFIQ SIR</a:t>
            </a:r>
            <a:endParaRPr lang="en-US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2499519" y="304800"/>
            <a:ext cx="6172200" cy="6172200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2499519" y="3124200"/>
            <a:ext cx="6172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/>
              <a:t>			    </a:t>
            </a:r>
            <a:r>
              <a:rPr lang="en-US" sz="6000" b="1" dirty="0" err="1" smtClean="0">
                <a:solidFill>
                  <a:srgbClr val="7030A0"/>
                </a:solidFill>
              </a:rPr>
              <a:t>স্বাগতম</a:t>
            </a:r>
            <a:endParaRPr lang="en-US" sz="6000" b="1" dirty="0">
              <a:solidFill>
                <a:srgbClr val="7030A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 rot="16200000">
            <a:off x="2550319" y="2883070"/>
            <a:ext cx="6172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/>
              <a:t>			</a:t>
            </a:r>
            <a:r>
              <a:rPr lang="en-US" sz="6000" b="1" dirty="0" err="1" smtClean="0">
                <a:solidFill>
                  <a:srgbClr val="00B0F0"/>
                </a:solidFill>
              </a:rPr>
              <a:t>সকলকে</a:t>
            </a:r>
            <a:endParaRPr lang="en-US" sz="60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1796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8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CEE31-6724-46C7-8B49-98A8CD7D0AF7}" type="datetime12">
              <a:rPr lang="en-US" smtClean="0"/>
              <a:t>10:28 AM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SAFIQ SIR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5" name="Date Placeholder 1"/>
          <p:cNvSpPr txBox="1">
            <a:spLocks/>
          </p:cNvSpPr>
          <p:nvPr/>
        </p:nvSpPr>
        <p:spPr>
          <a:xfrm>
            <a:off x="562372" y="6356351"/>
            <a:ext cx="26244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4878DE0-AA56-4A5D-BADD-B0ACBE18279A}" type="datetime12">
              <a:rPr lang="en-US" smtClean="0"/>
              <a:pPr/>
              <a:t>10:28 AM</a:t>
            </a:fld>
            <a:endParaRPr lang="en-US"/>
          </a:p>
        </p:txBody>
      </p:sp>
      <p:sp>
        <p:nvSpPr>
          <p:cNvPr id="6" name="Footer Placeholder 2"/>
          <p:cNvSpPr txBox="1">
            <a:spLocks/>
          </p:cNvSpPr>
          <p:nvPr/>
        </p:nvSpPr>
        <p:spPr>
          <a:xfrm>
            <a:off x="3842875" y="6356351"/>
            <a:ext cx="35616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mtClean="0"/>
              <a:t>SAFIQ SIR</a:t>
            </a:r>
            <a:endParaRPr lang="en-US"/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8060664" y="6356351"/>
            <a:ext cx="26244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mtClean="0"/>
              <a:pPr/>
              <a:t>10</a:t>
            </a:fld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0" y="0"/>
            <a:ext cx="11247438" cy="6858000"/>
            <a:chOff x="0" y="0"/>
            <a:chExt cx="11247438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1247438" cy="6858000"/>
            </a:xfrm>
            <a:prstGeom prst="rect">
              <a:avLst/>
            </a:prstGeom>
            <a:noFill/>
            <a:ln w="1143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8271" y="109536"/>
              <a:ext cx="11001376" cy="6600824"/>
            </a:xfrm>
            <a:prstGeom prst="rect">
              <a:avLst/>
            </a:prstGeom>
            <a:solidFill>
              <a:schemeClr val="bg2"/>
            </a:solidFill>
            <a:ln w="10160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Date Placeholder 3"/>
          <p:cNvSpPr txBox="1">
            <a:spLocks/>
          </p:cNvSpPr>
          <p:nvPr/>
        </p:nvSpPr>
        <p:spPr>
          <a:xfrm>
            <a:off x="594519" y="6387647"/>
            <a:ext cx="26244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E849D7A-46C5-4F93-A621-10181ADC6482}" type="datetime12">
              <a:rPr lang="en-US" smtClean="0">
                <a:solidFill>
                  <a:schemeClr val="accent5">
                    <a:lumMod val="50000"/>
                  </a:schemeClr>
                </a:solidFill>
              </a:rPr>
              <a:pPr/>
              <a:t>10:28 AM</a:t>
            </a:fld>
            <a:endParaRPr lang="en-US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2" name="Slide Number Placeholder 4"/>
          <p:cNvSpPr txBox="1">
            <a:spLocks/>
          </p:cNvSpPr>
          <p:nvPr/>
        </p:nvSpPr>
        <p:spPr>
          <a:xfrm>
            <a:off x="8092811" y="6387647"/>
            <a:ext cx="26244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13" name="Footer Placeholder 5"/>
          <p:cNvSpPr txBox="1">
            <a:spLocks/>
          </p:cNvSpPr>
          <p:nvPr/>
        </p:nvSpPr>
        <p:spPr>
          <a:xfrm>
            <a:off x="3875022" y="6387647"/>
            <a:ext cx="35616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mtClean="0">
                <a:solidFill>
                  <a:schemeClr val="accent5">
                    <a:lumMod val="50000"/>
                  </a:schemeClr>
                </a:solidFill>
              </a:rPr>
              <a:t>SAFIQ SIR</a:t>
            </a:r>
            <a:endParaRPr lang="en-US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75311" y="381000"/>
            <a:ext cx="1030975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bn-IN" sz="3200" b="1" dirty="0" smtClean="0">
                <a:latin typeface="Google Sans"/>
              </a:rPr>
              <a:t>লঘুকরণ </a:t>
            </a:r>
            <a:r>
              <a:rPr lang="en-US" sz="3200" b="1" dirty="0" smtClean="0">
                <a:latin typeface="Google Sans"/>
                <a:cs typeface="Vrinda"/>
              </a:rPr>
              <a:t>:</a:t>
            </a:r>
            <a:r>
              <a:rPr lang="bn-IN" sz="3200" dirty="0" smtClean="0">
                <a:latin typeface="Google Sans"/>
              </a:rPr>
              <a:t> </a:t>
            </a:r>
            <a:r>
              <a:rPr lang="bn-IN" sz="3200" dirty="0">
                <a:latin typeface="Google Sans"/>
              </a:rPr>
              <a:t>ভগ্নাংশের লব ও হরকে উৎপাদকে বিশ্লেষণ </a:t>
            </a:r>
            <a:r>
              <a:rPr lang="bn-IN" sz="3200" dirty="0" smtClean="0">
                <a:latin typeface="Google Sans"/>
              </a:rPr>
              <a:t>করে </a:t>
            </a:r>
            <a:r>
              <a:rPr lang="bn-IN" sz="3200" dirty="0">
                <a:latin typeface="Google Sans"/>
              </a:rPr>
              <a:t>সাধারণ উৎপাদক বাদ দিয়ে ভগ্নাংশকে লঘিষ্ঠ বা ছোট আকারে প্রকাশ করা।</a:t>
            </a: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68841" y="2014597"/>
            <a:ext cx="1048887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bn-IN" sz="3200" b="1" dirty="0">
                <a:latin typeface="Google Sans"/>
              </a:rPr>
              <a:t>সাধারণ হরবিশিষ্ট ভগ্নাংশে রূপান্তর</a:t>
            </a:r>
            <a:r>
              <a:rPr lang="en-US" sz="3200" b="1" dirty="0">
                <a:latin typeface="Google Sans"/>
                <a:cs typeface="Vrinda"/>
              </a:rPr>
              <a:t>:</a:t>
            </a:r>
            <a:r>
              <a:rPr lang="bn-IN" sz="3200" dirty="0">
                <a:latin typeface="Google Sans"/>
              </a:rPr>
              <a:t> </a:t>
            </a:r>
            <a:r>
              <a:rPr lang="bn-IN" sz="3200" dirty="0" smtClean="0">
                <a:latin typeface="Google Sans"/>
              </a:rPr>
              <a:t>একাধিক</a:t>
            </a:r>
            <a:r>
              <a:rPr lang="en-US" sz="3200" dirty="0" smtClean="0">
                <a:latin typeface="Google Sans"/>
              </a:rPr>
              <a:t> </a:t>
            </a:r>
            <a:r>
              <a:rPr lang="bn-IN" sz="3200" dirty="0" smtClean="0">
                <a:latin typeface="Google Sans"/>
              </a:rPr>
              <a:t>ভগ্নাংশের </a:t>
            </a:r>
            <a:r>
              <a:rPr lang="bn-IN" sz="3200" dirty="0">
                <a:latin typeface="Google Sans"/>
              </a:rPr>
              <a:t>হরগুলোকে ল</a:t>
            </a:r>
            <a:r>
              <a:rPr lang="en-US" sz="3200" dirty="0">
                <a:latin typeface="Google Sans"/>
                <a:cs typeface="Vrinda"/>
              </a:rPr>
              <a:t>.</a:t>
            </a:r>
            <a:r>
              <a:rPr lang="bn-IN" sz="3200" dirty="0">
                <a:latin typeface="Google Sans"/>
              </a:rPr>
              <a:t>সা</a:t>
            </a:r>
            <a:r>
              <a:rPr lang="en-US" sz="3200" dirty="0">
                <a:latin typeface="Google Sans"/>
                <a:cs typeface="Vrinda"/>
              </a:rPr>
              <a:t>.</a:t>
            </a:r>
            <a:r>
              <a:rPr lang="bn-IN" sz="3200" dirty="0">
                <a:latin typeface="Google Sans"/>
              </a:rPr>
              <a:t>গু </a:t>
            </a:r>
            <a:r>
              <a:rPr lang="bn-IN" sz="3200" dirty="0" smtClean="0">
                <a:latin typeface="Google Sans"/>
              </a:rPr>
              <a:t>এর </a:t>
            </a:r>
            <a:r>
              <a:rPr lang="bn-IN" sz="3200" dirty="0">
                <a:latin typeface="Google Sans"/>
              </a:rPr>
              <a:t>মাধ্যমে একই রকম হরে পরিণত করা হয়</a:t>
            </a:r>
            <a:r>
              <a:rPr lang="en-US" sz="3200" dirty="0">
                <a:latin typeface="Google Sans"/>
                <a:cs typeface="Vrinda"/>
              </a:rPr>
              <a:t>, </a:t>
            </a:r>
            <a:r>
              <a:rPr lang="bn-IN" sz="3200" dirty="0">
                <a:latin typeface="Google Sans"/>
              </a:rPr>
              <a:t>যা ভগ্নাংশের যোগ</a:t>
            </a:r>
            <a:r>
              <a:rPr lang="en-US" sz="3200" dirty="0">
                <a:latin typeface="Google Sans"/>
                <a:cs typeface="Vrinda"/>
              </a:rPr>
              <a:t>-</a:t>
            </a:r>
            <a:r>
              <a:rPr lang="bn-IN" sz="3200" dirty="0">
                <a:latin typeface="Google Sans"/>
              </a:rPr>
              <a:t>বিয়োগের জন্য প্রয়োজন।</a:t>
            </a:r>
            <a:endParaRPr lang="en-US" sz="3200" dirty="0">
              <a:latin typeface="Google Sans"/>
              <a:cs typeface="Arial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68841" y="3733800"/>
            <a:ext cx="1048887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bn-IN" sz="3200" b="1" dirty="0">
                <a:latin typeface="Google Sans"/>
              </a:rPr>
              <a:t>যোগ ও বিয়োগ</a:t>
            </a:r>
            <a:r>
              <a:rPr lang="en-US" sz="3200" b="1" dirty="0">
                <a:latin typeface="Google Sans"/>
                <a:cs typeface="Vrinda"/>
              </a:rPr>
              <a:t>:</a:t>
            </a:r>
            <a:r>
              <a:rPr lang="bn-IN" sz="3200" dirty="0">
                <a:latin typeface="Google Sans"/>
              </a:rPr>
              <a:t> হরগুলোর ল</a:t>
            </a:r>
            <a:r>
              <a:rPr lang="en-US" sz="3200" dirty="0">
                <a:latin typeface="Google Sans"/>
                <a:cs typeface="Vrinda"/>
              </a:rPr>
              <a:t>.</a:t>
            </a:r>
            <a:r>
              <a:rPr lang="bn-IN" sz="3200" dirty="0">
                <a:latin typeface="Google Sans"/>
              </a:rPr>
              <a:t>সা</a:t>
            </a:r>
            <a:r>
              <a:rPr lang="en-US" sz="3200" dirty="0">
                <a:latin typeface="Google Sans"/>
                <a:cs typeface="Vrinda"/>
              </a:rPr>
              <a:t>.</a:t>
            </a:r>
            <a:r>
              <a:rPr lang="bn-IN" sz="3200" dirty="0">
                <a:latin typeface="Google Sans"/>
              </a:rPr>
              <a:t>গু বের </a:t>
            </a:r>
            <a:r>
              <a:rPr lang="bn-IN" sz="3200" dirty="0" smtClean="0">
                <a:latin typeface="Google Sans"/>
              </a:rPr>
              <a:t>করে</a:t>
            </a:r>
            <a:r>
              <a:rPr lang="en-US" sz="3200" dirty="0" smtClean="0">
                <a:latin typeface="Google Sans"/>
              </a:rPr>
              <a:t> </a:t>
            </a:r>
            <a:r>
              <a:rPr lang="bn-IN" sz="3200" dirty="0" smtClean="0">
                <a:latin typeface="Google Sans"/>
              </a:rPr>
              <a:t>পাটিগণিতের </a:t>
            </a:r>
            <a:r>
              <a:rPr lang="bn-IN" sz="3200" dirty="0">
                <a:latin typeface="Google Sans"/>
              </a:rPr>
              <a:t>নিয়মে </a:t>
            </a:r>
            <a:r>
              <a:rPr lang="bn-IN" sz="3200" dirty="0" smtClean="0">
                <a:latin typeface="Google Sans"/>
              </a:rPr>
              <a:t>বীজগণিতীয় </a:t>
            </a:r>
            <a:r>
              <a:rPr lang="bn-IN" sz="3200" dirty="0">
                <a:latin typeface="Google Sans"/>
              </a:rPr>
              <a:t>রাশির যোগ</a:t>
            </a:r>
            <a:r>
              <a:rPr lang="en-US" sz="3200" dirty="0">
                <a:latin typeface="Google Sans"/>
                <a:cs typeface="Vrinda"/>
              </a:rPr>
              <a:t>-</a:t>
            </a:r>
            <a:r>
              <a:rPr lang="bn-IN" sz="3200" dirty="0">
                <a:latin typeface="Google Sans"/>
              </a:rPr>
              <a:t>বিয়োগ সম্পন্ন করা।</a:t>
            </a:r>
            <a:endParaRPr lang="en-US" sz="3200" dirty="0">
              <a:latin typeface="Google Sans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7661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CEE31-6724-46C7-8B49-98A8CD7D0AF7}" type="datetime12">
              <a:rPr lang="en-US" smtClean="0"/>
              <a:t>10:28 AM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SAFIQ SIR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5" name="Date Placeholder 1"/>
          <p:cNvSpPr txBox="1">
            <a:spLocks/>
          </p:cNvSpPr>
          <p:nvPr/>
        </p:nvSpPr>
        <p:spPr>
          <a:xfrm>
            <a:off x="562372" y="6356351"/>
            <a:ext cx="26244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4878DE0-AA56-4A5D-BADD-B0ACBE18279A}" type="datetime12">
              <a:rPr lang="en-US" smtClean="0"/>
              <a:pPr/>
              <a:t>10:28 AM</a:t>
            </a:fld>
            <a:endParaRPr lang="en-US"/>
          </a:p>
        </p:txBody>
      </p:sp>
      <p:sp>
        <p:nvSpPr>
          <p:cNvPr id="6" name="Footer Placeholder 2"/>
          <p:cNvSpPr txBox="1">
            <a:spLocks/>
          </p:cNvSpPr>
          <p:nvPr/>
        </p:nvSpPr>
        <p:spPr>
          <a:xfrm>
            <a:off x="3842875" y="6356351"/>
            <a:ext cx="35616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mtClean="0"/>
              <a:t>SAFIQ SIR</a:t>
            </a:r>
            <a:endParaRPr lang="en-US"/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8060664" y="6356351"/>
            <a:ext cx="26244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mtClean="0"/>
              <a:pPr/>
              <a:t>11</a:t>
            </a:fld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0" y="0"/>
            <a:ext cx="11247438" cy="6858000"/>
            <a:chOff x="0" y="0"/>
            <a:chExt cx="11247438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1247438" cy="6858000"/>
            </a:xfrm>
            <a:prstGeom prst="rect">
              <a:avLst/>
            </a:prstGeom>
            <a:noFill/>
            <a:ln w="1143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8271" y="109536"/>
              <a:ext cx="11001376" cy="6600824"/>
            </a:xfrm>
            <a:prstGeom prst="rect">
              <a:avLst/>
            </a:prstGeom>
            <a:solidFill>
              <a:schemeClr val="bg2"/>
            </a:solidFill>
            <a:ln w="10160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1" name="Date Placeholder 3"/>
          <p:cNvSpPr txBox="1">
            <a:spLocks/>
          </p:cNvSpPr>
          <p:nvPr/>
        </p:nvSpPr>
        <p:spPr>
          <a:xfrm>
            <a:off x="594519" y="6387647"/>
            <a:ext cx="26244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E849D7A-46C5-4F93-A621-10181ADC6482}" type="datetime12">
              <a:rPr lang="en-US" smtClean="0">
                <a:solidFill>
                  <a:schemeClr val="accent5">
                    <a:lumMod val="50000"/>
                  </a:schemeClr>
                </a:solidFill>
              </a:rPr>
              <a:pPr/>
              <a:t>10:28 AM</a:t>
            </a:fld>
            <a:endParaRPr lang="en-US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2" name="Slide Number Placeholder 4"/>
          <p:cNvSpPr txBox="1">
            <a:spLocks/>
          </p:cNvSpPr>
          <p:nvPr/>
        </p:nvSpPr>
        <p:spPr>
          <a:xfrm>
            <a:off x="8092811" y="6387647"/>
            <a:ext cx="26244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13" name="Footer Placeholder 5"/>
          <p:cNvSpPr txBox="1">
            <a:spLocks/>
          </p:cNvSpPr>
          <p:nvPr/>
        </p:nvSpPr>
        <p:spPr>
          <a:xfrm>
            <a:off x="3875022" y="6387647"/>
            <a:ext cx="35616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mtClean="0">
                <a:solidFill>
                  <a:schemeClr val="accent5">
                    <a:lumMod val="50000"/>
                  </a:schemeClr>
                </a:solidFill>
              </a:rPr>
              <a:t>SAFIQ SIR</a:t>
            </a:r>
            <a:endParaRPr lang="en-US" dirty="0">
              <a:solidFill>
                <a:schemeClr val="accent5">
                  <a:lumMod val="5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6690519" y="1371600"/>
                <a:ext cx="2743200" cy="12765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4000" b="1"/>
                            <m:t>x</m:t>
                          </m:r>
                          <m:r>
                            <m:rPr>
                              <m:nor/>
                            </m:rPr>
                            <a:rPr lang="en-US" sz="4000" b="1" baseline="30000"/>
                            <m:t>3</m:t>
                          </m:r>
                          <m:r>
                            <m:rPr>
                              <m:nor/>
                            </m:rPr>
                            <a:rPr lang="en-US" sz="4000" b="1"/>
                            <m:t>y</m:t>
                          </m:r>
                          <m:r>
                            <m:rPr>
                              <m:nor/>
                            </m:rPr>
                            <a:rPr lang="en-US" sz="4000" b="1"/>
                            <m:t>+</m:t>
                          </m:r>
                          <m:r>
                            <m:rPr>
                              <m:nor/>
                            </m:rPr>
                            <a:rPr lang="en-US" sz="4000" b="1"/>
                            <m:t>xy</m:t>
                          </m:r>
                          <m:r>
                            <m:rPr>
                              <m:nor/>
                            </m:rPr>
                            <a:rPr lang="en-US" sz="4000" b="1" baseline="30000"/>
                            <m:t>3</m:t>
                          </m:r>
                        </m:num>
                        <m:den>
                          <m:r>
                            <a:rPr lang="en-US" sz="4000" b="0" i="1" smtClean="0">
                              <a:latin typeface="Cambria Math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sz="4000" b="1"/>
                            <m:t> </m:t>
                          </m:r>
                          <m:r>
                            <m:rPr>
                              <m:nor/>
                            </m:rPr>
                            <a:rPr lang="en-US" sz="4000" b="1"/>
                            <m:t>x</m:t>
                          </m:r>
                          <m:r>
                            <m:rPr>
                              <m:nor/>
                            </m:rPr>
                            <a:rPr lang="en-US" sz="4000" b="1" baseline="30000"/>
                            <m:t>2</m:t>
                          </m:r>
                          <m:r>
                            <m:rPr>
                              <m:nor/>
                            </m:rPr>
                            <a:rPr lang="en-US" sz="4000" b="1"/>
                            <m:t>y</m:t>
                          </m:r>
                          <m:r>
                            <m:rPr>
                              <m:nor/>
                            </m:rPr>
                            <a:rPr lang="en-US" sz="4000" b="1" baseline="30000"/>
                            <m:t>3</m:t>
                          </m:r>
                          <m:r>
                            <m:rPr>
                              <m:nor/>
                            </m:rPr>
                            <a:rPr lang="en-US" sz="4000" b="1"/>
                            <m:t>+</m:t>
                          </m:r>
                          <m:r>
                            <m:rPr>
                              <m:nor/>
                            </m:rPr>
                            <a:rPr lang="en-US" sz="4000" b="1"/>
                            <m:t>x</m:t>
                          </m:r>
                          <m:r>
                            <m:rPr>
                              <m:nor/>
                            </m:rPr>
                            <a:rPr lang="en-US" sz="4000" b="1" baseline="30000"/>
                            <m:t>3</m:t>
                          </m:r>
                          <m:r>
                            <m:rPr>
                              <m:nor/>
                            </m:rPr>
                            <a:rPr lang="en-US" sz="4000" b="1"/>
                            <m:t>y</m:t>
                          </m:r>
                          <m:r>
                            <m:rPr>
                              <m:nor/>
                            </m:rPr>
                            <a:rPr lang="en-US" sz="4000" b="1" baseline="30000"/>
                            <m:t>2</m:t>
                          </m:r>
                        </m:den>
                      </m:f>
                    </m:oMath>
                  </m:oMathPara>
                </a14:m>
                <a:endParaRPr lang="en-US" sz="4000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90519" y="1371600"/>
                <a:ext cx="2743200" cy="1276568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le 26"/>
              <p:cNvSpPr/>
              <p:nvPr/>
            </p:nvSpPr>
            <p:spPr>
              <a:xfrm>
                <a:off x="5913290" y="1647757"/>
                <a:ext cx="1207382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1" smtClean="0">
                          <a:latin typeface="Cambria Math"/>
                        </a:rPr>
                        <m:t>(</m:t>
                      </m:r>
                      <m:r>
                        <a:rPr lang="en-US" sz="4000" b="0" i="1" smtClean="0">
                          <a:latin typeface="Cambria Math"/>
                        </a:rPr>
                        <m:t>গ</m:t>
                      </m:r>
                      <m:r>
                        <a:rPr lang="en-US" sz="4000" i="1">
                          <a:latin typeface="Cambria Math"/>
                        </a:rPr>
                        <m:t>) </m:t>
                      </m:r>
                    </m:oMath>
                  </m:oMathPara>
                </a14:m>
                <a:endParaRPr lang="en-US" sz="4000" dirty="0"/>
              </a:p>
            </p:txBody>
          </p:sp>
        </mc:Choice>
        <mc:Fallback xmlns="">
          <p:sp>
            <p:nvSpPr>
              <p:cNvPr id="27" name="Rectangle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13290" y="1647757"/>
                <a:ext cx="1207382" cy="70788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6675437" y="2760739"/>
                <a:ext cx="3672681" cy="14327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40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4000" b="0" i="1" smtClean="0">
                              <a:latin typeface="Cambria Math"/>
                            </a:rPr>
                            <m:t>𝑥𝑦</m:t>
                          </m:r>
                          <m:r>
                            <a:rPr lang="en-US" sz="4000" b="0" i="1" smtClean="0">
                              <a:latin typeface="Cambria Math"/>
                            </a:rPr>
                            <m:t>(</m:t>
                          </m:r>
                          <m:sSup>
                            <m:sSupPr>
                              <m:ctrlPr>
                                <a:rPr lang="en-US" sz="4000" b="0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4000" b="0" i="1" smtClean="0">
                                  <a:latin typeface="Cambria Math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4000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4000" b="0" i="1" smtClean="0">
                              <a:latin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4000" b="0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4000" i="1">
                                  <a:latin typeface="Cambria Math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n-US" sz="4000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4000" b="0" i="1" smtClean="0">
                              <a:latin typeface="Cambria Math"/>
                            </a:rPr>
                            <m:t>)</m:t>
                          </m:r>
                        </m:num>
                        <m:den>
                          <m:sSup>
                            <m:sSupPr>
                              <m:ctrlPr>
                                <a:rPr lang="en-US" sz="4000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4000" b="0" i="1" smtClean="0">
                                  <a:latin typeface="Cambria Math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4000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sz="4000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4000" b="0" i="1" smtClean="0">
                                  <a:latin typeface="Cambria Math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n-US" sz="4000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4000" b="0" i="1" smtClean="0">
                              <a:latin typeface="Cambria Math"/>
                            </a:rPr>
                            <m:t>(</m:t>
                          </m:r>
                          <m:r>
                            <a:rPr lang="en-US" sz="4000" b="0" i="1" smtClean="0">
                              <a:latin typeface="Cambria Math"/>
                            </a:rPr>
                            <m:t>𝑦</m:t>
                          </m:r>
                          <m:r>
                            <a:rPr lang="en-US" sz="4000" b="0" i="1" smtClean="0">
                              <a:latin typeface="Cambria Math"/>
                            </a:rPr>
                            <m:t>+</m:t>
                          </m:r>
                          <m:r>
                            <a:rPr lang="en-US" sz="4000" b="0" i="1" smtClean="0">
                              <a:latin typeface="Cambria Math"/>
                            </a:rPr>
                            <m:t>𝑥</m:t>
                          </m:r>
                          <m:r>
                            <a:rPr lang="en-US" sz="4000" b="0" i="1" smtClean="0">
                              <a:latin typeface="Cambria Math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n-US" sz="4000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75437" y="2760739"/>
                <a:ext cx="3672681" cy="143276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6675437" y="4343400"/>
                <a:ext cx="3672681" cy="14327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40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4000" b="0" i="1" smtClean="0">
                              <a:latin typeface="Cambria Math"/>
                            </a:rPr>
                            <m:t> (</m:t>
                          </m:r>
                          <m:sSup>
                            <m:sSupPr>
                              <m:ctrlPr>
                                <a:rPr lang="en-US" sz="4000" b="0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4000" b="0" i="1" smtClean="0">
                                  <a:latin typeface="Cambria Math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4000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4000" b="0" i="1" smtClean="0">
                              <a:latin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4000" b="0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4000" i="1">
                                  <a:latin typeface="Cambria Math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n-US" sz="4000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4000" b="0" i="1" smtClean="0">
                              <a:latin typeface="Cambria Math"/>
                            </a:rPr>
                            <m:t>)</m:t>
                          </m:r>
                        </m:num>
                        <m:den>
                          <m:r>
                            <a:rPr lang="en-US" sz="4000" i="1">
                              <a:latin typeface="Cambria Math"/>
                            </a:rPr>
                            <m:t>𝑥𝑦</m:t>
                          </m:r>
                          <m:r>
                            <a:rPr lang="en-US" sz="4000" b="0" i="1" smtClean="0">
                              <a:latin typeface="Cambria Math"/>
                            </a:rPr>
                            <m:t>(</m:t>
                          </m:r>
                          <m:r>
                            <a:rPr lang="en-US" sz="4000" i="1">
                              <a:latin typeface="Cambria Math"/>
                            </a:rPr>
                            <m:t>𝑥</m:t>
                          </m:r>
                          <m:r>
                            <a:rPr lang="en-US" sz="4000" b="0" i="1" smtClean="0">
                              <a:latin typeface="Cambria Math"/>
                            </a:rPr>
                            <m:t>+</m:t>
                          </m:r>
                          <m:r>
                            <a:rPr lang="en-US" sz="4000" i="1">
                              <a:latin typeface="Cambria Math"/>
                            </a:rPr>
                            <m:t>𝑦</m:t>
                          </m:r>
                          <m:r>
                            <a:rPr lang="en-US" sz="4000" b="0" i="1" smtClean="0">
                              <a:latin typeface="Cambria Math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n-US" sz="4000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75437" y="4343400"/>
                <a:ext cx="3672681" cy="143276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Rectangle 29"/>
          <p:cNvSpPr/>
          <p:nvPr/>
        </p:nvSpPr>
        <p:spPr>
          <a:xfrm>
            <a:off x="370469" y="392668"/>
            <a:ext cx="32720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bn-IN" b="1" dirty="0">
                <a:solidFill>
                  <a:srgbClr val="E36C0A"/>
                </a:solidFill>
                <a:latin typeface="system-ui"/>
              </a:rPr>
              <a:t>১</a:t>
            </a:r>
            <a:r>
              <a:rPr lang="en-US" b="1" dirty="0">
                <a:solidFill>
                  <a:srgbClr val="E36C0A"/>
                </a:solidFill>
                <a:latin typeface="system-ui"/>
                <a:cs typeface="Vrinda"/>
              </a:rPr>
              <a:t>. </a:t>
            </a:r>
            <a:r>
              <a:rPr lang="bn-IN" b="1" dirty="0">
                <a:solidFill>
                  <a:srgbClr val="E36C0A"/>
                </a:solidFill>
                <a:latin typeface="system-ui"/>
              </a:rPr>
              <a:t>লঘিষ্ঠ আকারে প্রকাশ করঃ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474994" y="881818"/>
                <a:ext cx="3352800" cy="11280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dirty="0" smtClean="0"/>
                  <a:t>(ক)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/>
                          </a:rPr>
                          <m:t>4</m:t>
                        </m:r>
                        <m:sSup>
                          <m:sSupPr>
                            <m:ctrlPr>
                              <a:rPr lang="en-US" sz="40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4000" i="1">
                                <a:latin typeface="Cambria Math"/>
                              </a:rPr>
                              <m:t>𝑥</m:t>
                            </m:r>
                          </m:e>
                          <m:sup>
                            <m:r>
                              <a:rPr lang="en-US" sz="40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sSup>
                          <m:sSupPr>
                            <m:ctrlPr>
                              <a:rPr lang="en-US" sz="4000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4000" i="1">
                                <a:latin typeface="Cambria Math"/>
                              </a:rPr>
                              <m:t>𝑦</m:t>
                            </m:r>
                          </m:e>
                          <m:sup>
                            <m:r>
                              <a:rPr lang="en-US" sz="4000" b="0" i="1" smtClean="0">
                                <a:latin typeface="Cambria Math"/>
                              </a:rPr>
                              <m:t>3</m:t>
                            </m:r>
                          </m:sup>
                        </m:sSup>
                        <m:sSup>
                          <m:sSupPr>
                            <m:ctrlPr>
                              <a:rPr lang="en-US" sz="4000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4000" b="0" i="1" smtClean="0">
                                <a:latin typeface="Cambria Math"/>
                              </a:rPr>
                              <m:t>𝑧</m:t>
                            </m:r>
                          </m:e>
                          <m:sup>
                            <m:r>
                              <a:rPr lang="en-US" sz="4000" b="0" i="1" smtClean="0">
                                <a:latin typeface="Cambria Math"/>
                              </a:rPr>
                              <m:t>5</m:t>
                            </m:r>
                          </m:sup>
                        </m:sSup>
                      </m:num>
                      <m:den>
                        <m:r>
                          <a:rPr lang="en-US" sz="4000" b="0" i="1" smtClean="0">
                            <a:latin typeface="Cambria Math"/>
                          </a:rPr>
                          <m:t>9</m:t>
                        </m:r>
                        <m:sSup>
                          <m:sSupPr>
                            <m:ctrlPr>
                              <a:rPr lang="en-US" sz="4000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4000" b="0" i="1" smtClean="0">
                                <a:latin typeface="Cambria Math"/>
                              </a:rPr>
                              <m:t>𝑥</m:t>
                            </m:r>
                          </m:e>
                          <m:sup>
                            <m:r>
                              <a:rPr lang="en-US" sz="4000" b="0" i="1" smtClean="0">
                                <a:latin typeface="Cambria Math"/>
                              </a:rPr>
                              <m:t>5</m:t>
                            </m:r>
                          </m:sup>
                        </m:sSup>
                        <m:sSup>
                          <m:sSupPr>
                            <m:ctrlPr>
                              <a:rPr lang="en-US" sz="4000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4000" b="0" i="1" smtClean="0">
                                <a:latin typeface="Cambria Math"/>
                              </a:rPr>
                              <m:t>𝑦</m:t>
                            </m:r>
                          </m:e>
                          <m:sup>
                            <m:r>
                              <a:rPr lang="en-US" sz="4000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sSup>
                          <m:sSupPr>
                            <m:ctrlPr>
                              <a:rPr lang="en-US" sz="4000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4000" b="0" i="1" smtClean="0">
                                <a:latin typeface="Cambria Math"/>
                              </a:rPr>
                              <m:t>𝑧</m:t>
                            </m:r>
                          </m:e>
                          <m:sup>
                            <m:r>
                              <a:rPr lang="en-US" sz="4000" b="0" i="1" smtClean="0">
                                <a:latin typeface="Cambria Math"/>
                              </a:rPr>
                              <m:t>3</m:t>
                            </m:r>
                          </m:sup>
                        </m:sSup>
                      </m:den>
                    </m:f>
                  </m:oMath>
                </a14:m>
                <a:endParaRPr lang="en-US" sz="4000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4994" y="881818"/>
                <a:ext cx="3352800" cy="1128066"/>
              </a:xfrm>
              <a:prstGeom prst="rect">
                <a:avLst/>
              </a:prstGeom>
              <a:blipFill rotWithShape="1">
                <a:blip r:embed="rId6"/>
                <a:stretch>
                  <a:fillRect l="-6545" b="-54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630238" y="2043241"/>
                <a:ext cx="3352800" cy="15325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6000" dirty="0" smtClean="0"/>
                  <a:t>=</a:t>
                </a:r>
                <a14:m>
                  <m:oMath xmlns:m="http://schemas.openxmlformats.org/officeDocument/2006/math">
                    <m:r>
                      <a:rPr lang="en-US" sz="6000" b="0" i="0" smtClean="0">
                        <a:latin typeface="Cambria Math"/>
                      </a:rPr>
                      <m:t> </m:t>
                    </m:r>
                    <m:f>
                      <m:fPr>
                        <m:ctrlPr>
                          <a:rPr lang="en-US" sz="60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6000" b="0" i="1" smtClean="0">
                            <a:latin typeface="Cambria Math"/>
                          </a:rPr>
                          <m:t>4</m:t>
                        </m:r>
                        <m:sSup>
                          <m:sSupPr>
                            <m:ctrlPr>
                              <a:rPr lang="en-US" sz="6000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6000" b="0" i="1" smtClean="0">
                                <a:latin typeface="Cambria Math"/>
                              </a:rPr>
                              <m:t>𝑧</m:t>
                            </m:r>
                          </m:e>
                          <m:sup>
                            <m:r>
                              <a:rPr lang="en-US" sz="6000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6000" b="0" i="1" smtClean="0">
                            <a:latin typeface="Cambria Math"/>
                          </a:rPr>
                          <m:t>9</m:t>
                        </m:r>
                        <m:sSup>
                          <m:sSupPr>
                            <m:ctrlPr>
                              <a:rPr lang="en-US" sz="6000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6000" b="0" i="1" smtClean="0">
                                <a:latin typeface="Cambria Math"/>
                              </a:rPr>
                              <m:t>𝑥</m:t>
                            </m:r>
                          </m:e>
                          <m:sup>
                            <m:r>
                              <a:rPr lang="en-US" sz="6000" b="0" i="1" smtClean="0">
                                <a:latin typeface="Cambria Math"/>
                              </a:rPr>
                              <m:t>3</m:t>
                            </m:r>
                          </m:sup>
                        </m:sSup>
                      </m:den>
                    </m:f>
                  </m:oMath>
                </a14:m>
                <a:endParaRPr lang="en-US" sz="6000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238" y="2043241"/>
                <a:ext cx="3352800" cy="1532535"/>
              </a:xfrm>
              <a:prstGeom prst="rect">
                <a:avLst/>
              </a:prstGeom>
              <a:blipFill rotWithShape="1">
                <a:blip r:embed="rId7"/>
                <a:stretch>
                  <a:fillRect l="-10909" b="-134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TextBox 32"/>
          <p:cNvSpPr txBox="1"/>
          <p:nvPr/>
        </p:nvSpPr>
        <p:spPr>
          <a:xfrm>
            <a:off x="1874573" y="3773269"/>
            <a:ext cx="12699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/>
              <a:t>Ans</a:t>
            </a:r>
            <a:endParaRPr lang="en-US" sz="3600" dirty="0"/>
          </a:p>
        </p:txBody>
      </p:sp>
      <p:sp>
        <p:nvSpPr>
          <p:cNvPr id="34" name="TextBox 33"/>
          <p:cNvSpPr txBox="1"/>
          <p:nvPr/>
        </p:nvSpPr>
        <p:spPr>
          <a:xfrm>
            <a:off x="9600066" y="5741316"/>
            <a:ext cx="12699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/>
              <a:t>Ans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4154693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CEE31-6724-46C7-8B49-98A8CD7D0AF7}" type="datetime12">
              <a:rPr lang="en-US" smtClean="0"/>
              <a:t>10:28 AM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SAFIQ SIR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5" name="Date Placeholder 1"/>
          <p:cNvSpPr txBox="1">
            <a:spLocks/>
          </p:cNvSpPr>
          <p:nvPr/>
        </p:nvSpPr>
        <p:spPr>
          <a:xfrm>
            <a:off x="562372" y="6356351"/>
            <a:ext cx="26244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4878DE0-AA56-4A5D-BADD-B0ACBE18279A}" type="datetime12">
              <a:rPr lang="en-US" smtClean="0"/>
              <a:pPr/>
              <a:t>10:28 AM</a:t>
            </a:fld>
            <a:endParaRPr lang="en-US"/>
          </a:p>
        </p:txBody>
      </p:sp>
      <p:sp>
        <p:nvSpPr>
          <p:cNvPr id="6" name="Footer Placeholder 2"/>
          <p:cNvSpPr txBox="1">
            <a:spLocks/>
          </p:cNvSpPr>
          <p:nvPr/>
        </p:nvSpPr>
        <p:spPr>
          <a:xfrm>
            <a:off x="3842875" y="6356351"/>
            <a:ext cx="35616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mtClean="0"/>
              <a:t>SAFIQ SIR</a:t>
            </a:r>
            <a:endParaRPr lang="en-US"/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8060664" y="6356351"/>
            <a:ext cx="26244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mtClean="0"/>
              <a:pPr/>
              <a:t>12</a:t>
            </a:fld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0" y="0"/>
            <a:ext cx="11247438" cy="6858000"/>
            <a:chOff x="0" y="0"/>
            <a:chExt cx="11247438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1247438" cy="6858000"/>
            </a:xfrm>
            <a:prstGeom prst="rect">
              <a:avLst/>
            </a:prstGeom>
            <a:noFill/>
            <a:ln w="1143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8271" y="109536"/>
              <a:ext cx="11001376" cy="6600824"/>
            </a:xfrm>
            <a:prstGeom prst="rect">
              <a:avLst/>
            </a:prstGeom>
            <a:solidFill>
              <a:schemeClr val="bg2"/>
            </a:solidFill>
            <a:ln w="10160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Date Placeholder 3"/>
          <p:cNvSpPr txBox="1">
            <a:spLocks/>
          </p:cNvSpPr>
          <p:nvPr/>
        </p:nvSpPr>
        <p:spPr>
          <a:xfrm>
            <a:off x="594519" y="6387647"/>
            <a:ext cx="26244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E849D7A-46C5-4F93-A621-10181ADC6482}" type="datetime12">
              <a:rPr lang="en-US" smtClean="0">
                <a:solidFill>
                  <a:schemeClr val="accent5">
                    <a:lumMod val="50000"/>
                  </a:schemeClr>
                </a:solidFill>
              </a:rPr>
              <a:pPr/>
              <a:t>10:28 AM</a:t>
            </a:fld>
            <a:endParaRPr lang="en-US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2" name="Slide Number Placeholder 4"/>
          <p:cNvSpPr txBox="1">
            <a:spLocks/>
          </p:cNvSpPr>
          <p:nvPr/>
        </p:nvSpPr>
        <p:spPr>
          <a:xfrm>
            <a:off x="8092811" y="6387647"/>
            <a:ext cx="26244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13" name="Footer Placeholder 5"/>
          <p:cNvSpPr txBox="1">
            <a:spLocks/>
          </p:cNvSpPr>
          <p:nvPr/>
        </p:nvSpPr>
        <p:spPr>
          <a:xfrm>
            <a:off x="3875022" y="6387647"/>
            <a:ext cx="35616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mtClean="0">
                <a:solidFill>
                  <a:schemeClr val="accent5">
                    <a:lumMod val="50000"/>
                  </a:schemeClr>
                </a:solidFill>
              </a:rPr>
              <a:t>SAFIQ SIR</a:t>
            </a:r>
            <a:endParaRPr lang="en-US" dirty="0">
              <a:solidFill>
                <a:schemeClr val="accent5">
                  <a:lumMod val="50000"/>
                </a:schemeClr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/>
              <p:cNvSpPr txBox="1"/>
              <p:nvPr/>
            </p:nvSpPr>
            <p:spPr>
              <a:xfrm>
                <a:off x="389897" y="533400"/>
                <a:ext cx="3657600" cy="10670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dirty="0" smtClean="0"/>
                  <a:t>(ঙ)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600" b="1"/>
                          <m:t>x</m:t>
                        </m:r>
                        <m:r>
                          <m:rPr>
                            <m:nor/>
                          </m:rPr>
                          <a:rPr lang="en-US" sz="3600" b="1" baseline="30000"/>
                          <m:t>2</m:t>
                        </m:r>
                        <m:r>
                          <m:rPr>
                            <m:nor/>
                          </m:rPr>
                          <a:rPr lang="en-US" sz="3600" b="1"/>
                          <m:t>−</m:t>
                        </m:r>
                        <m:r>
                          <m:rPr>
                            <m:nor/>
                          </m:rPr>
                          <a:rPr lang="en-US" sz="3600" b="1"/>
                          <m:t>6</m:t>
                        </m:r>
                        <m:r>
                          <m:rPr>
                            <m:nor/>
                          </m:rPr>
                          <a:rPr lang="en-US" sz="3600" b="1"/>
                          <m:t>x</m:t>
                        </m:r>
                        <m:r>
                          <m:rPr>
                            <m:nor/>
                          </m:rPr>
                          <a:rPr lang="en-US" sz="3600" b="1"/>
                          <m:t>+</m:t>
                        </m:r>
                        <m:r>
                          <m:rPr>
                            <m:nor/>
                          </m:rPr>
                          <a:rPr lang="en-US" sz="3600" b="1"/>
                          <m:t>5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3600" b="1"/>
                          <m:t> </m:t>
                        </m:r>
                        <m:r>
                          <m:rPr>
                            <m:nor/>
                          </m:rPr>
                          <a:rPr lang="en-US" sz="3600" b="1"/>
                          <m:t>x</m:t>
                        </m:r>
                        <m:r>
                          <m:rPr>
                            <m:nor/>
                          </m:rPr>
                          <a:rPr lang="en-US" sz="3600" b="1" baseline="30000"/>
                          <m:t>2</m:t>
                        </m:r>
                        <m:r>
                          <m:rPr>
                            <m:nor/>
                          </m:rPr>
                          <a:rPr lang="en-US" sz="3600" b="1"/>
                          <m:t>−</m:t>
                        </m:r>
                        <m:r>
                          <m:rPr>
                            <m:nor/>
                          </m:rPr>
                          <a:rPr lang="en-US" sz="3600" b="1" smtClean="0"/>
                          <m:t>2</m:t>
                        </m:r>
                        <m:r>
                          <m:rPr>
                            <m:nor/>
                          </m:rPr>
                          <a:rPr lang="en-US" sz="3600" b="1"/>
                          <m:t>5</m:t>
                        </m:r>
                      </m:den>
                    </m:f>
                  </m:oMath>
                </a14:m>
                <a:endParaRPr lang="en-US" sz="3600" dirty="0"/>
              </a:p>
            </p:txBody>
          </p:sp>
        </mc:Choice>
        <mc:Fallback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9897" y="533400"/>
                <a:ext cx="3657600" cy="1067087"/>
              </a:xfrm>
              <a:prstGeom prst="rect">
                <a:avLst/>
              </a:prstGeom>
              <a:blipFill rotWithShape="1">
                <a:blip r:embed="rId2"/>
                <a:stretch>
                  <a:fillRect l="-51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/>
              <p:cNvSpPr txBox="1"/>
              <p:nvPr/>
            </p:nvSpPr>
            <p:spPr>
              <a:xfrm>
                <a:off x="389897" y="1739934"/>
                <a:ext cx="3657600" cy="9595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dirty="0" smtClean="0"/>
                  <a:t>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600" b="1"/>
                          <m:t>   </m:t>
                        </m:r>
                        <m:r>
                          <m:rPr>
                            <m:nor/>
                          </m:rPr>
                          <a:rPr lang="en-US" sz="3600" b="1"/>
                          <m:t>x</m:t>
                        </m:r>
                        <m:r>
                          <m:rPr>
                            <m:nor/>
                          </m:rPr>
                          <a:rPr lang="en-US" sz="3600" b="1" baseline="30000"/>
                          <m:t>2</m:t>
                        </m:r>
                        <m:r>
                          <m:rPr>
                            <m:nor/>
                          </m:rPr>
                          <a:rPr lang="en-US" sz="3600" b="1"/>
                          <m:t>−</m:t>
                        </m:r>
                        <m:r>
                          <m:rPr>
                            <m:nor/>
                          </m:rPr>
                          <a:rPr lang="en-US" sz="3600" b="1"/>
                          <m:t>5</m:t>
                        </m:r>
                        <m:r>
                          <m:rPr>
                            <m:nor/>
                          </m:rPr>
                          <a:rPr lang="en-US" sz="3600" b="1"/>
                          <m:t>x</m:t>
                        </m:r>
                        <m:r>
                          <m:rPr>
                            <m:nor/>
                          </m:rPr>
                          <a:rPr lang="en-US" sz="3600" b="1"/>
                          <m:t>−</m:t>
                        </m:r>
                        <m:r>
                          <m:rPr>
                            <m:nor/>
                          </m:rPr>
                          <a:rPr lang="en-US" sz="3600" b="1"/>
                          <m:t>x</m:t>
                        </m:r>
                        <m:r>
                          <m:rPr>
                            <m:nor/>
                          </m:rPr>
                          <a:rPr lang="en-US" sz="3600" b="1"/>
                          <m:t>+</m:t>
                        </m:r>
                        <m:r>
                          <m:rPr>
                            <m:nor/>
                          </m:rPr>
                          <a:rPr lang="en-US" sz="3600" b="1"/>
                          <m:t>5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3600" b="1"/>
                          <m:t>  </m:t>
                        </m:r>
                        <m:r>
                          <m:rPr>
                            <m:nor/>
                          </m:rPr>
                          <a:rPr lang="en-US" sz="3600" b="1"/>
                          <m:t>x</m:t>
                        </m:r>
                        <m:r>
                          <m:rPr>
                            <m:nor/>
                          </m:rPr>
                          <a:rPr lang="en-US" sz="3600" b="1" baseline="30000"/>
                          <m:t>2</m:t>
                        </m:r>
                        <m:r>
                          <m:rPr>
                            <m:nor/>
                          </m:rPr>
                          <a:rPr lang="en-US" sz="3600" b="1"/>
                          <m:t>−</m:t>
                        </m:r>
                        <m:sSup>
                          <m:sSupPr>
                            <m:ctrlPr>
                              <a:rPr lang="en-US" sz="3600" b="1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3600" b="1" i="1" smtClean="0">
                                <a:latin typeface="Cambria Math"/>
                              </a:rPr>
                              <m:t>𝟓</m:t>
                            </m:r>
                          </m:e>
                          <m:sup>
                            <m:r>
                              <a:rPr lang="en-US" sz="3600" b="1" i="1" smtClean="0">
                                <a:latin typeface="Cambria Math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endParaRPr lang="en-US" sz="3600" b="1" dirty="0"/>
              </a:p>
            </p:txBody>
          </p:sp>
        </mc:Choice>
        <mc:Fallback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9897" y="1739934"/>
                <a:ext cx="3657600" cy="959558"/>
              </a:xfrm>
              <a:prstGeom prst="rect">
                <a:avLst/>
              </a:prstGeom>
              <a:blipFill rotWithShape="1">
                <a:blip r:embed="rId3"/>
                <a:stretch>
                  <a:fillRect l="-5167" b="-107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389897" y="2946468"/>
                <a:ext cx="3657600" cy="11812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dirty="0" smtClean="0"/>
                  <a:t>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4000" b="1"/>
                          <m:t>   </m:t>
                        </m:r>
                        <m:r>
                          <m:rPr>
                            <m:nor/>
                          </m:rPr>
                          <a:rPr lang="en-US" sz="4000"/>
                          <m:t>(</m:t>
                        </m:r>
                        <m:r>
                          <m:rPr>
                            <m:nor/>
                          </m:rPr>
                          <a:rPr lang="en-US" sz="4000"/>
                          <m:t>x</m:t>
                        </m:r>
                        <m:r>
                          <m:rPr>
                            <m:nor/>
                          </m:rPr>
                          <a:rPr lang="en-US" sz="4000"/>
                          <m:t>−</m:t>
                        </m:r>
                        <m:r>
                          <m:rPr>
                            <m:nor/>
                          </m:rPr>
                          <a:rPr lang="en-US" sz="4000"/>
                          <m:t>5</m:t>
                        </m:r>
                        <m:r>
                          <m:rPr>
                            <m:nor/>
                          </m:rPr>
                          <a:rPr lang="en-US" sz="4000"/>
                          <m:t>)(</m:t>
                        </m:r>
                        <m:r>
                          <m:rPr>
                            <m:nor/>
                          </m:rPr>
                          <a:rPr lang="en-US" sz="4000"/>
                          <m:t>x</m:t>
                        </m:r>
                        <m:r>
                          <m:rPr>
                            <m:nor/>
                          </m:rPr>
                          <a:rPr lang="en-US" sz="4000"/>
                          <m:t>−</m:t>
                        </m:r>
                        <m:r>
                          <m:rPr>
                            <m:nor/>
                          </m:rPr>
                          <a:rPr lang="en-US" sz="4000"/>
                          <m:t>1</m:t>
                        </m:r>
                        <m:r>
                          <m:rPr>
                            <m:nor/>
                          </m:rPr>
                          <a:rPr lang="en-US" sz="4000"/>
                          <m:t>)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4000" b="1"/>
                          <m:t> </m:t>
                        </m:r>
                        <m:r>
                          <m:rPr>
                            <m:nor/>
                          </m:rPr>
                          <a:rPr lang="en-US" sz="4000"/>
                          <m:t>(</m:t>
                        </m:r>
                        <m:r>
                          <m:rPr>
                            <m:nor/>
                          </m:rPr>
                          <a:rPr lang="en-US" sz="4000"/>
                          <m:t>x</m:t>
                        </m:r>
                        <m:r>
                          <m:rPr>
                            <m:nor/>
                          </m:rPr>
                          <a:rPr lang="en-US" sz="4000"/>
                          <m:t>−</m:t>
                        </m:r>
                        <m:r>
                          <m:rPr>
                            <m:nor/>
                          </m:rPr>
                          <a:rPr lang="en-US" sz="4000"/>
                          <m:t>5</m:t>
                        </m:r>
                        <m:r>
                          <m:rPr>
                            <m:nor/>
                          </m:rPr>
                          <a:rPr lang="en-US" sz="4000"/>
                          <m:t>)(</m:t>
                        </m:r>
                        <m:r>
                          <m:rPr>
                            <m:nor/>
                          </m:rPr>
                          <a:rPr lang="en-US" sz="4000"/>
                          <m:t>x</m:t>
                        </m:r>
                        <m:r>
                          <m:rPr>
                            <m:nor/>
                          </m:rPr>
                          <a:rPr lang="en-US" sz="4000"/>
                          <m:t>+</m:t>
                        </m:r>
                        <m:r>
                          <m:rPr>
                            <m:nor/>
                          </m:rPr>
                          <a:rPr lang="en-US" sz="4000"/>
                          <m:t>5</m:t>
                        </m:r>
                        <m:r>
                          <m:rPr>
                            <m:nor/>
                          </m:rPr>
                          <a:rPr lang="en-US" sz="4000" b="0" i="0" smtClean="0"/>
                          <m:t>)</m:t>
                        </m:r>
                      </m:den>
                    </m:f>
                  </m:oMath>
                </a14:m>
                <a:endParaRPr lang="en-US" sz="3600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9897" y="2946468"/>
                <a:ext cx="3657600" cy="1181285"/>
              </a:xfrm>
              <a:prstGeom prst="rect">
                <a:avLst/>
              </a:prstGeom>
              <a:blipFill rotWithShape="1">
                <a:blip r:embed="rId4"/>
                <a:stretch>
                  <a:fillRect l="-51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389897" y="4267200"/>
                <a:ext cx="3248355" cy="11812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dirty="0" smtClean="0"/>
                  <a:t>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4000" b="1"/>
                          <m:t>   </m:t>
                        </m:r>
                        <m:r>
                          <m:rPr>
                            <m:nor/>
                          </m:rPr>
                          <a:rPr lang="en-US" sz="4000"/>
                          <m:t>(</m:t>
                        </m:r>
                        <m:r>
                          <m:rPr>
                            <m:nor/>
                          </m:rPr>
                          <a:rPr lang="en-US" sz="4000"/>
                          <m:t>x</m:t>
                        </m:r>
                        <m:r>
                          <m:rPr>
                            <m:nor/>
                          </m:rPr>
                          <a:rPr lang="en-US" sz="4000"/>
                          <m:t>−</m:t>
                        </m:r>
                        <m:r>
                          <m:rPr>
                            <m:nor/>
                          </m:rPr>
                          <a:rPr lang="en-US" sz="4000"/>
                          <m:t>1</m:t>
                        </m:r>
                        <m:r>
                          <m:rPr>
                            <m:nor/>
                          </m:rPr>
                          <a:rPr lang="en-US" sz="4000"/>
                          <m:t>)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4000" b="1"/>
                          <m:t> </m:t>
                        </m:r>
                        <m:r>
                          <m:rPr>
                            <m:nor/>
                          </m:rPr>
                          <a:rPr lang="en-US" sz="4000"/>
                          <m:t>(</m:t>
                        </m:r>
                        <m:r>
                          <m:rPr>
                            <m:nor/>
                          </m:rPr>
                          <a:rPr lang="en-US" sz="4000"/>
                          <m:t>x</m:t>
                        </m:r>
                        <m:r>
                          <m:rPr>
                            <m:nor/>
                          </m:rPr>
                          <a:rPr lang="en-US" sz="4000"/>
                          <m:t>+</m:t>
                        </m:r>
                        <m:r>
                          <m:rPr>
                            <m:nor/>
                          </m:rPr>
                          <a:rPr lang="en-US" sz="4000"/>
                          <m:t>5</m:t>
                        </m:r>
                        <m:r>
                          <m:rPr>
                            <m:nor/>
                          </m:rPr>
                          <a:rPr lang="en-US" sz="4000" b="0" i="0" smtClean="0"/>
                          <m:t>)</m:t>
                        </m:r>
                      </m:den>
                    </m:f>
                  </m:oMath>
                </a14:m>
                <a:endParaRPr lang="en-US" sz="3600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9897" y="4267200"/>
                <a:ext cx="3248355" cy="1181285"/>
              </a:xfrm>
              <a:prstGeom prst="rect">
                <a:avLst/>
              </a:prstGeom>
              <a:blipFill rotWithShape="1">
                <a:blip r:embed="rId5"/>
                <a:stretch>
                  <a:fillRect l="-58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/>
          <p:cNvSpPr txBox="1"/>
          <p:nvPr/>
        </p:nvSpPr>
        <p:spPr>
          <a:xfrm>
            <a:off x="2218697" y="5734975"/>
            <a:ext cx="12699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/>
              <a:t>Ans</a:t>
            </a:r>
            <a:endParaRPr lang="en-US" sz="36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/>
              <p:cNvSpPr txBox="1"/>
              <p:nvPr/>
            </p:nvSpPr>
            <p:spPr>
              <a:xfrm>
                <a:off x="6080919" y="457200"/>
                <a:ext cx="3657600" cy="10670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dirty="0" smtClean="0"/>
                  <a:t>(জ)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600" b="1"/>
                          <m:t>   </m:t>
                        </m:r>
                        <m:r>
                          <m:rPr>
                            <m:nor/>
                          </m:rPr>
                          <a:rPr lang="en-US" sz="3600" b="1"/>
                          <m:t>a</m:t>
                        </m:r>
                        <m:r>
                          <m:rPr>
                            <m:nor/>
                          </m:rPr>
                          <a:rPr lang="en-US" sz="3600" b="1" baseline="30000"/>
                          <m:t>2</m:t>
                        </m:r>
                        <m:r>
                          <m:rPr>
                            <m:nor/>
                          </m:rPr>
                          <a:rPr lang="en-US" sz="3600" b="1"/>
                          <m:t>−</m:t>
                        </m:r>
                        <m:r>
                          <m:rPr>
                            <m:nor/>
                          </m:rPr>
                          <a:rPr lang="en-US" sz="3600" b="1"/>
                          <m:t>b</m:t>
                        </m:r>
                        <m:r>
                          <m:rPr>
                            <m:nor/>
                          </m:rPr>
                          <a:rPr lang="en-US" sz="3600" b="1" baseline="30000"/>
                          <m:t>2</m:t>
                        </m:r>
                        <m:r>
                          <m:rPr>
                            <m:nor/>
                          </m:rPr>
                          <a:rPr lang="en-US" sz="3600" b="1"/>
                          <m:t>−</m:t>
                        </m:r>
                        <m:r>
                          <m:rPr>
                            <m:nor/>
                          </m:rPr>
                          <a:rPr lang="en-US" sz="3600" b="1"/>
                          <m:t>2</m:t>
                        </m:r>
                        <m:r>
                          <m:rPr>
                            <m:nor/>
                          </m:rPr>
                          <a:rPr lang="en-US" sz="3600" b="1"/>
                          <m:t>bc</m:t>
                        </m:r>
                        <m:r>
                          <m:rPr>
                            <m:nor/>
                          </m:rPr>
                          <a:rPr lang="en-US" sz="3600" b="1"/>
                          <m:t>−</m:t>
                        </m:r>
                        <m:r>
                          <m:rPr>
                            <m:nor/>
                          </m:rPr>
                          <a:rPr lang="en-US" sz="3600" b="1"/>
                          <m:t>c</m:t>
                        </m:r>
                        <m:r>
                          <m:rPr>
                            <m:nor/>
                          </m:rPr>
                          <a:rPr lang="en-US" sz="3600" b="1" baseline="30000"/>
                          <m:t>2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3600" b="1"/>
                          <m:t> </m:t>
                        </m:r>
                        <m:r>
                          <m:rPr>
                            <m:nor/>
                          </m:rPr>
                          <a:rPr lang="en-US" sz="3600" b="1"/>
                          <m:t>a</m:t>
                        </m:r>
                        <m:r>
                          <m:rPr>
                            <m:nor/>
                          </m:rPr>
                          <a:rPr lang="en-US" sz="3600" b="1" baseline="30000"/>
                          <m:t>2</m:t>
                        </m:r>
                        <m:r>
                          <m:rPr>
                            <m:nor/>
                          </m:rPr>
                          <a:rPr lang="en-US" sz="3600" b="1"/>
                          <m:t>+</m:t>
                        </m:r>
                        <m:r>
                          <m:rPr>
                            <m:nor/>
                          </m:rPr>
                          <a:rPr lang="en-US" sz="3600" b="1"/>
                          <m:t>2</m:t>
                        </m:r>
                        <m:r>
                          <m:rPr>
                            <m:nor/>
                          </m:rPr>
                          <a:rPr lang="en-US" sz="3600" b="1"/>
                          <m:t>ab</m:t>
                        </m:r>
                        <m:r>
                          <m:rPr>
                            <m:nor/>
                          </m:rPr>
                          <a:rPr lang="en-US" sz="3600" b="1"/>
                          <m:t>+</m:t>
                        </m:r>
                        <m:r>
                          <m:rPr>
                            <m:nor/>
                          </m:rPr>
                          <a:rPr lang="en-US" sz="3600" b="1"/>
                          <m:t>b</m:t>
                        </m:r>
                        <m:r>
                          <m:rPr>
                            <m:nor/>
                          </m:rPr>
                          <a:rPr lang="en-US" sz="3600" b="1" baseline="30000"/>
                          <m:t>2</m:t>
                        </m:r>
                        <m:r>
                          <m:rPr>
                            <m:nor/>
                          </m:rPr>
                          <a:rPr lang="en-US" sz="3600" b="1"/>
                          <m:t>−</m:t>
                        </m:r>
                        <m:r>
                          <m:rPr>
                            <m:nor/>
                          </m:rPr>
                          <a:rPr lang="en-US" sz="3600" b="1"/>
                          <m:t>c</m:t>
                        </m:r>
                        <m:r>
                          <m:rPr>
                            <m:nor/>
                          </m:rPr>
                          <a:rPr lang="en-US" sz="3600" b="1" baseline="30000"/>
                          <m:t>2</m:t>
                        </m:r>
                      </m:den>
                    </m:f>
                  </m:oMath>
                </a14:m>
                <a:endParaRPr lang="en-US" sz="3600" dirty="0"/>
              </a:p>
            </p:txBody>
          </p:sp>
        </mc:Choice>
        <mc:Fallback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0919" y="457200"/>
                <a:ext cx="3657600" cy="1067087"/>
              </a:xfrm>
              <a:prstGeom prst="rect">
                <a:avLst/>
              </a:prstGeom>
              <a:blipFill rotWithShape="1">
                <a:blip r:embed="rId6"/>
                <a:stretch>
                  <a:fillRect l="-5167" t="-9714" b="-388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Box 20"/>
              <p:cNvSpPr txBox="1"/>
              <p:nvPr/>
            </p:nvSpPr>
            <p:spPr>
              <a:xfrm>
                <a:off x="6080919" y="1981200"/>
                <a:ext cx="3657600" cy="10670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dirty="0" smtClean="0"/>
                  <a:t>=</a:t>
                </a:r>
                <a14:m>
                  <m:oMath xmlns:m="http://schemas.openxmlformats.org/officeDocument/2006/math">
                    <m:r>
                      <a:rPr lang="en-US" sz="3600" b="0" i="0" smtClean="0">
                        <a:latin typeface="Cambria Math"/>
                      </a:rPr>
                      <m:t> </m:t>
                    </m:r>
                    <m:f>
                      <m:fPr>
                        <m:ctrlPr>
                          <a:rPr lang="en-US" sz="3600" i="1" smtClean="0"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600" b="1"/>
                          <m:t>   </m:t>
                        </m:r>
                        <m:r>
                          <m:rPr>
                            <m:nor/>
                          </m:rPr>
                          <a:rPr lang="en-US" sz="3600"/>
                          <m:t>a</m:t>
                        </m:r>
                        <m:r>
                          <m:rPr>
                            <m:nor/>
                          </m:rPr>
                          <a:rPr lang="en-US" sz="3600" baseline="30000"/>
                          <m:t>2</m:t>
                        </m:r>
                        <m:r>
                          <m:rPr>
                            <m:nor/>
                          </m:rPr>
                          <a:rPr lang="en-US" sz="3600"/>
                          <m:t>−(</m:t>
                        </m:r>
                        <m:r>
                          <m:rPr>
                            <m:nor/>
                          </m:rPr>
                          <a:rPr lang="en-US" sz="3600"/>
                          <m:t>b</m:t>
                        </m:r>
                        <m:r>
                          <m:rPr>
                            <m:nor/>
                          </m:rPr>
                          <a:rPr lang="en-US" sz="3600" baseline="30000"/>
                          <m:t>2</m:t>
                        </m:r>
                        <m:r>
                          <m:rPr>
                            <m:nor/>
                          </m:rPr>
                          <a:rPr lang="en-US" sz="3600"/>
                          <m:t>+</m:t>
                        </m:r>
                        <m:r>
                          <m:rPr>
                            <m:nor/>
                          </m:rPr>
                          <a:rPr lang="en-US" sz="3600"/>
                          <m:t>2</m:t>
                        </m:r>
                        <m:r>
                          <m:rPr>
                            <m:nor/>
                          </m:rPr>
                          <a:rPr lang="en-US" sz="3600"/>
                          <m:t>bc</m:t>
                        </m:r>
                        <m:r>
                          <m:rPr>
                            <m:nor/>
                          </m:rPr>
                          <a:rPr lang="en-US" sz="3600"/>
                          <m:t>+</m:t>
                        </m:r>
                        <m:r>
                          <m:rPr>
                            <m:nor/>
                          </m:rPr>
                          <a:rPr lang="en-US" sz="3600"/>
                          <m:t>c</m:t>
                        </m:r>
                        <m:r>
                          <m:rPr>
                            <m:nor/>
                          </m:rPr>
                          <a:rPr lang="en-US" sz="3600" baseline="30000"/>
                          <m:t>2</m:t>
                        </m:r>
                        <m:r>
                          <m:rPr>
                            <m:nor/>
                          </m:rPr>
                          <a:rPr lang="en-US" sz="3600"/>
                          <m:t>)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3600" b="1"/>
                          <m:t> </m:t>
                        </m:r>
                        <m:r>
                          <m:rPr>
                            <m:nor/>
                          </m:rPr>
                          <a:rPr lang="en-US" sz="3600"/>
                          <m:t>(</m:t>
                        </m:r>
                        <m:r>
                          <m:rPr>
                            <m:nor/>
                          </m:rPr>
                          <a:rPr lang="en-US" sz="3600"/>
                          <m:t>a</m:t>
                        </m:r>
                        <m:r>
                          <m:rPr>
                            <m:nor/>
                          </m:rPr>
                          <a:rPr lang="en-US" sz="3600"/>
                          <m:t>+</m:t>
                        </m:r>
                        <m:r>
                          <m:rPr>
                            <m:nor/>
                          </m:rPr>
                          <a:rPr lang="en-US" sz="3600"/>
                          <m:t>b</m:t>
                        </m:r>
                        <m:r>
                          <m:rPr>
                            <m:nor/>
                          </m:rPr>
                          <a:rPr lang="en-US" sz="3600"/>
                          <m:t>)</m:t>
                        </m:r>
                        <m:r>
                          <m:rPr>
                            <m:nor/>
                          </m:rPr>
                          <a:rPr lang="en-US" sz="3600" baseline="30000"/>
                          <m:t>2</m:t>
                        </m:r>
                        <m:r>
                          <m:rPr>
                            <m:nor/>
                          </m:rPr>
                          <a:rPr lang="en-US" sz="3600"/>
                          <m:t>−</m:t>
                        </m:r>
                        <m:r>
                          <m:rPr>
                            <m:nor/>
                          </m:rPr>
                          <a:rPr lang="en-US" sz="3600"/>
                          <m:t>c</m:t>
                        </m:r>
                        <m:r>
                          <m:rPr>
                            <m:nor/>
                          </m:rPr>
                          <a:rPr lang="en-US" sz="3600" baseline="30000"/>
                          <m:t>2</m:t>
                        </m:r>
                      </m:den>
                    </m:f>
                  </m:oMath>
                </a14:m>
                <a:endParaRPr lang="en-US" sz="3600" dirty="0"/>
              </a:p>
            </p:txBody>
          </p:sp>
        </mc:Choice>
        <mc:Fallback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0919" y="1981200"/>
                <a:ext cx="3657600" cy="1067087"/>
              </a:xfrm>
              <a:prstGeom prst="rect">
                <a:avLst/>
              </a:prstGeom>
              <a:blipFill rotWithShape="1">
                <a:blip r:embed="rId7"/>
                <a:stretch>
                  <a:fillRect l="-5167" b="-28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Box 21"/>
              <p:cNvSpPr txBox="1"/>
              <p:nvPr/>
            </p:nvSpPr>
            <p:spPr>
              <a:xfrm>
                <a:off x="6080919" y="2933556"/>
                <a:ext cx="3657600" cy="10670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dirty="0" smtClean="0"/>
                  <a:t>=</a:t>
                </a:r>
                <a14:m>
                  <m:oMath xmlns:m="http://schemas.openxmlformats.org/officeDocument/2006/math">
                    <m:r>
                      <a:rPr lang="en-US" sz="3600" b="0" i="0" smtClean="0">
                        <a:latin typeface="Cambria Math"/>
                      </a:rPr>
                      <m:t> </m:t>
                    </m:r>
                    <m:f>
                      <m:fPr>
                        <m:ctrlPr>
                          <a:rPr lang="en-US" sz="3600" i="1" smtClean="0"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600" b="1"/>
                          <m:t>  </m:t>
                        </m:r>
                        <m:r>
                          <m:rPr>
                            <m:nor/>
                          </m:rPr>
                          <a:rPr lang="en-US" sz="3600"/>
                          <m:t>a</m:t>
                        </m:r>
                        <m:r>
                          <m:rPr>
                            <m:nor/>
                          </m:rPr>
                          <a:rPr lang="en-US" sz="3600" baseline="30000"/>
                          <m:t>2</m:t>
                        </m:r>
                        <m:r>
                          <m:rPr>
                            <m:nor/>
                          </m:rPr>
                          <a:rPr lang="en-US" sz="3600"/>
                          <m:t>−(</m:t>
                        </m:r>
                        <m:r>
                          <m:rPr>
                            <m:nor/>
                          </m:rPr>
                          <a:rPr lang="en-US" sz="3600"/>
                          <m:t>b</m:t>
                        </m:r>
                        <m:r>
                          <m:rPr>
                            <m:nor/>
                          </m:rPr>
                          <a:rPr lang="en-US" sz="3600"/>
                          <m:t>+</m:t>
                        </m:r>
                        <m:r>
                          <m:rPr>
                            <m:nor/>
                          </m:rPr>
                          <a:rPr lang="en-US" sz="3600"/>
                          <m:t>c</m:t>
                        </m:r>
                        <m:r>
                          <m:rPr>
                            <m:nor/>
                          </m:rPr>
                          <a:rPr lang="en-US" sz="3600"/>
                          <m:t>)</m:t>
                        </m:r>
                        <m:r>
                          <m:rPr>
                            <m:nor/>
                          </m:rPr>
                          <a:rPr lang="en-US" sz="3600" baseline="30000"/>
                          <m:t>2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3600" b="1"/>
                          <m:t> </m:t>
                        </m:r>
                        <m:r>
                          <m:rPr>
                            <m:nor/>
                          </m:rPr>
                          <a:rPr lang="en-US" sz="3600"/>
                          <m:t>(</m:t>
                        </m:r>
                        <m:r>
                          <m:rPr>
                            <m:nor/>
                          </m:rPr>
                          <a:rPr lang="en-US" sz="3600"/>
                          <m:t>a</m:t>
                        </m:r>
                        <m:r>
                          <m:rPr>
                            <m:nor/>
                          </m:rPr>
                          <a:rPr lang="en-US" sz="3600"/>
                          <m:t>+</m:t>
                        </m:r>
                        <m:r>
                          <m:rPr>
                            <m:nor/>
                          </m:rPr>
                          <a:rPr lang="en-US" sz="3600"/>
                          <m:t>b</m:t>
                        </m:r>
                        <m:r>
                          <m:rPr>
                            <m:nor/>
                          </m:rPr>
                          <a:rPr lang="en-US" sz="3600"/>
                          <m:t>)</m:t>
                        </m:r>
                        <m:r>
                          <m:rPr>
                            <m:nor/>
                          </m:rPr>
                          <a:rPr lang="en-US" sz="3600" baseline="30000"/>
                          <m:t>2</m:t>
                        </m:r>
                        <m:r>
                          <m:rPr>
                            <m:nor/>
                          </m:rPr>
                          <a:rPr lang="en-US" sz="3600"/>
                          <m:t>−</m:t>
                        </m:r>
                        <m:r>
                          <m:rPr>
                            <m:nor/>
                          </m:rPr>
                          <a:rPr lang="en-US" sz="3600"/>
                          <m:t>c</m:t>
                        </m:r>
                        <m:r>
                          <m:rPr>
                            <m:nor/>
                          </m:rPr>
                          <a:rPr lang="en-US" sz="3600" baseline="30000"/>
                          <m:t>2</m:t>
                        </m:r>
                      </m:den>
                    </m:f>
                  </m:oMath>
                </a14:m>
                <a:endParaRPr lang="en-US" sz="3600" dirty="0"/>
              </a:p>
            </p:txBody>
          </p:sp>
        </mc:Choice>
        <mc:Fallback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0919" y="2933556"/>
                <a:ext cx="3657600" cy="1067087"/>
              </a:xfrm>
              <a:prstGeom prst="rect">
                <a:avLst/>
              </a:prstGeom>
              <a:blipFill rotWithShape="1">
                <a:blip r:embed="rId8"/>
                <a:stretch>
                  <a:fillRect l="-5167" b="-28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TextBox 22"/>
              <p:cNvSpPr txBox="1"/>
              <p:nvPr/>
            </p:nvSpPr>
            <p:spPr>
              <a:xfrm>
                <a:off x="6080919" y="4171734"/>
                <a:ext cx="3657600" cy="10670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dirty="0" smtClean="0"/>
                  <a:t>=</a:t>
                </a:r>
                <a14:m>
                  <m:oMath xmlns:m="http://schemas.openxmlformats.org/officeDocument/2006/math">
                    <m:r>
                      <a:rPr lang="en-US" sz="3600" b="0" i="0" smtClean="0">
                        <a:latin typeface="Cambria Math"/>
                      </a:rPr>
                      <m:t> </m:t>
                    </m:r>
                    <m:f>
                      <m:fPr>
                        <m:ctrlPr>
                          <a:rPr lang="en-US" sz="3600" i="1" smtClean="0"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600" b="1"/>
                          <m:t>  </m:t>
                        </m:r>
                        <m:r>
                          <m:rPr>
                            <m:nor/>
                          </m:rPr>
                          <a:rPr lang="en-US" sz="3600"/>
                          <m:t>(</m:t>
                        </m:r>
                        <m:r>
                          <m:rPr>
                            <m:nor/>
                          </m:rPr>
                          <a:rPr lang="en-US" sz="3600"/>
                          <m:t>a</m:t>
                        </m:r>
                        <m:r>
                          <m:rPr>
                            <m:nor/>
                          </m:rPr>
                          <a:rPr lang="en-US" sz="3600"/>
                          <m:t>−</m:t>
                        </m:r>
                        <m:r>
                          <m:rPr>
                            <m:nor/>
                          </m:rPr>
                          <a:rPr lang="en-US" sz="3600"/>
                          <m:t>b</m:t>
                        </m:r>
                        <m:r>
                          <m:rPr>
                            <m:nor/>
                          </m:rPr>
                          <a:rPr lang="en-US" sz="3600"/>
                          <m:t>−</m:t>
                        </m:r>
                        <m:r>
                          <m:rPr>
                            <m:nor/>
                          </m:rPr>
                          <a:rPr lang="en-US" sz="3600"/>
                          <m:t>c</m:t>
                        </m:r>
                        <m:r>
                          <m:rPr>
                            <m:nor/>
                          </m:rPr>
                          <a:rPr lang="en-US" sz="3600"/>
                          <m:t>)(</m:t>
                        </m:r>
                        <m:r>
                          <m:rPr>
                            <m:nor/>
                          </m:rPr>
                          <a:rPr lang="en-US" sz="3600"/>
                          <m:t>a</m:t>
                        </m:r>
                        <m:r>
                          <m:rPr>
                            <m:nor/>
                          </m:rPr>
                          <a:rPr lang="en-US" sz="3600"/>
                          <m:t>+</m:t>
                        </m:r>
                        <m:r>
                          <m:rPr>
                            <m:nor/>
                          </m:rPr>
                          <a:rPr lang="en-US" sz="3600"/>
                          <m:t>b</m:t>
                        </m:r>
                        <m:r>
                          <m:rPr>
                            <m:nor/>
                          </m:rPr>
                          <a:rPr lang="en-US" sz="3600"/>
                          <m:t>+</m:t>
                        </m:r>
                        <m:r>
                          <m:rPr>
                            <m:nor/>
                          </m:rPr>
                          <a:rPr lang="en-US" sz="3600"/>
                          <m:t>c</m:t>
                        </m:r>
                        <m:r>
                          <m:rPr>
                            <m:nor/>
                          </m:rPr>
                          <a:rPr lang="en-US" sz="3600"/>
                          <m:t>)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3600"/>
                          <m:t>(</m:t>
                        </m:r>
                        <m:r>
                          <m:rPr>
                            <m:nor/>
                          </m:rPr>
                          <a:rPr lang="en-US" sz="3600"/>
                          <m:t>a</m:t>
                        </m:r>
                        <m:r>
                          <m:rPr>
                            <m:nor/>
                          </m:rPr>
                          <a:rPr lang="en-US" sz="3600"/>
                          <m:t>+</m:t>
                        </m:r>
                        <m:r>
                          <m:rPr>
                            <m:nor/>
                          </m:rPr>
                          <a:rPr lang="en-US" sz="3600"/>
                          <m:t>b</m:t>
                        </m:r>
                        <m:r>
                          <m:rPr>
                            <m:nor/>
                          </m:rPr>
                          <a:rPr lang="en-US" sz="3600"/>
                          <m:t>+</m:t>
                        </m:r>
                        <m:r>
                          <m:rPr>
                            <m:nor/>
                          </m:rPr>
                          <a:rPr lang="en-US" sz="3600"/>
                          <m:t>c</m:t>
                        </m:r>
                        <m:r>
                          <m:rPr>
                            <m:nor/>
                          </m:rPr>
                          <a:rPr lang="en-US" sz="3600"/>
                          <m:t>)(</m:t>
                        </m:r>
                        <m:r>
                          <m:rPr>
                            <m:nor/>
                          </m:rPr>
                          <a:rPr lang="en-US" sz="3600"/>
                          <m:t>a</m:t>
                        </m:r>
                        <m:r>
                          <m:rPr>
                            <m:nor/>
                          </m:rPr>
                          <a:rPr lang="en-US" sz="3600"/>
                          <m:t>+</m:t>
                        </m:r>
                        <m:r>
                          <m:rPr>
                            <m:nor/>
                          </m:rPr>
                          <a:rPr lang="en-US" sz="3600"/>
                          <m:t>b</m:t>
                        </m:r>
                        <m:r>
                          <m:rPr>
                            <m:nor/>
                          </m:rPr>
                          <a:rPr lang="en-US" sz="3600"/>
                          <m:t>−</m:t>
                        </m:r>
                        <m:r>
                          <m:rPr>
                            <m:nor/>
                          </m:rPr>
                          <a:rPr lang="en-US" sz="3600"/>
                          <m:t>c</m:t>
                        </m:r>
                        <m:r>
                          <m:rPr>
                            <m:nor/>
                          </m:rPr>
                          <a:rPr lang="en-US" sz="3600"/>
                          <m:t>)</m:t>
                        </m:r>
                      </m:den>
                    </m:f>
                  </m:oMath>
                </a14:m>
                <a:endParaRPr lang="en-US" sz="3600" dirty="0"/>
              </a:p>
            </p:txBody>
          </p:sp>
        </mc:Choice>
        <mc:Fallback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0919" y="4171734"/>
                <a:ext cx="3657600" cy="1067087"/>
              </a:xfrm>
              <a:prstGeom prst="rect">
                <a:avLst/>
              </a:prstGeom>
              <a:blipFill rotWithShape="1">
                <a:blip r:embed="rId9"/>
                <a:stretch>
                  <a:fillRect l="-5167" b="-28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4" name="TextBox 23"/>
              <p:cNvSpPr txBox="1"/>
              <p:nvPr/>
            </p:nvSpPr>
            <p:spPr>
              <a:xfrm>
                <a:off x="6080919" y="5409913"/>
                <a:ext cx="3657600" cy="10670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dirty="0" smtClean="0"/>
                  <a:t>=</a:t>
                </a:r>
                <a14:m>
                  <m:oMath xmlns:m="http://schemas.openxmlformats.org/officeDocument/2006/math">
                    <m:r>
                      <a:rPr lang="en-US" sz="3600" b="0" i="0" smtClean="0">
                        <a:latin typeface="Cambria Math"/>
                      </a:rPr>
                      <m:t> </m:t>
                    </m:r>
                    <m:f>
                      <m:fPr>
                        <m:ctrlPr>
                          <a:rPr lang="en-US" sz="3600" i="1" smtClean="0"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600" b="1"/>
                          <m:t>  </m:t>
                        </m:r>
                        <m:r>
                          <m:rPr>
                            <m:nor/>
                          </m:rPr>
                          <a:rPr lang="en-US" sz="3600"/>
                          <m:t>(</m:t>
                        </m:r>
                        <m:r>
                          <m:rPr>
                            <m:nor/>
                          </m:rPr>
                          <a:rPr lang="en-US" sz="3600"/>
                          <m:t>a</m:t>
                        </m:r>
                        <m:r>
                          <m:rPr>
                            <m:nor/>
                          </m:rPr>
                          <a:rPr lang="en-US" sz="3600"/>
                          <m:t>−</m:t>
                        </m:r>
                        <m:r>
                          <m:rPr>
                            <m:nor/>
                          </m:rPr>
                          <a:rPr lang="en-US" sz="3600"/>
                          <m:t>b</m:t>
                        </m:r>
                        <m:r>
                          <m:rPr>
                            <m:nor/>
                          </m:rPr>
                          <a:rPr lang="en-US" sz="3600"/>
                          <m:t>−</m:t>
                        </m:r>
                        <m:r>
                          <m:rPr>
                            <m:nor/>
                          </m:rPr>
                          <a:rPr lang="en-US" sz="3600"/>
                          <m:t>c</m:t>
                        </m:r>
                        <m:r>
                          <m:rPr>
                            <m:nor/>
                          </m:rPr>
                          <a:rPr lang="en-US" sz="3600"/>
                          <m:t>)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3600"/>
                          <m:t>(</m:t>
                        </m:r>
                        <m:r>
                          <m:rPr>
                            <m:nor/>
                          </m:rPr>
                          <a:rPr lang="en-US" sz="3600"/>
                          <m:t>a</m:t>
                        </m:r>
                        <m:r>
                          <m:rPr>
                            <m:nor/>
                          </m:rPr>
                          <a:rPr lang="en-US" sz="3600"/>
                          <m:t>+</m:t>
                        </m:r>
                        <m:r>
                          <m:rPr>
                            <m:nor/>
                          </m:rPr>
                          <a:rPr lang="en-US" sz="3600"/>
                          <m:t>b</m:t>
                        </m:r>
                        <m:r>
                          <m:rPr>
                            <m:nor/>
                          </m:rPr>
                          <a:rPr lang="en-US" sz="3600"/>
                          <m:t>−</m:t>
                        </m:r>
                        <m:r>
                          <m:rPr>
                            <m:nor/>
                          </m:rPr>
                          <a:rPr lang="en-US" sz="3600"/>
                          <m:t>c</m:t>
                        </m:r>
                        <m:r>
                          <m:rPr>
                            <m:nor/>
                          </m:rPr>
                          <a:rPr lang="en-US" sz="3600"/>
                          <m:t>)</m:t>
                        </m:r>
                      </m:den>
                    </m:f>
                  </m:oMath>
                </a14:m>
                <a:endParaRPr lang="en-US" sz="3600" dirty="0"/>
              </a:p>
            </p:txBody>
          </p:sp>
        </mc:Choice>
        <mc:Fallback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0919" y="5409913"/>
                <a:ext cx="3657600" cy="1067087"/>
              </a:xfrm>
              <a:prstGeom prst="rect">
                <a:avLst/>
              </a:prstGeom>
              <a:blipFill rotWithShape="1">
                <a:blip r:embed="rId10"/>
                <a:stretch>
                  <a:fillRect l="-5167" b="-22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TextBox 24"/>
          <p:cNvSpPr txBox="1"/>
          <p:nvPr/>
        </p:nvSpPr>
        <p:spPr>
          <a:xfrm>
            <a:off x="9205119" y="5816377"/>
            <a:ext cx="12699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/>
              <a:t>Ans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780215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CEE31-6724-46C7-8B49-98A8CD7D0AF7}" type="datetime12">
              <a:rPr lang="en-US" smtClean="0"/>
              <a:t>10:28 AM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SAFIQ SIR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5" name="Date Placeholder 1"/>
          <p:cNvSpPr txBox="1">
            <a:spLocks/>
          </p:cNvSpPr>
          <p:nvPr/>
        </p:nvSpPr>
        <p:spPr>
          <a:xfrm>
            <a:off x="562372" y="6356351"/>
            <a:ext cx="26244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4878DE0-AA56-4A5D-BADD-B0ACBE18279A}" type="datetime12">
              <a:rPr lang="en-US" smtClean="0"/>
              <a:pPr/>
              <a:t>10:28 AM</a:t>
            </a:fld>
            <a:endParaRPr lang="en-US"/>
          </a:p>
        </p:txBody>
      </p:sp>
      <p:sp>
        <p:nvSpPr>
          <p:cNvPr id="6" name="Footer Placeholder 2"/>
          <p:cNvSpPr txBox="1">
            <a:spLocks/>
          </p:cNvSpPr>
          <p:nvPr/>
        </p:nvSpPr>
        <p:spPr>
          <a:xfrm>
            <a:off x="3842875" y="6356351"/>
            <a:ext cx="35616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mtClean="0"/>
              <a:t>SAFIQ SIR</a:t>
            </a:r>
            <a:endParaRPr lang="en-US"/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8060664" y="6356351"/>
            <a:ext cx="26244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mtClean="0"/>
              <a:pPr/>
              <a:t>13</a:t>
            </a:fld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0" y="0"/>
            <a:ext cx="11247438" cy="6858000"/>
            <a:chOff x="0" y="0"/>
            <a:chExt cx="11247438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1247438" cy="6858000"/>
            </a:xfrm>
            <a:prstGeom prst="rect">
              <a:avLst/>
            </a:prstGeom>
            <a:noFill/>
            <a:ln w="1143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8271" y="109536"/>
              <a:ext cx="11001376" cy="6600824"/>
            </a:xfrm>
            <a:prstGeom prst="rect">
              <a:avLst/>
            </a:prstGeom>
            <a:solidFill>
              <a:schemeClr val="bg2"/>
            </a:solidFill>
            <a:ln w="10160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1" name="Date Placeholder 3"/>
          <p:cNvSpPr txBox="1">
            <a:spLocks/>
          </p:cNvSpPr>
          <p:nvPr/>
        </p:nvSpPr>
        <p:spPr>
          <a:xfrm>
            <a:off x="594519" y="6387647"/>
            <a:ext cx="26244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E849D7A-46C5-4F93-A621-10181ADC6482}" type="datetime12">
              <a:rPr lang="en-US" smtClean="0">
                <a:solidFill>
                  <a:schemeClr val="accent5">
                    <a:lumMod val="50000"/>
                  </a:schemeClr>
                </a:solidFill>
              </a:rPr>
              <a:pPr/>
              <a:t>10:28 AM</a:t>
            </a:fld>
            <a:endParaRPr lang="en-US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2" name="Slide Number Placeholder 4"/>
          <p:cNvSpPr txBox="1">
            <a:spLocks/>
          </p:cNvSpPr>
          <p:nvPr/>
        </p:nvSpPr>
        <p:spPr>
          <a:xfrm>
            <a:off x="8092811" y="6387647"/>
            <a:ext cx="26244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13" name="Footer Placeholder 5"/>
          <p:cNvSpPr txBox="1">
            <a:spLocks/>
          </p:cNvSpPr>
          <p:nvPr/>
        </p:nvSpPr>
        <p:spPr>
          <a:xfrm>
            <a:off x="3875022" y="6387647"/>
            <a:ext cx="35616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mtClean="0">
                <a:solidFill>
                  <a:schemeClr val="accent5">
                    <a:lumMod val="50000"/>
                  </a:schemeClr>
                </a:solidFill>
              </a:rPr>
              <a:t>SAFIQ SIR</a:t>
            </a:r>
            <a:endParaRPr lang="en-US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42119" y="304800"/>
            <a:ext cx="559480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s-IN" sz="2400" b="1" dirty="0"/>
              <a:t>সাধারণ হরবিশিষ্ট ভগ্নাংশে প্রকাশ করঃ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594519" y="773722"/>
                <a:ext cx="3886200" cy="9622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dirty="0" smtClean="0"/>
                  <a:t>(ক)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600" b="1"/>
                          <m:t>x</m:t>
                        </m:r>
                        <m:r>
                          <m:rPr>
                            <m:nor/>
                          </m:rPr>
                          <a:rPr lang="en-US" sz="3600" b="1" baseline="30000"/>
                          <m:t>2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3600" b="1"/>
                          <m:t>xy</m:t>
                        </m:r>
                      </m:den>
                    </m:f>
                    <m:r>
                      <a:rPr lang="en-US" sz="3600" b="0" i="1" smtClean="0">
                        <a:latin typeface="Cambria Math"/>
                      </a:rPr>
                      <m:t>,  </m:t>
                    </m:r>
                    <m:f>
                      <m:fPr>
                        <m:ctrlPr>
                          <a:rPr lang="en-US" sz="36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600" b="1"/>
                          <m:t>y</m:t>
                        </m:r>
                        <m:r>
                          <m:rPr>
                            <m:nor/>
                          </m:rPr>
                          <a:rPr lang="en-US" sz="3600" b="1" baseline="30000"/>
                          <m:t>2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3600" b="1"/>
                          <m:t>yz</m:t>
                        </m:r>
                      </m:den>
                    </m:f>
                    <m:r>
                      <a:rPr lang="en-US" sz="3600" b="0" i="1" smtClean="0">
                        <a:latin typeface="Cambria Math"/>
                      </a:rPr>
                      <m:t> , </m:t>
                    </m:r>
                    <m:f>
                      <m:fPr>
                        <m:ctrlPr>
                          <a:rPr lang="en-US" sz="36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600" b="1"/>
                          <m:t>z</m:t>
                        </m:r>
                        <m:r>
                          <m:rPr>
                            <m:nor/>
                          </m:rPr>
                          <a:rPr lang="en-US" sz="3600" b="1" baseline="30000"/>
                          <m:t>2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3600" b="1"/>
                          <m:t>zx</m:t>
                        </m:r>
                      </m:den>
                    </m:f>
                  </m:oMath>
                </a14:m>
                <a:endParaRPr lang="en-US" sz="36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519" y="773722"/>
                <a:ext cx="3886200" cy="962251"/>
              </a:xfrm>
              <a:prstGeom prst="rect">
                <a:avLst/>
              </a:prstGeom>
              <a:blipFill rotWithShape="1">
                <a:blip r:embed="rId2"/>
                <a:stretch>
                  <a:fillRect l="-4867" t="-1266" b="-31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562372" y="1447800"/>
                <a:ext cx="5772734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as-IN" sz="2400" dirty="0"/>
                  <a:t>প্রদত্ত ভগ্নাংশের হরগুলোর লসাগু </a:t>
                </a:r>
                <a:r>
                  <a:rPr lang="as-IN" sz="3200" dirty="0"/>
                  <a:t>= </a:t>
                </a:r>
                <a14:m>
                  <m:oMath xmlns:m="http://schemas.openxmlformats.org/officeDocument/2006/math">
                    <m:r>
                      <a:rPr lang="en-US" sz="4400" i="1" dirty="0">
                        <a:latin typeface="Cambria Math"/>
                      </a:rPr>
                      <m:t>𝑥𝑦𝑧</m:t>
                    </m:r>
                  </m:oMath>
                </a14:m>
                <a:endParaRPr lang="en-US" sz="4400" dirty="0"/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2372" y="1447800"/>
                <a:ext cx="5772734" cy="769441"/>
              </a:xfrm>
              <a:prstGeom prst="rect">
                <a:avLst/>
              </a:prstGeom>
              <a:blipFill rotWithShape="1">
                <a:blip r:embed="rId3"/>
                <a:stretch>
                  <a:fillRect l="-1584" b="-182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/>
              <p:cNvSpPr/>
              <p:nvPr/>
            </p:nvSpPr>
            <p:spPr>
              <a:xfrm>
                <a:off x="4435971" y="2468214"/>
                <a:ext cx="5936999" cy="17007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0" i="1" dirty="0" smtClean="0">
                          <a:latin typeface="Cambria Math"/>
                          <a:ea typeface="Cambria Math"/>
                        </a:rPr>
                        <m:t>∴  </m:t>
                      </m:r>
                      <m:f>
                        <m:fPr>
                          <m:ctrlPr>
                            <a:rPr lang="en-US" sz="4800" i="1" dirty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4800" i="1" dirty="0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4800" i="1" dirty="0">
                                  <a:latin typeface="Cambria Math"/>
                                  <a:ea typeface="Cambria Math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4800" i="1" dirty="0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4800" i="1" dirty="0" smtClean="0">
                              <a:latin typeface="Cambria Math"/>
                              <a:ea typeface="Cambria Math"/>
                            </a:rPr>
                            <m:t>×</m:t>
                          </m:r>
                          <m:r>
                            <a:rPr lang="en-US" sz="4800" i="1" dirty="0">
                              <a:latin typeface="Cambria Math"/>
                              <a:ea typeface="Cambria Math"/>
                            </a:rPr>
                            <m:t>𝑧</m:t>
                          </m:r>
                        </m:num>
                        <m:den>
                          <m:r>
                            <a:rPr lang="en-US" sz="4800" i="1" dirty="0">
                              <a:latin typeface="Cambria Math"/>
                              <a:ea typeface="Cambria Math"/>
                            </a:rPr>
                            <m:t>𝑥𝑦</m:t>
                          </m:r>
                          <m:r>
                            <a:rPr lang="en-US" sz="4800" i="1" dirty="0" smtClean="0">
                              <a:latin typeface="Cambria Math"/>
                              <a:ea typeface="Cambria Math"/>
                            </a:rPr>
                            <m:t>×</m:t>
                          </m:r>
                          <m:r>
                            <a:rPr lang="en-US" sz="4800" i="1" dirty="0">
                              <a:latin typeface="Cambria Math"/>
                              <a:ea typeface="Cambria Math"/>
                            </a:rPr>
                            <m:t>𝑧</m:t>
                          </m:r>
                        </m:den>
                      </m:f>
                      <m:r>
                        <a:rPr lang="en-US" sz="4800" b="0" i="1" dirty="0" smtClean="0">
                          <a:latin typeface="Cambria Math"/>
                          <a:ea typeface="Cambria Math"/>
                        </a:rPr>
                        <m:t>= </m:t>
                      </m:r>
                      <m:f>
                        <m:fPr>
                          <m:ctrlPr>
                            <a:rPr lang="en-US" sz="4800" b="0" i="1" dirty="0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4800" b="0" i="1" dirty="0" smtClean="0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4800" b="0" i="1" dirty="0" smtClean="0">
                                  <a:latin typeface="Cambria Math"/>
                                  <a:ea typeface="Cambria Math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4800" b="0" i="1" dirty="0" smtClean="0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4800" b="0" i="1" dirty="0" smtClean="0">
                              <a:latin typeface="Cambria Math"/>
                              <a:ea typeface="Cambria Math"/>
                            </a:rPr>
                            <m:t>𝑧</m:t>
                          </m:r>
                        </m:num>
                        <m:den>
                          <m:r>
                            <a:rPr lang="en-US" sz="4800" b="0" i="1" dirty="0" smtClean="0">
                              <a:latin typeface="Cambria Math"/>
                              <a:ea typeface="Cambria Math"/>
                            </a:rPr>
                            <m:t>𝑥𝑦𝑧</m:t>
                          </m:r>
                        </m:den>
                      </m:f>
                    </m:oMath>
                  </m:oMathPara>
                </a14:m>
                <a:endParaRPr lang="en-US" sz="8800" dirty="0"/>
              </a:p>
            </p:txBody>
          </p:sp>
        </mc:Choice>
        <mc:Fallback xmlns=""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5971" y="2468214"/>
                <a:ext cx="5936999" cy="170078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/>
              <p:cNvSpPr/>
              <p:nvPr/>
            </p:nvSpPr>
            <p:spPr>
              <a:xfrm>
                <a:off x="1102301" y="2873514"/>
                <a:ext cx="3967240" cy="830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i="1" dirty="0">
                          <a:latin typeface="Cambria Math"/>
                        </a:rPr>
                        <m:t>𝑥𝑦𝑧</m:t>
                      </m:r>
                      <m:r>
                        <a:rPr lang="en-US" sz="4800" i="1" dirty="0">
                          <a:latin typeface="Cambria Math"/>
                          <a:ea typeface="Cambria Math"/>
                        </a:rPr>
                        <m:t>÷</m:t>
                      </m:r>
                      <m:r>
                        <a:rPr lang="en-US" sz="4800" i="1" dirty="0">
                          <a:latin typeface="Cambria Math"/>
                          <a:ea typeface="Cambria Math"/>
                        </a:rPr>
                        <m:t>𝑥𝑦</m:t>
                      </m:r>
                      <m:r>
                        <a:rPr lang="en-US" sz="4800" i="1" dirty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4800" i="1" dirty="0">
                          <a:latin typeface="Cambria Math"/>
                          <a:ea typeface="Cambria Math"/>
                        </a:rPr>
                        <m:t>𝑧</m:t>
                      </m:r>
                      <m:r>
                        <a:rPr lang="en-US" sz="4800" i="1" dirty="0">
                          <a:latin typeface="Cambria Math"/>
                          <a:ea typeface="Cambria Math"/>
                        </a:rPr>
                        <m:t> </m:t>
                      </m:r>
                    </m:oMath>
                  </m:oMathPara>
                </a14:m>
                <a:endParaRPr lang="en-US" sz="4800" dirty="0"/>
              </a:p>
            </p:txBody>
          </p:sp>
        </mc:Choice>
        <mc:Fallback xmlns=""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2301" y="2873514"/>
                <a:ext cx="3967240" cy="830997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4582537" y="4166613"/>
                <a:ext cx="5936999" cy="17007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0" i="1" dirty="0" smtClean="0">
                          <a:latin typeface="Cambria Math"/>
                          <a:ea typeface="Cambria Math"/>
                        </a:rPr>
                        <m:t>∴  </m:t>
                      </m:r>
                      <m:f>
                        <m:fPr>
                          <m:ctrlPr>
                            <a:rPr lang="en-US" sz="4800" i="1" dirty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4800" i="1" dirty="0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4800" b="0" i="1" dirty="0" smtClean="0">
                                  <a:latin typeface="Cambria Math"/>
                                  <a:ea typeface="Cambria Math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n-US" sz="4800" i="1" dirty="0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4800" i="1" dirty="0" smtClean="0">
                              <a:latin typeface="Cambria Math"/>
                              <a:ea typeface="Cambria Math"/>
                            </a:rPr>
                            <m:t>×</m:t>
                          </m:r>
                          <m:r>
                            <a:rPr lang="en-US" sz="4800" b="0" i="1" dirty="0" smtClean="0">
                              <a:latin typeface="Cambria Math"/>
                              <a:ea typeface="Cambria Math"/>
                            </a:rPr>
                            <m:t>𝑥</m:t>
                          </m:r>
                        </m:num>
                        <m:den>
                          <m:r>
                            <a:rPr lang="en-US" sz="4800" i="1" dirty="0">
                              <a:latin typeface="Cambria Math"/>
                              <a:ea typeface="Cambria Math"/>
                            </a:rPr>
                            <m:t>𝑦𝑧</m:t>
                          </m:r>
                          <m:r>
                            <a:rPr lang="en-US" sz="4800" i="1" dirty="0" smtClean="0">
                              <a:latin typeface="Cambria Math"/>
                              <a:ea typeface="Cambria Math"/>
                            </a:rPr>
                            <m:t>×</m:t>
                          </m:r>
                          <m:r>
                            <a:rPr lang="en-US" sz="4800" i="1" dirty="0">
                              <a:latin typeface="Cambria Math"/>
                              <a:ea typeface="Cambria Math"/>
                            </a:rPr>
                            <m:t>𝑥</m:t>
                          </m:r>
                        </m:den>
                      </m:f>
                      <m:r>
                        <a:rPr lang="en-US" sz="4800" b="0" i="1" dirty="0" smtClean="0">
                          <a:latin typeface="Cambria Math"/>
                          <a:ea typeface="Cambria Math"/>
                        </a:rPr>
                        <m:t>= </m:t>
                      </m:r>
                      <m:f>
                        <m:fPr>
                          <m:ctrlPr>
                            <a:rPr lang="en-US" sz="4800" b="0" i="1" dirty="0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4800" b="0" i="1" dirty="0" smtClean="0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4800" b="0" i="1" dirty="0" smtClean="0">
                                  <a:latin typeface="Cambria Math"/>
                                  <a:ea typeface="Cambria Math"/>
                                </a:rPr>
                                <m:t>𝑥𝑦</m:t>
                              </m:r>
                            </m:e>
                            <m:sup>
                              <m:r>
                                <a:rPr lang="en-US" sz="4800" b="0" i="1" dirty="0" smtClean="0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sz="4800" b="0" i="1" dirty="0" smtClean="0">
                              <a:latin typeface="Cambria Math"/>
                              <a:ea typeface="Cambria Math"/>
                            </a:rPr>
                            <m:t>𝑥𝑦𝑧</m:t>
                          </m:r>
                        </m:den>
                      </m:f>
                    </m:oMath>
                  </m:oMathPara>
                </a14:m>
                <a:endParaRPr lang="en-US" sz="8800" dirty="0"/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2537" y="4166613"/>
                <a:ext cx="5936999" cy="1700787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/>
              <p:cNvSpPr/>
              <p:nvPr/>
            </p:nvSpPr>
            <p:spPr>
              <a:xfrm>
                <a:off x="1051719" y="4529053"/>
                <a:ext cx="3975384" cy="830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i="1" dirty="0" smtClean="0">
                          <a:latin typeface="Cambria Math"/>
                        </a:rPr>
                        <m:t>𝑥𝑦𝑧</m:t>
                      </m:r>
                      <m:r>
                        <a:rPr lang="en-US" sz="4800" i="1" dirty="0">
                          <a:latin typeface="Cambria Math"/>
                          <a:ea typeface="Cambria Math"/>
                        </a:rPr>
                        <m:t>÷</m:t>
                      </m:r>
                      <m:r>
                        <a:rPr lang="en-US" sz="4800" i="1" dirty="0">
                          <a:latin typeface="Cambria Math"/>
                          <a:ea typeface="Cambria Math"/>
                        </a:rPr>
                        <m:t>𝑦𝑧</m:t>
                      </m:r>
                      <m:r>
                        <a:rPr lang="en-US" sz="4800" i="1" dirty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4800" b="0" i="1" dirty="0" smtClean="0">
                          <a:latin typeface="Cambria Math"/>
                          <a:ea typeface="Cambria Math"/>
                        </a:rPr>
                        <m:t>𝑥</m:t>
                      </m:r>
                      <m:r>
                        <a:rPr lang="en-US" sz="4800" i="1" dirty="0">
                          <a:latin typeface="Cambria Math"/>
                          <a:ea typeface="Cambria Math"/>
                        </a:rPr>
                        <m:t> </m:t>
                      </m:r>
                    </m:oMath>
                  </m:oMathPara>
                </a14:m>
                <a:endParaRPr lang="en-US" sz="4800" dirty="0"/>
              </a:p>
            </p:txBody>
          </p:sp>
        </mc:Choice>
        <mc:Fallback xmlns="">
          <p:sp>
            <p:nvSpPr>
              <p:cNvPr id="21" name="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1719" y="4529053"/>
                <a:ext cx="3975384" cy="830997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70435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  <p:bldP spid="19" grpId="0"/>
      <p:bldP spid="20" grpId="0"/>
      <p:bldP spid="2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CEE31-6724-46C7-8B49-98A8CD7D0AF7}" type="datetime12">
              <a:rPr lang="en-US" smtClean="0"/>
              <a:t>10:28 AM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SAFIQ SIR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5" name="Date Placeholder 1"/>
          <p:cNvSpPr txBox="1">
            <a:spLocks/>
          </p:cNvSpPr>
          <p:nvPr/>
        </p:nvSpPr>
        <p:spPr>
          <a:xfrm>
            <a:off x="562372" y="6356351"/>
            <a:ext cx="26244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4878DE0-AA56-4A5D-BADD-B0ACBE18279A}" type="datetime12">
              <a:rPr lang="en-US" smtClean="0"/>
              <a:pPr/>
              <a:t>10:28 AM</a:t>
            </a:fld>
            <a:endParaRPr lang="en-US"/>
          </a:p>
        </p:txBody>
      </p:sp>
      <p:sp>
        <p:nvSpPr>
          <p:cNvPr id="6" name="Footer Placeholder 2"/>
          <p:cNvSpPr txBox="1">
            <a:spLocks/>
          </p:cNvSpPr>
          <p:nvPr/>
        </p:nvSpPr>
        <p:spPr>
          <a:xfrm>
            <a:off x="3842875" y="6356351"/>
            <a:ext cx="35616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mtClean="0"/>
              <a:t>SAFIQ SIR</a:t>
            </a:r>
            <a:endParaRPr lang="en-US"/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8060664" y="6356351"/>
            <a:ext cx="26244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mtClean="0"/>
              <a:pPr/>
              <a:t>14</a:t>
            </a:fld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0" y="0"/>
            <a:ext cx="11247438" cy="6858000"/>
            <a:chOff x="0" y="0"/>
            <a:chExt cx="11247438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1247438" cy="6858000"/>
            </a:xfrm>
            <a:prstGeom prst="rect">
              <a:avLst/>
            </a:prstGeom>
            <a:noFill/>
            <a:ln w="1143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8271" y="109536"/>
              <a:ext cx="11001376" cy="6600824"/>
            </a:xfrm>
            <a:prstGeom prst="rect">
              <a:avLst/>
            </a:prstGeom>
            <a:solidFill>
              <a:schemeClr val="bg2"/>
            </a:solidFill>
            <a:ln w="10160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Date Placeholder 3"/>
          <p:cNvSpPr txBox="1">
            <a:spLocks/>
          </p:cNvSpPr>
          <p:nvPr/>
        </p:nvSpPr>
        <p:spPr>
          <a:xfrm>
            <a:off x="594519" y="6387647"/>
            <a:ext cx="26244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E849D7A-46C5-4F93-A621-10181ADC6482}" type="datetime12">
              <a:rPr lang="en-US" smtClean="0">
                <a:solidFill>
                  <a:schemeClr val="accent5">
                    <a:lumMod val="50000"/>
                  </a:schemeClr>
                </a:solidFill>
              </a:rPr>
              <a:pPr/>
              <a:t>10:28 AM</a:t>
            </a:fld>
            <a:endParaRPr lang="en-US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2" name="Slide Number Placeholder 4"/>
          <p:cNvSpPr txBox="1">
            <a:spLocks/>
          </p:cNvSpPr>
          <p:nvPr/>
        </p:nvSpPr>
        <p:spPr>
          <a:xfrm>
            <a:off x="8092811" y="6387647"/>
            <a:ext cx="26244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13" name="Footer Placeholder 5"/>
          <p:cNvSpPr txBox="1">
            <a:spLocks/>
          </p:cNvSpPr>
          <p:nvPr/>
        </p:nvSpPr>
        <p:spPr>
          <a:xfrm>
            <a:off x="3875022" y="6387647"/>
            <a:ext cx="35616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mtClean="0">
                <a:solidFill>
                  <a:schemeClr val="accent5">
                    <a:lumMod val="50000"/>
                  </a:schemeClr>
                </a:solidFill>
              </a:rPr>
              <a:t>SAFIQ SIR</a:t>
            </a:r>
            <a:endParaRPr lang="en-US" dirty="0">
              <a:solidFill>
                <a:schemeClr val="accent5">
                  <a:lumMod val="5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3794919" y="693854"/>
                <a:ext cx="5936999" cy="17007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0" i="1" dirty="0" smtClean="0">
                          <a:latin typeface="Cambria Math"/>
                          <a:ea typeface="Cambria Math"/>
                        </a:rPr>
                        <m:t>∴  </m:t>
                      </m:r>
                      <m:f>
                        <m:fPr>
                          <m:ctrlPr>
                            <a:rPr lang="en-US" sz="4800" i="1" dirty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4800" i="1" dirty="0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4800" b="0" i="1" dirty="0" smtClean="0">
                                  <a:latin typeface="Cambria Math"/>
                                  <a:ea typeface="Cambria Math"/>
                                </a:rPr>
                                <m:t>𝑧</m:t>
                              </m:r>
                            </m:e>
                            <m:sup>
                              <m:r>
                                <a:rPr lang="en-US" sz="4800" i="1" dirty="0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4800" i="1" dirty="0" smtClean="0">
                              <a:latin typeface="Cambria Math"/>
                              <a:ea typeface="Cambria Math"/>
                            </a:rPr>
                            <m:t>×</m:t>
                          </m:r>
                          <m:r>
                            <a:rPr lang="en-US" sz="4800" b="0" i="1" dirty="0" smtClean="0">
                              <a:latin typeface="Cambria Math"/>
                              <a:ea typeface="Cambria Math"/>
                            </a:rPr>
                            <m:t>𝑦</m:t>
                          </m:r>
                        </m:num>
                        <m:den>
                          <m:r>
                            <a:rPr lang="en-US" sz="4800" i="1" dirty="0">
                              <a:latin typeface="Cambria Math"/>
                              <a:ea typeface="Cambria Math"/>
                            </a:rPr>
                            <m:t>𝑧𝑥</m:t>
                          </m:r>
                          <m:r>
                            <a:rPr lang="en-US" sz="4800" i="1" dirty="0" smtClean="0">
                              <a:latin typeface="Cambria Math"/>
                              <a:ea typeface="Cambria Math"/>
                            </a:rPr>
                            <m:t>×</m:t>
                          </m:r>
                          <m:r>
                            <a:rPr lang="en-US" sz="4800" i="1" dirty="0">
                              <a:latin typeface="Cambria Math"/>
                              <a:ea typeface="Cambria Math"/>
                            </a:rPr>
                            <m:t>𝑦</m:t>
                          </m:r>
                        </m:den>
                      </m:f>
                      <m:r>
                        <a:rPr lang="en-US" sz="4800" b="0" i="1" dirty="0" smtClean="0">
                          <a:latin typeface="Cambria Math"/>
                          <a:ea typeface="Cambria Math"/>
                        </a:rPr>
                        <m:t>= </m:t>
                      </m:r>
                      <m:f>
                        <m:fPr>
                          <m:ctrlPr>
                            <a:rPr lang="en-US" sz="4800" b="0" i="1" dirty="0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4800" b="0" i="1" dirty="0" smtClean="0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4800" b="0" i="1" dirty="0" smtClean="0">
                                  <a:latin typeface="Cambria Math"/>
                                  <a:ea typeface="Cambria Math"/>
                                </a:rPr>
                                <m:t>𝑧</m:t>
                              </m:r>
                            </m:e>
                            <m:sup>
                              <m:r>
                                <a:rPr lang="en-US" sz="4800" b="0" i="1" dirty="0" smtClean="0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4800" b="0" i="1" dirty="0" smtClean="0">
                              <a:latin typeface="Cambria Math"/>
                              <a:ea typeface="Cambria Math"/>
                            </a:rPr>
                            <m:t>𝑦</m:t>
                          </m:r>
                        </m:num>
                        <m:den>
                          <m:r>
                            <a:rPr lang="en-US" sz="4800" b="0" i="1" dirty="0" smtClean="0">
                              <a:latin typeface="Cambria Math"/>
                              <a:ea typeface="Cambria Math"/>
                            </a:rPr>
                            <m:t>𝑥𝑦𝑧</m:t>
                          </m:r>
                        </m:den>
                      </m:f>
                    </m:oMath>
                  </m:oMathPara>
                </a14:m>
                <a:endParaRPr lang="en-US" sz="8800" dirty="0"/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4919" y="693854"/>
                <a:ext cx="5936999" cy="1700787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489508" y="1128750"/>
                <a:ext cx="3975384" cy="830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i="1" dirty="0" smtClean="0">
                          <a:latin typeface="Cambria Math"/>
                        </a:rPr>
                        <m:t>𝑥𝑦𝑧</m:t>
                      </m:r>
                      <m:r>
                        <a:rPr lang="en-US" sz="4800" i="1" dirty="0">
                          <a:latin typeface="Cambria Math"/>
                          <a:ea typeface="Cambria Math"/>
                        </a:rPr>
                        <m:t>÷</m:t>
                      </m:r>
                      <m:r>
                        <a:rPr lang="en-US" sz="4800" b="0" i="1" dirty="0" smtClean="0">
                          <a:latin typeface="Cambria Math"/>
                          <a:ea typeface="Cambria Math"/>
                        </a:rPr>
                        <m:t>𝑧𝑥</m:t>
                      </m:r>
                      <m:r>
                        <a:rPr lang="en-US" sz="4800" i="1" dirty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4800" b="0" i="1" dirty="0" smtClean="0">
                          <a:latin typeface="Cambria Math"/>
                          <a:ea typeface="Cambria Math"/>
                        </a:rPr>
                        <m:t>𝑦</m:t>
                      </m:r>
                      <m:r>
                        <a:rPr lang="en-US" sz="4800" i="1" dirty="0">
                          <a:latin typeface="Cambria Math"/>
                          <a:ea typeface="Cambria Math"/>
                        </a:rPr>
                        <m:t> </m:t>
                      </m:r>
                    </m:oMath>
                  </m:oMathPara>
                </a14:m>
                <a:endParaRPr lang="en-US" sz="4800" dirty="0"/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9508" y="1128750"/>
                <a:ext cx="3975384" cy="83099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/>
          <p:cNvSpPr txBox="1"/>
          <p:nvPr/>
        </p:nvSpPr>
        <p:spPr>
          <a:xfrm>
            <a:off x="975519" y="3871908"/>
            <a:ext cx="12699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/>
              <a:t>Ans</a:t>
            </a:r>
            <a:endParaRPr lang="en-US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/>
              <p:cNvSpPr/>
              <p:nvPr/>
            </p:nvSpPr>
            <p:spPr>
              <a:xfrm>
                <a:off x="2540495" y="3409948"/>
                <a:ext cx="3454664" cy="132677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800" i="1" dirty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4800" i="1" dirty="0"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en-US" sz="4800" i="1" dirty="0">
                                <a:latin typeface="Cambria Math"/>
                                <a:ea typeface="Cambria Math"/>
                              </a:rPr>
                              <m:t>𝑥</m:t>
                            </m:r>
                          </m:e>
                          <m:sup>
                            <m:r>
                              <a:rPr lang="en-US" sz="4800" i="1" dirty="0"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sz="4800" i="1" dirty="0">
                            <a:latin typeface="Cambria Math"/>
                            <a:ea typeface="Cambria Math"/>
                          </a:rPr>
                          <m:t>𝑧</m:t>
                        </m:r>
                      </m:num>
                      <m:den>
                        <m:r>
                          <a:rPr lang="en-US" sz="4800" i="1" dirty="0">
                            <a:latin typeface="Cambria Math"/>
                            <a:ea typeface="Cambria Math"/>
                          </a:rPr>
                          <m:t>𝑥𝑦𝑧</m:t>
                        </m:r>
                      </m:den>
                    </m:f>
                  </m:oMath>
                </a14:m>
                <a:r>
                  <a:rPr lang="en-US" sz="4800" dirty="0" smtClean="0"/>
                  <a:t> ,</a:t>
                </a:r>
                <a:r>
                  <a:rPr lang="en-US" sz="4800" dirty="0">
                    <a:ea typeface="Cambria Math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 dirty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4800" i="1" dirty="0"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en-US" sz="4800" i="1" dirty="0">
                                <a:latin typeface="Cambria Math"/>
                                <a:ea typeface="Cambria Math"/>
                              </a:rPr>
                              <m:t>𝑥𝑦</m:t>
                            </m:r>
                          </m:e>
                          <m:sup>
                            <m:r>
                              <a:rPr lang="en-US" sz="4800" i="1" dirty="0"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4800" i="1" dirty="0">
                            <a:latin typeface="Cambria Math"/>
                            <a:ea typeface="Cambria Math"/>
                          </a:rPr>
                          <m:t>𝑥𝑦𝑧</m:t>
                        </m:r>
                      </m:den>
                    </m:f>
                  </m:oMath>
                </a14:m>
                <a:r>
                  <a:rPr lang="en-US" sz="4800" dirty="0" smtClean="0"/>
                  <a:t> 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 dirty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4800" i="1" dirty="0"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en-US" sz="4800" i="1" dirty="0">
                                <a:latin typeface="Cambria Math"/>
                                <a:ea typeface="Cambria Math"/>
                              </a:rPr>
                              <m:t>𝑧</m:t>
                            </m:r>
                          </m:e>
                          <m:sup>
                            <m:r>
                              <a:rPr lang="en-US" sz="4800" i="1" dirty="0"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sz="4800" i="1" dirty="0">
                            <a:latin typeface="Cambria Math"/>
                            <a:ea typeface="Cambria Math"/>
                          </a:rPr>
                          <m:t>𝑦</m:t>
                        </m:r>
                      </m:num>
                      <m:den>
                        <m:r>
                          <a:rPr lang="en-US" sz="4800" i="1" dirty="0">
                            <a:latin typeface="Cambria Math"/>
                            <a:ea typeface="Cambria Math"/>
                          </a:rPr>
                          <m:t>𝑥𝑦𝑧</m:t>
                        </m:r>
                      </m:den>
                    </m:f>
                  </m:oMath>
                </a14:m>
                <a:endParaRPr lang="en-US" sz="4800" dirty="0"/>
              </a:p>
            </p:txBody>
          </p:sp>
        </mc:Choice>
        <mc:Fallback xmlns=""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40495" y="3409948"/>
                <a:ext cx="3454664" cy="1326773"/>
              </a:xfrm>
              <a:prstGeom prst="rect">
                <a:avLst/>
              </a:prstGeom>
              <a:blipFill rotWithShape="1">
                <a:blip r:embed="rId4"/>
                <a:stretch>
                  <a:fillRect b="-59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45841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CEE31-6724-46C7-8B49-98A8CD7D0AF7}" type="datetime12">
              <a:rPr lang="en-US" smtClean="0"/>
              <a:t>10:28 AM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SAFIQ SIR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5" name="Date Placeholder 1"/>
          <p:cNvSpPr txBox="1">
            <a:spLocks/>
          </p:cNvSpPr>
          <p:nvPr/>
        </p:nvSpPr>
        <p:spPr>
          <a:xfrm>
            <a:off x="562372" y="6356351"/>
            <a:ext cx="26244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4878DE0-AA56-4A5D-BADD-B0ACBE18279A}" type="datetime12">
              <a:rPr lang="en-US" smtClean="0"/>
              <a:pPr/>
              <a:t>10:28 AM</a:t>
            </a:fld>
            <a:endParaRPr lang="en-US"/>
          </a:p>
        </p:txBody>
      </p:sp>
      <p:sp>
        <p:nvSpPr>
          <p:cNvPr id="6" name="Footer Placeholder 2"/>
          <p:cNvSpPr txBox="1">
            <a:spLocks/>
          </p:cNvSpPr>
          <p:nvPr/>
        </p:nvSpPr>
        <p:spPr>
          <a:xfrm>
            <a:off x="3842875" y="6356351"/>
            <a:ext cx="35616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mtClean="0"/>
              <a:t>SAFIQ SIR</a:t>
            </a:r>
            <a:endParaRPr lang="en-US"/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8060664" y="6356351"/>
            <a:ext cx="26244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mtClean="0"/>
              <a:pPr/>
              <a:t>15</a:t>
            </a:fld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0" y="0"/>
            <a:ext cx="11247438" cy="6858000"/>
            <a:chOff x="0" y="0"/>
            <a:chExt cx="11247438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1247438" cy="6858000"/>
            </a:xfrm>
            <a:prstGeom prst="rect">
              <a:avLst/>
            </a:prstGeom>
            <a:noFill/>
            <a:ln w="1143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8271" y="109536"/>
              <a:ext cx="11001376" cy="6600824"/>
            </a:xfrm>
            <a:prstGeom prst="rect">
              <a:avLst/>
            </a:prstGeom>
            <a:solidFill>
              <a:schemeClr val="bg2"/>
            </a:solidFill>
            <a:ln w="10160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Date Placeholder 3"/>
          <p:cNvSpPr txBox="1">
            <a:spLocks/>
          </p:cNvSpPr>
          <p:nvPr/>
        </p:nvSpPr>
        <p:spPr>
          <a:xfrm>
            <a:off x="594519" y="6387647"/>
            <a:ext cx="26244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E849D7A-46C5-4F93-A621-10181ADC6482}" type="datetime12">
              <a:rPr lang="en-US" smtClean="0">
                <a:solidFill>
                  <a:schemeClr val="accent5">
                    <a:lumMod val="50000"/>
                  </a:schemeClr>
                </a:solidFill>
              </a:rPr>
              <a:pPr/>
              <a:t>10:28 AM</a:t>
            </a:fld>
            <a:endParaRPr lang="en-US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2" name="Slide Number Placeholder 4"/>
          <p:cNvSpPr txBox="1">
            <a:spLocks/>
          </p:cNvSpPr>
          <p:nvPr/>
        </p:nvSpPr>
        <p:spPr>
          <a:xfrm>
            <a:off x="8092811" y="6387647"/>
            <a:ext cx="26244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13" name="Footer Placeholder 5"/>
          <p:cNvSpPr txBox="1">
            <a:spLocks/>
          </p:cNvSpPr>
          <p:nvPr/>
        </p:nvSpPr>
        <p:spPr>
          <a:xfrm>
            <a:off x="3875022" y="6387647"/>
            <a:ext cx="35616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mtClean="0">
                <a:solidFill>
                  <a:schemeClr val="accent5">
                    <a:lumMod val="50000"/>
                  </a:schemeClr>
                </a:solidFill>
              </a:rPr>
              <a:t>SAFIQ SIR</a:t>
            </a:r>
            <a:endParaRPr lang="en-US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834529" y="533400"/>
            <a:ext cx="494159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s-IN" sz="3200" b="1" dirty="0"/>
              <a:t>যোগফল নির্ণয় করঃ</a:t>
            </a:r>
            <a:endParaRPr lang="en-US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834529" y="1600200"/>
                <a:ext cx="3040493" cy="9832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dirty="0" smtClean="0"/>
                  <a:t>(ক)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600" b="1"/>
                          <m:t>a</m:t>
                        </m:r>
                        <m:r>
                          <m:rPr>
                            <m:nor/>
                          </m:rPr>
                          <a:rPr lang="en-US" sz="3600" b="1"/>
                          <m:t>−</m:t>
                        </m:r>
                        <m:r>
                          <m:rPr>
                            <m:nor/>
                          </m:rPr>
                          <a:rPr lang="en-US" sz="3600" b="1"/>
                          <m:t>b</m:t>
                        </m:r>
                        <m:r>
                          <m:rPr>
                            <m:nor/>
                          </m:rPr>
                          <a:rPr lang="en-US" sz="3600" b="1"/>
                          <m:t> 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3600" b="1"/>
                          <m:t>a</m:t>
                        </m:r>
                      </m:den>
                    </m:f>
                  </m:oMath>
                </a14:m>
                <a:r>
                  <a:rPr lang="en-US" sz="3600" dirty="0" smtClean="0"/>
                  <a:t> +</a:t>
                </a:r>
                <a14:m>
                  <m:oMath xmlns:m="http://schemas.openxmlformats.org/officeDocument/2006/math">
                    <m:r>
                      <a:rPr lang="en-US" sz="3600" b="0" i="0" dirty="0" smtClean="0">
                        <a:latin typeface="Cambria Math"/>
                      </a:rPr>
                      <m:t> </m:t>
                    </m:r>
                    <m:f>
                      <m:fPr>
                        <m:ctrlPr>
                          <a:rPr lang="en-US" sz="3600" i="1" dirty="0" smtClean="0"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600" b="1"/>
                          <m:t>a</m:t>
                        </m:r>
                        <m:r>
                          <m:rPr>
                            <m:nor/>
                          </m:rPr>
                          <a:rPr lang="en-US" sz="3600" b="1"/>
                          <m:t>+</m:t>
                        </m:r>
                        <m:r>
                          <m:rPr>
                            <m:nor/>
                          </m:rPr>
                          <a:rPr lang="en-US" sz="3600" b="1"/>
                          <m:t>b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3600" b="1"/>
                          <m:t>b</m:t>
                        </m:r>
                      </m:den>
                    </m:f>
                  </m:oMath>
                </a14:m>
                <a:endParaRPr lang="en-US" sz="36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4529" y="1600200"/>
                <a:ext cx="3040493" cy="983283"/>
              </a:xfrm>
              <a:prstGeom prst="rect">
                <a:avLst/>
              </a:prstGeom>
              <a:blipFill rotWithShape="1">
                <a:blip r:embed="rId2"/>
                <a:stretch>
                  <a:fillRect l="-6212" b="-105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/>
              <p:cNvSpPr txBox="1"/>
              <p:nvPr/>
            </p:nvSpPr>
            <p:spPr>
              <a:xfrm>
                <a:off x="834529" y="2895600"/>
                <a:ext cx="3040493" cy="11470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36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3600" b="1" i="0" smtClean="0">
                              <a:latin typeface="Cambria Math"/>
                            </a:rPr>
                            <m:t>b</m:t>
                          </m:r>
                          <m:r>
                            <m:rPr>
                              <m:nor/>
                            </m:rPr>
                            <a:rPr lang="en-US" sz="3600" b="1" i="0" smtClean="0">
                              <a:latin typeface="Cambria Math"/>
                            </a:rPr>
                            <m:t>(</m:t>
                          </m:r>
                          <m:r>
                            <m:rPr>
                              <m:nor/>
                            </m:rPr>
                            <a:rPr lang="en-US" sz="3600" b="1"/>
                            <m:t>a</m:t>
                          </m:r>
                          <m:r>
                            <m:rPr>
                              <m:nor/>
                            </m:rPr>
                            <a:rPr lang="en-US" sz="3600" b="1"/>
                            <m:t>−</m:t>
                          </m:r>
                          <m:r>
                            <m:rPr>
                              <m:nor/>
                            </m:rPr>
                            <a:rPr lang="en-US" sz="3600" b="1"/>
                            <m:t>b</m:t>
                          </m:r>
                          <m:r>
                            <m:rPr>
                              <m:nor/>
                            </m:rPr>
                            <a:rPr lang="en-US" sz="3600" b="1" i="0" smtClean="0"/>
                            <m:t>)+</m:t>
                          </m:r>
                          <m:r>
                            <m:rPr>
                              <m:nor/>
                            </m:rPr>
                            <a:rPr lang="en-US" sz="3600" b="1" i="0" smtClean="0"/>
                            <m:t>a</m:t>
                          </m:r>
                          <m:r>
                            <m:rPr>
                              <m:nor/>
                            </m:rPr>
                            <a:rPr lang="en-US" sz="3600" b="1" i="0" smtClean="0"/>
                            <m:t>(</m:t>
                          </m:r>
                          <m:r>
                            <m:rPr>
                              <m:nor/>
                            </m:rPr>
                            <a:rPr lang="en-US" sz="3600" b="1" i="0" smtClean="0"/>
                            <m:t>a</m:t>
                          </m:r>
                          <m:r>
                            <m:rPr>
                              <m:nor/>
                            </m:rPr>
                            <a:rPr lang="en-US" sz="3600" b="1" i="0" smtClean="0"/>
                            <m:t>+</m:t>
                          </m:r>
                          <m:r>
                            <m:rPr>
                              <m:nor/>
                            </m:rPr>
                            <a:rPr lang="en-US" sz="3600" b="1" i="0" smtClean="0"/>
                            <m:t>b</m:t>
                          </m:r>
                          <m:r>
                            <m:rPr>
                              <m:nor/>
                            </m:rPr>
                            <a:rPr lang="en-US" sz="3600" b="1" i="0" smtClean="0"/>
                            <m:t>) 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3600" b="1" i="0" smtClean="0">
                              <a:latin typeface="Cambria Math"/>
                            </a:rPr>
                            <m:t>ab</m:t>
                          </m:r>
                        </m:den>
                      </m:f>
                    </m:oMath>
                  </m:oMathPara>
                </a14:m>
                <a:endParaRPr lang="en-US" sz="3600" dirty="0"/>
              </a:p>
            </p:txBody>
          </p:sp>
        </mc:Choice>
        <mc:Fallback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4529" y="2895600"/>
                <a:ext cx="3040493" cy="1147045"/>
              </a:xfrm>
              <a:prstGeom prst="rect">
                <a:avLst/>
              </a:prstGeom>
              <a:blipFill rotWithShape="1">
                <a:blip r:embed="rId3"/>
                <a:stretch>
                  <a:fillRect r="-108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/>
              <p:cNvSpPr txBox="1"/>
              <p:nvPr/>
            </p:nvSpPr>
            <p:spPr>
              <a:xfrm>
                <a:off x="859362" y="4233428"/>
                <a:ext cx="4154757" cy="125297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36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3600" b="1" i="1" smtClean="0">
                              <a:latin typeface="Cambria Math"/>
                            </a:rPr>
                            <m:t>ab</m:t>
                          </m:r>
                          <m:r>
                            <m:rPr>
                              <m:nor/>
                            </m:rPr>
                            <a:rPr lang="en-US" sz="3600" b="1" i="1" smtClean="0">
                              <a:latin typeface="Cambria Math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sz="3600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3600" b="1" i="1" smtClean="0">
                                  <a:latin typeface="Cambria Math"/>
                                </a:rPr>
                                <m:t>𝒃</m:t>
                              </m:r>
                            </m:e>
                            <m:sup>
                              <m:r>
                                <a:rPr lang="en-US" sz="3600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m:rPr>
                              <m:nor/>
                            </m:rPr>
                            <a:rPr lang="en-US" sz="3600" b="1" i="1" smtClean="0">
                              <a:latin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3600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3600" b="1" i="1" smtClean="0">
                                  <a:latin typeface="Cambria Math"/>
                                </a:rPr>
                                <m:t>𝒂</m:t>
                              </m:r>
                            </m:e>
                            <m:sup>
                              <m:r>
                                <a:rPr lang="en-US" sz="3600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3600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sz="3600" b="1" i="1" smtClean="0">
                              <a:latin typeface="Cambria Math"/>
                            </a:rPr>
                            <m:t>𝒂</m:t>
                          </m:r>
                          <m:r>
                            <m:rPr>
                              <m:nor/>
                            </m:rPr>
                            <a:rPr lang="en-US" sz="3600" b="1" i="1" smtClean="0">
                              <a:latin typeface="Cambria Math"/>
                            </a:rPr>
                            <m:t>b</m:t>
                          </m:r>
                          <m:r>
                            <m:rPr>
                              <m:nor/>
                            </m:rPr>
                            <a:rPr lang="en-US" sz="3600" b="1"/>
                            <m:t> 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3600" b="1" i="0" smtClean="0">
                              <a:latin typeface="Cambria Math"/>
                            </a:rPr>
                            <m:t>ab</m:t>
                          </m:r>
                        </m:den>
                      </m:f>
                    </m:oMath>
                  </m:oMathPara>
                </a14:m>
                <a:endParaRPr lang="en-US" sz="3600" dirty="0"/>
              </a:p>
            </p:txBody>
          </p:sp>
        </mc:Choice>
        <mc:Fallback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9362" y="4233428"/>
                <a:ext cx="4154757" cy="125297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6500988" y="2004168"/>
                <a:ext cx="4154757" cy="125297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3600" i="1" smtClean="0">
                              <a:latin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3600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3600" b="1" i="1" smtClean="0">
                                  <a:latin typeface="Cambria Math"/>
                                </a:rPr>
                                <m:t>𝒂</m:t>
                              </m:r>
                            </m:e>
                            <m:sup>
                              <m:r>
                                <a:rPr lang="en-US" sz="3600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3600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sz="3600" b="1" i="1" smtClean="0">
                              <a:latin typeface="Cambria Math"/>
                            </a:rPr>
                            <m:t>𝟐</m:t>
                          </m:r>
                          <m:r>
                            <a:rPr lang="en-US" sz="3600" b="1" i="1" smtClean="0">
                              <a:latin typeface="Cambria Math"/>
                            </a:rPr>
                            <m:t>𝒂</m:t>
                          </m:r>
                          <m:r>
                            <m:rPr>
                              <m:nor/>
                            </m:rPr>
                            <a:rPr lang="en-US" sz="3600" b="1" i="1" smtClean="0">
                              <a:latin typeface="Cambria Math"/>
                            </a:rPr>
                            <m:t>b</m:t>
                          </m:r>
                          <m:r>
                            <m:rPr>
                              <m:nor/>
                            </m:rPr>
                            <a:rPr lang="en-US" sz="3600" b="1" i="1" smtClean="0">
                              <a:latin typeface="Cambria Math"/>
                            </a:rPr>
                            <m:t>−</m:t>
                          </m:r>
                          <m:r>
                            <m:rPr>
                              <m:nor/>
                            </m:rPr>
                            <a:rPr lang="en-US" sz="3600" b="1"/>
                            <m:t> </m:t>
                          </m:r>
                          <m:sSup>
                            <m:sSupPr>
                              <m:ctrlPr>
                                <a:rPr lang="en-US" sz="3600" b="1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3600" b="1" i="1">
                                  <a:latin typeface="Cambria Math"/>
                                </a:rPr>
                                <m:t>𝒃</m:t>
                              </m:r>
                            </m:e>
                            <m:sup>
                              <m:r>
                                <a:rPr lang="en-US" sz="3600" b="1" i="1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m:rPr>
                              <m:nor/>
                            </m:rPr>
                            <a:rPr lang="en-US" sz="3600" b="1" i="0" smtClean="0">
                              <a:latin typeface="Cambria Math"/>
                            </a:rPr>
                            <m:t>ab</m:t>
                          </m:r>
                        </m:den>
                      </m:f>
                    </m:oMath>
                  </m:oMathPara>
                </a14:m>
                <a:endParaRPr lang="en-US" sz="36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00988" y="2004168"/>
                <a:ext cx="4154757" cy="125297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/>
          <p:cNvSpPr txBox="1"/>
          <p:nvPr/>
        </p:nvSpPr>
        <p:spPr>
          <a:xfrm>
            <a:off x="9415096" y="3530599"/>
            <a:ext cx="12699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/>
              <a:t>Ans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483806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7" grpId="0"/>
      <p:bldP spid="18" grpId="0"/>
      <p:bldP spid="19" grpId="0"/>
      <p:bldP spid="2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CEE31-6724-46C7-8B49-98A8CD7D0AF7}" type="datetime12">
              <a:rPr lang="en-US" smtClean="0"/>
              <a:t>10:28 AM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SAFIQ SIR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5" name="Date Placeholder 1"/>
          <p:cNvSpPr txBox="1">
            <a:spLocks/>
          </p:cNvSpPr>
          <p:nvPr/>
        </p:nvSpPr>
        <p:spPr>
          <a:xfrm>
            <a:off x="562372" y="6356351"/>
            <a:ext cx="26244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4878DE0-AA56-4A5D-BADD-B0ACBE18279A}" type="datetime12">
              <a:rPr lang="en-US" smtClean="0"/>
              <a:pPr/>
              <a:t>10:28 AM</a:t>
            </a:fld>
            <a:endParaRPr lang="en-US"/>
          </a:p>
        </p:txBody>
      </p:sp>
      <p:sp>
        <p:nvSpPr>
          <p:cNvPr id="6" name="Footer Placeholder 2"/>
          <p:cNvSpPr txBox="1">
            <a:spLocks/>
          </p:cNvSpPr>
          <p:nvPr/>
        </p:nvSpPr>
        <p:spPr>
          <a:xfrm>
            <a:off x="3842875" y="6356351"/>
            <a:ext cx="35616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mtClean="0"/>
              <a:t>SAFIQ SIR</a:t>
            </a:r>
            <a:endParaRPr lang="en-US"/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8060664" y="6356351"/>
            <a:ext cx="26244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mtClean="0"/>
              <a:pPr/>
              <a:t>16</a:t>
            </a:fld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0" y="0"/>
            <a:ext cx="11247438" cy="6858000"/>
            <a:chOff x="0" y="0"/>
            <a:chExt cx="11247438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1247438" cy="6858000"/>
            </a:xfrm>
            <a:prstGeom prst="rect">
              <a:avLst/>
            </a:prstGeom>
            <a:noFill/>
            <a:ln w="1143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8271" y="109536"/>
              <a:ext cx="11001376" cy="6600824"/>
            </a:xfrm>
            <a:prstGeom prst="rect">
              <a:avLst/>
            </a:prstGeom>
            <a:solidFill>
              <a:schemeClr val="bg2"/>
            </a:solidFill>
            <a:ln w="10160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Date Placeholder 3"/>
          <p:cNvSpPr txBox="1">
            <a:spLocks/>
          </p:cNvSpPr>
          <p:nvPr/>
        </p:nvSpPr>
        <p:spPr>
          <a:xfrm>
            <a:off x="594519" y="6387647"/>
            <a:ext cx="26244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E849D7A-46C5-4F93-A621-10181ADC6482}" type="datetime12">
              <a:rPr lang="en-US" smtClean="0">
                <a:solidFill>
                  <a:schemeClr val="accent5">
                    <a:lumMod val="50000"/>
                  </a:schemeClr>
                </a:solidFill>
              </a:rPr>
              <a:pPr/>
              <a:t>10:28 AM</a:t>
            </a:fld>
            <a:endParaRPr lang="en-US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2" name="Slide Number Placeholder 4"/>
          <p:cNvSpPr txBox="1">
            <a:spLocks/>
          </p:cNvSpPr>
          <p:nvPr/>
        </p:nvSpPr>
        <p:spPr>
          <a:xfrm>
            <a:off x="8092811" y="6387647"/>
            <a:ext cx="26244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13" name="Footer Placeholder 5"/>
          <p:cNvSpPr txBox="1">
            <a:spLocks/>
          </p:cNvSpPr>
          <p:nvPr/>
        </p:nvSpPr>
        <p:spPr>
          <a:xfrm>
            <a:off x="3875022" y="6387647"/>
            <a:ext cx="35616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mtClean="0">
                <a:solidFill>
                  <a:schemeClr val="accent5">
                    <a:lumMod val="50000"/>
                  </a:schemeClr>
                </a:solidFill>
              </a:rPr>
              <a:t>SAFIQ SIR</a:t>
            </a:r>
            <a:endParaRPr lang="en-US" dirty="0">
              <a:solidFill>
                <a:schemeClr val="accent5">
                  <a:lumMod val="5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594519" y="448230"/>
                <a:ext cx="3461147" cy="8307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 smtClean="0"/>
                  <a:t>(ঘ)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/>
                          </a:rPr>
                          <m:t>𝑥</m:t>
                        </m:r>
                        <m:r>
                          <a:rPr lang="en-US" sz="3200" b="0" i="1" smtClean="0">
                            <a:latin typeface="Cambria Math"/>
                          </a:rPr>
                          <m:t>+</m:t>
                        </m:r>
                        <m:r>
                          <a:rPr lang="en-US" sz="3200" b="0" i="1" smtClean="0">
                            <a:latin typeface="Cambria Math"/>
                          </a:rPr>
                          <m:t>𝑦</m:t>
                        </m:r>
                        <m:r>
                          <a:rPr lang="en-US" sz="3200" b="0" i="1" smtClean="0">
                            <a:latin typeface="Cambria Math"/>
                          </a:rPr>
                          <m:t> </m:t>
                        </m:r>
                      </m:num>
                      <m:den>
                        <m:r>
                          <a:rPr lang="en-US" sz="3200" b="0" i="1" smtClean="0">
                            <a:latin typeface="Cambria Math"/>
                          </a:rPr>
                          <m:t>𝑥</m:t>
                        </m:r>
                        <m:r>
                          <a:rPr lang="en-US" sz="3200" b="0" i="1" smtClean="0">
                            <a:latin typeface="Cambria Math"/>
                          </a:rPr>
                          <m:t>−</m:t>
                        </m:r>
                        <m:r>
                          <a:rPr lang="en-US" sz="3200" b="0" i="1" smtClean="0">
                            <a:latin typeface="Cambria Math"/>
                          </a:rPr>
                          <m:t>𝑦</m:t>
                        </m:r>
                      </m:den>
                    </m:f>
                    <m:r>
                      <a:rPr lang="en-US" sz="3200" b="0" i="1" smtClean="0">
                        <a:latin typeface="Cambria Math"/>
                      </a:rPr>
                      <m:t>+ </m:t>
                    </m:r>
                    <m:f>
                      <m:fPr>
                        <m:ctrlPr>
                          <a:rPr lang="en-US" sz="32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/>
                          </a:rPr>
                          <m:t>𝑥</m:t>
                        </m:r>
                        <m:r>
                          <a:rPr lang="en-US" sz="3200" b="0" i="1" smtClean="0">
                            <a:latin typeface="Cambria Math"/>
                          </a:rPr>
                          <m:t>−</m:t>
                        </m:r>
                        <m:r>
                          <a:rPr lang="en-US" sz="3200" b="0" i="1" smtClean="0">
                            <a:latin typeface="Cambria Math"/>
                          </a:rPr>
                          <m:t>𝑦</m:t>
                        </m:r>
                      </m:num>
                      <m:den>
                        <m:r>
                          <a:rPr lang="en-US" sz="3200" b="0" i="1" smtClean="0">
                            <a:latin typeface="Cambria Math"/>
                          </a:rPr>
                          <m:t>𝑥</m:t>
                        </m:r>
                        <m:r>
                          <a:rPr lang="en-US" sz="3200" b="0" i="1" smtClean="0">
                            <a:latin typeface="Cambria Math"/>
                          </a:rPr>
                          <m:t>+</m:t>
                        </m:r>
                        <m:r>
                          <a:rPr lang="en-US" sz="3200" b="0" i="1" smtClean="0">
                            <a:latin typeface="Cambria Math"/>
                          </a:rPr>
                          <m:t>𝑦</m:t>
                        </m:r>
                      </m:den>
                    </m:f>
                  </m:oMath>
                </a14:m>
                <a:endParaRPr lang="en-US" sz="32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519" y="448230"/>
                <a:ext cx="3461147" cy="830740"/>
              </a:xfrm>
              <a:prstGeom prst="rect">
                <a:avLst/>
              </a:prstGeom>
              <a:blipFill rotWithShape="1">
                <a:blip r:embed="rId2"/>
                <a:stretch>
                  <a:fillRect l="-4586" t="-735" b="-51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541799" y="1447800"/>
                <a:ext cx="5289947" cy="10889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dirty="0" smtClean="0"/>
                  <a:t>=</a:t>
                </a:r>
                <a14:m>
                  <m:oMath xmlns:m="http://schemas.openxmlformats.org/officeDocument/2006/math">
                    <m:r>
                      <a:rPr lang="en-US" sz="4000" b="0" i="0" smtClean="0">
                        <a:latin typeface="Cambria Math"/>
                      </a:rPr>
                      <m:t> </m:t>
                    </m:r>
                    <m:f>
                      <m:fPr>
                        <m:ctrlPr>
                          <a:rPr lang="en-US" sz="4000" i="1" smtClean="0">
                            <a:latin typeface="Cambria Math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US" sz="4000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4000" b="0" i="1" smtClean="0">
                                <a:latin typeface="Cambria Math"/>
                              </a:rPr>
                              <m:t>𝑥</m:t>
                            </m:r>
                            <m:r>
                              <a:rPr lang="en-US" sz="4000" b="0" i="1" smtClean="0">
                                <a:latin typeface="Cambria Math"/>
                              </a:rPr>
                              <m:t>+</m:t>
                            </m:r>
                            <m:r>
                              <a:rPr lang="en-US" sz="4000" b="0" i="1" smtClean="0">
                                <a:latin typeface="Cambria Math"/>
                              </a:rPr>
                              <m:t>𝑦</m:t>
                            </m:r>
                          </m:e>
                        </m:d>
                        <m:d>
                          <m:dPr>
                            <m:ctrlPr>
                              <a:rPr lang="en-US" sz="4000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4000" b="0" i="1" smtClean="0">
                                <a:latin typeface="Cambria Math"/>
                              </a:rPr>
                              <m:t>𝑥</m:t>
                            </m:r>
                            <m:r>
                              <a:rPr lang="en-US" sz="4000" b="0" i="1" smtClean="0">
                                <a:latin typeface="Cambria Math"/>
                              </a:rPr>
                              <m:t>+</m:t>
                            </m:r>
                            <m:r>
                              <a:rPr lang="en-US" sz="4000" b="0" i="1" smtClean="0">
                                <a:latin typeface="Cambria Math"/>
                              </a:rPr>
                              <m:t>𝑦</m:t>
                            </m:r>
                          </m:e>
                        </m:d>
                        <m:r>
                          <a:rPr lang="en-US" sz="4000" b="0" i="1" smtClean="0">
                            <a:latin typeface="Cambria Math"/>
                          </a:rPr>
                          <m:t>+(</m:t>
                        </m:r>
                        <m:r>
                          <a:rPr lang="en-US" sz="4000" b="0" i="1" smtClean="0">
                            <a:latin typeface="Cambria Math"/>
                          </a:rPr>
                          <m:t>𝑥</m:t>
                        </m:r>
                        <m:r>
                          <a:rPr lang="en-US" sz="4000" b="0" i="1" smtClean="0">
                            <a:latin typeface="Cambria Math"/>
                          </a:rPr>
                          <m:t>−</m:t>
                        </m:r>
                        <m:r>
                          <a:rPr lang="en-US" sz="4000" b="0" i="1" smtClean="0">
                            <a:latin typeface="Cambria Math"/>
                          </a:rPr>
                          <m:t>𝑦</m:t>
                        </m:r>
                        <m:r>
                          <a:rPr lang="en-US" sz="4000" b="0" i="1" smtClean="0">
                            <a:latin typeface="Cambria Math"/>
                          </a:rPr>
                          <m:t>)(</m:t>
                        </m:r>
                        <m:r>
                          <a:rPr lang="en-US" sz="4000" b="0" i="1" smtClean="0">
                            <a:latin typeface="Cambria Math"/>
                          </a:rPr>
                          <m:t>𝑥</m:t>
                        </m:r>
                        <m:r>
                          <a:rPr lang="en-US" sz="4000" b="0" i="1" smtClean="0">
                            <a:latin typeface="Cambria Math"/>
                          </a:rPr>
                          <m:t>−</m:t>
                        </m:r>
                        <m:r>
                          <a:rPr lang="en-US" sz="4000" b="0" i="1" smtClean="0">
                            <a:latin typeface="Cambria Math"/>
                          </a:rPr>
                          <m:t>𝑦</m:t>
                        </m:r>
                        <m:r>
                          <a:rPr lang="en-US" sz="4000" b="0" i="1" smtClean="0">
                            <a:latin typeface="Cambria Math"/>
                          </a:rPr>
                          <m:t>) </m:t>
                        </m:r>
                      </m:num>
                      <m:den>
                        <m:r>
                          <a:rPr lang="en-US" sz="4000" b="0" i="1" smtClean="0">
                            <a:latin typeface="Cambria Math"/>
                          </a:rPr>
                          <m:t>(</m:t>
                        </m:r>
                        <m:r>
                          <a:rPr lang="en-US" sz="4000" b="0" i="1" smtClean="0">
                            <a:latin typeface="Cambria Math"/>
                          </a:rPr>
                          <m:t>𝑥</m:t>
                        </m:r>
                        <m:r>
                          <a:rPr lang="en-US" sz="4000" b="0" i="1" smtClean="0">
                            <a:latin typeface="Cambria Math"/>
                          </a:rPr>
                          <m:t>−</m:t>
                        </m:r>
                        <m:r>
                          <a:rPr lang="en-US" sz="4000" b="0" i="1" smtClean="0">
                            <a:latin typeface="Cambria Math"/>
                          </a:rPr>
                          <m:t>𝑦</m:t>
                        </m:r>
                        <m:r>
                          <a:rPr lang="en-US" sz="4000" b="0" i="1" smtClean="0">
                            <a:latin typeface="Cambria Math"/>
                          </a:rPr>
                          <m:t>)(</m:t>
                        </m:r>
                        <m:r>
                          <a:rPr lang="en-US" sz="4000" b="0" i="1" smtClean="0">
                            <a:latin typeface="Cambria Math"/>
                          </a:rPr>
                          <m:t>𝑥</m:t>
                        </m:r>
                        <m:r>
                          <a:rPr lang="en-US" sz="4000" b="0" i="1" smtClean="0">
                            <a:latin typeface="Cambria Math"/>
                          </a:rPr>
                          <m:t>+</m:t>
                        </m:r>
                        <m:r>
                          <a:rPr lang="en-US" sz="4000" b="0" i="1" smtClean="0">
                            <a:latin typeface="Cambria Math"/>
                          </a:rPr>
                          <m:t>𝑦</m:t>
                        </m:r>
                        <m:r>
                          <a:rPr lang="en-US" sz="4000" b="0" i="1" smtClean="0">
                            <a:latin typeface="Cambria Math"/>
                          </a:rPr>
                          <m:t>)</m:t>
                        </m:r>
                      </m:den>
                    </m:f>
                  </m:oMath>
                </a14:m>
                <a:endParaRPr lang="en-US" sz="400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799" y="1447800"/>
                <a:ext cx="5289947" cy="1088952"/>
              </a:xfrm>
              <a:prstGeom prst="rect">
                <a:avLst/>
              </a:prstGeom>
              <a:blipFill rotWithShape="1">
                <a:blip r:embed="rId3"/>
                <a:stretch>
                  <a:fillRect l="-4147" b="-44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594519" y="2572657"/>
                <a:ext cx="5289947" cy="11318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dirty="0" smtClean="0"/>
                  <a:t>=</a:t>
                </a:r>
                <a14:m>
                  <m:oMath xmlns:m="http://schemas.openxmlformats.org/officeDocument/2006/math">
                    <m:r>
                      <a:rPr lang="en-US" sz="4000" b="0" i="0" smtClean="0">
                        <a:latin typeface="Cambria Math"/>
                      </a:rPr>
                      <m:t> </m:t>
                    </m:r>
                    <m:f>
                      <m:fPr>
                        <m:ctrlPr>
                          <a:rPr lang="en-US" sz="4000" i="1" smtClean="0"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400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4000" b="0" i="1" smtClean="0">
                                <a:latin typeface="Cambria Math"/>
                              </a:rPr>
                              <m:t>𝑥</m:t>
                            </m:r>
                          </m:e>
                          <m:sup>
                            <m:r>
                              <a:rPr lang="en-US" sz="4000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sz="4000" b="0" i="1" smtClean="0">
                            <a:latin typeface="Cambria Math"/>
                          </a:rPr>
                          <m:t>+</m:t>
                        </m:r>
                        <m:r>
                          <a:rPr lang="en-US" sz="4000" b="0" i="1" smtClean="0">
                            <a:latin typeface="Cambria Math"/>
                          </a:rPr>
                          <m:t>2</m:t>
                        </m:r>
                        <m:r>
                          <a:rPr lang="en-US" sz="4000" b="0" i="1" smtClean="0">
                            <a:latin typeface="Cambria Math"/>
                          </a:rPr>
                          <m:t>𝑥𝑦</m:t>
                        </m:r>
                        <m:r>
                          <a:rPr lang="en-US" sz="4000" b="0" i="1" smtClean="0">
                            <a:latin typeface="Cambria Math"/>
                          </a:rPr>
                          <m:t>+</m:t>
                        </m:r>
                        <m:sSup>
                          <m:sSupPr>
                            <m:ctrlPr>
                              <a:rPr lang="en-US" sz="4000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4000" b="0" i="1" smtClean="0">
                                <a:latin typeface="Cambria Math"/>
                              </a:rPr>
                              <m:t>𝑦</m:t>
                            </m:r>
                          </m:e>
                          <m:sup>
                            <m:r>
                              <a:rPr lang="en-US" sz="4000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sz="4000" b="0" i="1" smtClean="0">
                            <a:latin typeface="Cambria Math"/>
                          </a:rPr>
                          <m:t>+</m:t>
                        </m:r>
                        <m:sSup>
                          <m:sSupPr>
                            <m:ctrlPr>
                              <a:rPr lang="en-US" sz="4000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4000" b="0" i="1" smtClean="0">
                                <a:latin typeface="Cambria Math"/>
                              </a:rPr>
                              <m:t>𝑥</m:t>
                            </m:r>
                          </m:e>
                          <m:sup>
                            <m:r>
                              <a:rPr lang="en-US" sz="4000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sz="4000" b="0" i="1" smtClean="0">
                            <a:latin typeface="Cambria Math"/>
                          </a:rPr>
                          <m:t>−</m:t>
                        </m:r>
                        <m:r>
                          <a:rPr lang="en-US" sz="4000" b="0" i="1" smtClean="0">
                            <a:latin typeface="Cambria Math"/>
                          </a:rPr>
                          <m:t>2</m:t>
                        </m:r>
                        <m:r>
                          <a:rPr lang="en-US" sz="4000" b="0" i="1" smtClean="0">
                            <a:latin typeface="Cambria Math"/>
                          </a:rPr>
                          <m:t>𝑥𝑦</m:t>
                        </m:r>
                        <m:r>
                          <a:rPr lang="en-US" sz="4000" b="0" i="1" smtClean="0">
                            <a:latin typeface="Cambria Math"/>
                          </a:rPr>
                          <m:t>+</m:t>
                        </m:r>
                        <m:sSup>
                          <m:sSupPr>
                            <m:ctrlPr>
                              <a:rPr lang="en-US" sz="4000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4000" b="0" i="1" smtClean="0">
                                <a:latin typeface="Cambria Math"/>
                              </a:rPr>
                              <m:t>𝑦</m:t>
                            </m:r>
                          </m:e>
                          <m:sup>
                            <m:r>
                              <a:rPr lang="en-US" sz="4000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sz="4000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4000" b="0" i="1" smtClean="0">
                                <a:latin typeface="Cambria Math"/>
                              </a:rPr>
                              <m:t>𝑥</m:t>
                            </m:r>
                          </m:e>
                          <m:sup>
                            <m:r>
                              <a:rPr lang="en-US" sz="4000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sz="4000" b="0" i="1" smtClean="0">
                            <a:latin typeface="Cambria Math"/>
                          </a:rPr>
                          <m:t>−</m:t>
                        </m:r>
                        <m:sSup>
                          <m:sSupPr>
                            <m:ctrlPr>
                              <a:rPr lang="en-US" sz="4000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4000" b="0" i="1" smtClean="0">
                                <a:latin typeface="Cambria Math"/>
                              </a:rPr>
                              <m:t>𝑦</m:t>
                            </m:r>
                          </m:e>
                          <m:sup>
                            <m:r>
                              <a:rPr lang="en-US" sz="4000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en-US" sz="40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519" y="2572657"/>
                <a:ext cx="5289947" cy="1131848"/>
              </a:xfrm>
              <a:prstGeom prst="rect">
                <a:avLst/>
              </a:prstGeom>
              <a:blipFill rotWithShape="1">
                <a:blip r:embed="rId4"/>
                <a:stretch>
                  <a:fillRect l="-4152" b="-430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594518" y="3704505"/>
                <a:ext cx="5289947" cy="11318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dirty="0" smtClean="0"/>
                  <a:t>=</a:t>
                </a:r>
                <a14:m>
                  <m:oMath xmlns:m="http://schemas.openxmlformats.org/officeDocument/2006/math">
                    <m:r>
                      <a:rPr lang="en-US" sz="4000" b="0" i="0" smtClean="0">
                        <a:latin typeface="Cambria Math"/>
                      </a:rPr>
                      <m:t> </m:t>
                    </m:r>
                    <m:f>
                      <m:fPr>
                        <m:ctrlPr>
                          <a:rPr lang="en-US" sz="4000" i="1" smtClean="0"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400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4000" b="0" i="1" smtClean="0">
                                <a:latin typeface="Cambria Math"/>
                              </a:rPr>
                              <m:t>𝑥</m:t>
                            </m:r>
                          </m:e>
                          <m:sup>
                            <m:r>
                              <a:rPr lang="en-US" sz="4000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sz="4000" b="0" i="1" smtClean="0">
                            <a:latin typeface="Cambria Math"/>
                          </a:rPr>
                          <m:t>+</m:t>
                        </m:r>
                        <m:r>
                          <a:rPr lang="en-US" sz="4000" b="0" i="1" smtClean="0">
                            <a:latin typeface="Cambria Math"/>
                          </a:rPr>
                          <m:t>2</m:t>
                        </m:r>
                        <m:r>
                          <a:rPr lang="en-US" sz="4000" b="0" i="1" smtClean="0">
                            <a:latin typeface="Cambria Math"/>
                          </a:rPr>
                          <m:t>𝑥𝑦</m:t>
                        </m:r>
                        <m:r>
                          <a:rPr lang="en-US" sz="4000" b="0" i="1" smtClean="0">
                            <a:latin typeface="Cambria Math"/>
                          </a:rPr>
                          <m:t>+</m:t>
                        </m:r>
                        <m:sSup>
                          <m:sSupPr>
                            <m:ctrlPr>
                              <a:rPr lang="en-US" sz="4000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4000" b="0" i="1" smtClean="0">
                                <a:latin typeface="Cambria Math"/>
                              </a:rPr>
                              <m:t>𝑦</m:t>
                            </m:r>
                          </m:e>
                          <m:sup>
                            <m:r>
                              <a:rPr lang="en-US" sz="4000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sz="4000" b="0" i="1" smtClean="0">
                            <a:latin typeface="Cambria Math"/>
                          </a:rPr>
                          <m:t>+</m:t>
                        </m:r>
                        <m:sSup>
                          <m:sSupPr>
                            <m:ctrlPr>
                              <a:rPr lang="en-US" sz="4000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4000" b="0" i="1" smtClean="0">
                                <a:latin typeface="Cambria Math"/>
                              </a:rPr>
                              <m:t>𝑥</m:t>
                            </m:r>
                          </m:e>
                          <m:sup>
                            <m:r>
                              <a:rPr lang="en-US" sz="4000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sz="4000" b="0" i="1" smtClean="0">
                            <a:latin typeface="Cambria Math"/>
                          </a:rPr>
                          <m:t>−</m:t>
                        </m:r>
                        <m:r>
                          <a:rPr lang="en-US" sz="4000" b="0" i="1" smtClean="0">
                            <a:latin typeface="Cambria Math"/>
                          </a:rPr>
                          <m:t>2</m:t>
                        </m:r>
                        <m:r>
                          <a:rPr lang="en-US" sz="4000" b="0" i="1" smtClean="0">
                            <a:latin typeface="Cambria Math"/>
                          </a:rPr>
                          <m:t>𝑥𝑦</m:t>
                        </m:r>
                        <m:r>
                          <a:rPr lang="en-US" sz="4000" b="0" i="1" smtClean="0">
                            <a:latin typeface="Cambria Math"/>
                          </a:rPr>
                          <m:t>+</m:t>
                        </m:r>
                        <m:sSup>
                          <m:sSupPr>
                            <m:ctrlPr>
                              <a:rPr lang="en-US" sz="4000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4000" b="0" i="1" smtClean="0">
                                <a:latin typeface="Cambria Math"/>
                              </a:rPr>
                              <m:t>𝑦</m:t>
                            </m:r>
                          </m:e>
                          <m:sup>
                            <m:r>
                              <a:rPr lang="en-US" sz="4000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sz="4000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4000" b="0" i="1" smtClean="0">
                                <a:latin typeface="Cambria Math"/>
                              </a:rPr>
                              <m:t>𝑥</m:t>
                            </m:r>
                          </m:e>
                          <m:sup>
                            <m:r>
                              <a:rPr lang="en-US" sz="4000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sz="4000" b="0" i="1" smtClean="0">
                            <a:latin typeface="Cambria Math"/>
                          </a:rPr>
                          <m:t>−</m:t>
                        </m:r>
                        <m:sSup>
                          <m:sSupPr>
                            <m:ctrlPr>
                              <a:rPr lang="en-US" sz="4000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4000" b="0" i="1" smtClean="0">
                                <a:latin typeface="Cambria Math"/>
                              </a:rPr>
                              <m:t>𝑦</m:t>
                            </m:r>
                          </m:e>
                          <m:sup>
                            <m:r>
                              <a:rPr lang="en-US" sz="4000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en-US" sz="40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518" y="3704505"/>
                <a:ext cx="5289947" cy="1131848"/>
              </a:xfrm>
              <a:prstGeom prst="rect">
                <a:avLst/>
              </a:prstGeom>
              <a:blipFill rotWithShape="1">
                <a:blip r:embed="rId5"/>
                <a:stretch>
                  <a:fillRect l="-4152" b="-48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" name="Straight Connector 19"/>
          <p:cNvCxnSpPr/>
          <p:nvPr/>
        </p:nvCxnSpPr>
        <p:spPr>
          <a:xfrm flipH="1">
            <a:off x="1874573" y="3678211"/>
            <a:ext cx="418372" cy="56592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4328319" y="3657600"/>
            <a:ext cx="418372" cy="56592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746919" y="4846398"/>
                <a:ext cx="5289947" cy="11213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dirty="0" smtClean="0"/>
                  <a:t>=</a:t>
                </a:r>
                <a14:m>
                  <m:oMath xmlns:m="http://schemas.openxmlformats.org/officeDocument/2006/math">
                    <m:r>
                      <a:rPr lang="en-US" sz="4000" b="0" i="0" smtClean="0">
                        <a:latin typeface="Cambria Math"/>
                      </a:rPr>
                      <m:t> </m:t>
                    </m:r>
                    <m:f>
                      <m:fPr>
                        <m:ctrlPr>
                          <a:rPr lang="en-US" sz="4000" i="1" smtClean="0"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400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4000" b="0" i="1" smtClean="0">
                                <a:latin typeface="Cambria Math"/>
                              </a:rPr>
                              <m:t>2</m:t>
                            </m:r>
                            <m:r>
                              <a:rPr lang="en-US" sz="4000" b="0" i="1" smtClean="0">
                                <a:latin typeface="Cambria Math"/>
                              </a:rPr>
                              <m:t>(</m:t>
                            </m:r>
                            <m:r>
                              <a:rPr lang="en-US" sz="4000" b="0" i="1" smtClean="0">
                                <a:latin typeface="Cambria Math"/>
                              </a:rPr>
                              <m:t>𝑥</m:t>
                            </m:r>
                          </m:e>
                          <m:sup>
                            <m:r>
                              <a:rPr lang="en-US" sz="4000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sz="4000" b="0" i="1" smtClean="0">
                            <a:latin typeface="Cambria Math"/>
                          </a:rPr>
                          <m:t>+</m:t>
                        </m:r>
                        <m:sSup>
                          <m:sSupPr>
                            <m:ctrlPr>
                              <a:rPr lang="en-US" sz="4000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4000" b="0" i="1" smtClean="0">
                                <a:latin typeface="Cambria Math"/>
                              </a:rPr>
                              <m:t>𝑦</m:t>
                            </m:r>
                          </m:e>
                          <m:sup>
                            <m:r>
                              <a:rPr lang="en-US" sz="4000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sz="4000" b="0" i="1" smtClean="0">
                            <a:latin typeface="Cambria Math"/>
                          </a:rPr>
                          <m:t>)</m:t>
                        </m:r>
                      </m:num>
                      <m:den>
                        <m:sSup>
                          <m:sSupPr>
                            <m:ctrlPr>
                              <a:rPr lang="en-US" sz="4000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4000" b="0" i="1" smtClean="0">
                                <a:latin typeface="Cambria Math"/>
                              </a:rPr>
                              <m:t>𝑥</m:t>
                            </m:r>
                          </m:e>
                          <m:sup>
                            <m:r>
                              <a:rPr lang="en-US" sz="4000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sz="4000" b="0" i="1" smtClean="0">
                            <a:latin typeface="Cambria Math"/>
                          </a:rPr>
                          <m:t>−</m:t>
                        </m:r>
                        <m:sSup>
                          <m:sSupPr>
                            <m:ctrlPr>
                              <a:rPr lang="en-US" sz="4000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4000" b="0" i="1" smtClean="0">
                                <a:latin typeface="Cambria Math"/>
                              </a:rPr>
                              <m:t>𝑦</m:t>
                            </m:r>
                          </m:e>
                          <m:sup>
                            <m:r>
                              <a:rPr lang="en-US" sz="4000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en-US" sz="4000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919" y="4846398"/>
                <a:ext cx="5289947" cy="1121333"/>
              </a:xfrm>
              <a:prstGeom prst="rect">
                <a:avLst/>
              </a:prstGeom>
              <a:blipFill rotWithShape="1">
                <a:blip r:embed="rId6"/>
                <a:stretch>
                  <a:fillRect l="-4152" b="-54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TextBox 22"/>
          <p:cNvSpPr txBox="1"/>
          <p:nvPr/>
        </p:nvSpPr>
        <p:spPr>
          <a:xfrm>
            <a:off x="5196761" y="5644565"/>
            <a:ext cx="12699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/>
              <a:t>Ans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033514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  <p:bldP spid="17" grpId="0"/>
      <p:bldP spid="18" grpId="0"/>
      <p:bldP spid="22" grpId="0"/>
      <p:bldP spid="2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CEE31-6724-46C7-8B49-98A8CD7D0AF7}" type="datetime12">
              <a:rPr lang="en-US" smtClean="0"/>
              <a:t>10:28 AM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SAFIQ SIR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5" name="Date Placeholder 1"/>
          <p:cNvSpPr txBox="1">
            <a:spLocks/>
          </p:cNvSpPr>
          <p:nvPr/>
        </p:nvSpPr>
        <p:spPr>
          <a:xfrm>
            <a:off x="562372" y="6356351"/>
            <a:ext cx="26244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4878DE0-AA56-4A5D-BADD-B0ACBE18279A}" type="datetime12">
              <a:rPr lang="en-US" smtClean="0"/>
              <a:pPr/>
              <a:t>10:28 AM</a:t>
            </a:fld>
            <a:endParaRPr lang="en-US"/>
          </a:p>
        </p:txBody>
      </p:sp>
      <p:sp>
        <p:nvSpPr>
          <p:cNvPr id="6" name="Footer Placeholder 2"/>
          <p:cNvSpPr txBox="1">
            <a:spLocks/>
          </p:cNvSpPr>
          <p:nvPr/>
        </p:nvSpPr>
        <p:spPr>
          <a:xfrm>
            <a:off x="3842875" y="6356351"/>
            <a:ext cx="35616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mtClean="0"/>
              <a:t>SAFIQ SIR</a:t>
            </a:r>
            <a:endParaRPr lang="en-US"/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8060664" y="6356351"/>
            <a:ext cx="26244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mtClean="0"/>
              <a:pPr/>
              <a:t>17</a:t>
            </a:fld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32147" y="0"/>
            <a:ext cx="11247438" cy="6858000"/>
            <a:chOff x="0" y="0"/>
            <a:chExt cx="11247438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1247438" cy="6858000"/>
            </a:xfrm>
            <a:prstGeom prst="rect">
              <a:avLst/>
            </a:prstGeom>
            <a:noFill/>
            <a:ln w="1143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8271" y="109536"/>
              <a:ext cx="11001376" cy="6600824"/>
            </a:xfrm>
            <a:prstGeom prst="rect">
              <a:avLst/>
            </a:prstGeom>
            <a:solidFill>
              <a:schemeClr val="bg2"/>
            </a:solidFill>
            <a:ln w="10160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Date Placeholder 3"/>
          <p:cNvSpPr txBox="1">
            <a:spLocks/>
          </p:cNvSpPr>
          <p:nvPr/>
        </p:nvSpPr>
        <p:spPr>
          <a:xfrm>
            <a:off x="594519" y="6387647"/>
            <a:ext cx="26244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E849D7A-46C5-4F93-A621-10181ADC6482}" type="datetime12">
              <a:rPr lang="en-US" smtClean="0">
                <a:solidFill>
                  <a:schemeClr val="accent5">
                    <a:lumMod val="50000"/>
                  </a:schemeClr>
                </a:solidFill>
              </a:rPr>
              <a:pPr/>
              <a:t>10:28 AM</a:t>
            </a:fld>
            <a:endParaRPr lang="en-US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2" name="Slide Number Placeholder 4"/>
          <p:cNvSpPr txBox="1">
            <a:spLocks/>
          </p:cNvSpPr>
          <p:nvPr/>
        </p:nvSpPr>
        <p:spPr>
          <a:xfrm>
            <a:off x="8092811" y="6387647"/>
            <a:ext cx="26244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13" name="Footer Placeholder 5"/>
          <p:cNvSpPr txBox="1">
            <a:spLocks/>
          </p:cNvSpPr>
          <p:nvPr/>
        </p:nvSpPr>
        <p:spPr>
          <a:xfrm>
            <a:off x="3875022" y="6387647"/>
            <a:ext cx="35616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mtClean="0">
                <a:solidFill>
                  <a:schemeClr val="accent5">
                    <a:lumMod val="50000"/>
                  </a:schemeClr>
                </a:solidFill>
              </a:rPr>
              <a:t>SAFIQ SIR</a:t>
            </a:r>
            <a:endParaRPr lang="en-US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642519" y="953869"/>
            <a:ext cx="266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/>
              <a:t>বাড়ির</a:t>
            </a:r>
            <a:r>
              <a:rPr lang="en-US" sz="3600" dirty="0" smtClean="0"/>
              <a:t> </a:t>
            </a:r>
            <a:r>
              <a:rPr lang="en-US" sz="3600" dirty="0" err="1" smtClean="0"/>
              <a:t>কাজ</a:t>
            </a:r>
            <a:endParaRPr lang="en-US" sz="3600" dirty="0"/>
          </a:p>
        </p:txBody>
      </p:sp>
      <p:sp>
        <p:nvSpPr>
          <p:cNvPr id="15" name="TextBox 14"/>
          <p:cNvSpPr txBox="1"/>
          <p:nvPr/>
        </p:nvSpPr>
        <p:spPr>
          <a:xfrm>
            <a:off x="975519" y="2452914"/>
            <a:ext cx="266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/>
              <a:t>বিয়োগ</a:t>
            </a:r>
            <a:r>
              <a:rPr lang="en-US" sz="3600" dirty="0" smtClean="0"/>
              <a:t> </a:t>
            </a:r>
            <a:r>
              <a:rPr lang="en-US" sz="3600" dirty="0" err="1" smtClean="0"/>
              <a:t>কর</a:t>
            </a:r>
            <a:r>
              <a:rPr lang="en-US" sz="3600" dirty="0"/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5048123" y="2423043"/>
                <a:ext cx="3040493" cy="9832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dirty="0" smtClean="0"/>
                  <a:t>(ক)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600" b="1"/>
                          <m:t>a</m:t>
                        </m:r>
                        <m:r>
                          <m:rPr>
                            <m:nor/>
                          </m:rPr>
                          <a:rPr lang="en-US" sz="3600" b="1"/>
                          <m:t>−</m:t>
                        </m:r>
                        <m:r>
                          <m:rPr>
                            <m:nor/>
                          </m:rPr>
                          <a:rPr lang="en-US" sz="3600" b="1"/>
                          <m:t>b</m:t>
                        </m:r>
                        <m:r>
                          <m:rPr>
                            <m:nor/>
                          </m:rPr>
                          <a:rPr lang="en-US" sz="3600" b="1"/>
                          <m:t> 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3600" b="1"/>
                          <m:t>a</m:t>
                        </m:r>
                      </m:den>
                    </m:f>
                  </m:oMath>
                </a14:m>
                <a:r>
                  <a:rPr lang="en-US" sz="3600" dirty="0" smtClean="0"/>
                  <a:t> -</a:t>
                </a:r>
                <a14:m>
                  <m:oMath xmlns:m="http://schemas.openxmlformats.org/officeDocument/2006/math">
                    <m:r>
                      <a:rPr lang="en-US" sz="3600" b="0" i="0" dirty="0" smtClean="0">
                        <a:latin typeface="Cambria Math"/>
                      </a:rPr>
                      <m:t> </m:t>
                    </m:r>
                    <m:f>
                      <m:fPr>
                        <m:ctrlPr>
                          <a:rPr lang="en-US" sz="3600" i="1" dirty="0" smtClean="0"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600" b="1"/>
                          <m:t>a</m:t>
                        </m:r>
                        <m:r>
                          <m:rPr>
                            <m:nor/>
                          </m:rPr>
                          <a:rPr lang="en-US" sz="3600" b="1"/>
                          <m:t>+</m:t>
                        </m:r>
                        <m:r>
                          <m:rPr>
                            <m:nor/>
                          </m:rPr>
                          <a:rPr lang="en-US" sz="3600" b="1"/>
                          <m:t>b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3600" b="1"/>
                          <m:t>b</m:t>
                        </m:r>
                      </m:den>
                    </m:f>
                  </m:oMath>
                </a14:m>
                <a:endParaRPr lang="en-US" sz="36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48123" y="2423043"/>
                <a:ext cx="3040493" cy="983283"/>
              </a:xfrm>
              <a:prstGeom prst="rect">
                <a:avLst/>
              </a:prstGeom>
              <a:blipFill rotWithShape="1">
                <a:blip r:embed="rId2"/>
                <a:stretch>
                  <a:fillRect l="-6012" b="-104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5011271" y="3886200"/>
                <a:ext cx="3461147" cy="8307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 smtClean="0"/>
                  <a:t>(খ)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/>
                          </a:rPr>
                          <m:t>𝑥</m:t>
                        </m:r>
                        <m:r>
                          <a:rPr lang="en-US" sz="3200" b="0" i="1" smtClean="0">
                            <a:latin typeface="Cambria Math"/>
                          </a:rPr>
                          <m:t>+</m:t>
                        </m:r>
                        <m:r>
                          <a:rPr lang="en-US" sz="3200" b="0" i="1" smtClean="0">
                            <a:latin typeface="Cambria Math"/>
                          </a:rPr>
                          <m:t>𝑦</m:t>
                        </m:r>
                        <m:r>
                          <a:rPr lang="en-US" sz="3200" b="0" i="1" smtClean="0">
                            <a:latin typeface="Cambria Math"/>
                          </a:rPr>
                          <m:t> </m:t>
                        </m:r>
                      </m:num>
                      <m:den>
                        <m:r>
                          <a:rPr lang="en-US" sz="3200" b="0" i="1" smtClean="0">
                            <a:latin typeface="Cambria Math"/>
                          </a:rPr>
                          <m:t>𝑥</m:t>
                        </m:r>
                        <m:r>
                          <a:rPr lang="en-US" sz="3200" b="0" i="1" smtClean="0">
                            <a:latin typeface="Cambria Math"/>
                          </a:rPr>
                          <m:t>−</m:t>
                        </m:r>
                        <m:r>
                          <a:rPr lang="en-US" sz="3200" b="0" i="1" smtClean="0">
                            <a:latin typeface="Cambria Math"/>
                          </a:rPr>
                          <m:t>𝑦</m:t>
                        </m:r>
                      </m:den>
                    </m:f>
                    <m:r>
                      <a:rPr lang="en-US" sz="3200" b="0" i="1" smtClean="0">
                        <a:latin typeface="Cambria Math"/>
                      </a:rPr>
                      <m:t>− </m:t>
                    </m:r>
                    <m:f>
                      <m:fPr>
                        <m:ctrlPr>
                          <a:rPr lang="en-US" sz="32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/>
                          </a:rPr>
                          <m:t>𝑥</m:t>
                        </m:r>
                        <m:r>
                          <a:rPr lang="en-US" sz="3200" b="0" i="1" smtClean="0">
                            <a:latin typeface="Cambria Math"/>
                          </a:rPr>
                          <m:t>−</m:t>
                        </m:r>
                        <m:r>
                          <a:rPr lang="en-US" sz="3200" b="0" i="1" smtClean="0">
                            <a:latin typeface="Cambria Math"/>
                          </a:rPr>
                          <m:t>𝑦</m:t>
                        </m:r>
                      </m:num>
                      <m:den>
                        <m:r>
                          <a:rPr lang="en-US" sz="3200" b="0" i="1" smtClean="0">
                            <a:latin typeface="Cambria Math"/>
                          </a:rPr>
                          <m:t>𝑥</m:t>
                        </m:r>
                        <m:r>
                          <a:rPr lang="en-US" sz="3200" b="0" i="1" smtClean="0">
                            <a:latin typeface="Cambria Math"/>
                          </a:rPr>
                          <m:t>+</m:t>
                        </m:r>
                        <m:r>
                          <a:rPr lang="en-US" sz="3200" b="0" i="1" smtClean="0">
                            <a:latin typeface="Cambria Math"/>
                          </a:rPr>
                          <m:t>𝑦</m:t>
                        </m:r>
                      </m:den>
                    </m:f>
                  </m:oMath>
                </a14:m>
                <a:endParaRPr lang="en-US" sz="32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1271" y="3886200"/>
                <a:ext cx="3461147" cy="830740"/>
              </a:xfrm>
              <a:prstGeom prst="rect">
                <a:avLst/>
              </a:prstGeom>
              <a:blipFill rotWithShape="1">
                <a:blip r:embed="rId3"/>
                <a:stretch>
                  <a:fillRect l="-4401" t="-735" b="-44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87780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7" grpId="0"/>
      <p:bldP spid="1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CEE31-6724-46C7-8B49-98A8CD7D0AF7}" type="datetime12">
              <a:rPr lang="en-US" smtClean="0"/>
              <a:t>10:28 AM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SAFIQ SIR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5" name="Date Placeholder 1"/>
          <p:cNvSpPr txBox="1">
            <a:spLocks/>
          </p:cNvSpPr>
          <p:nvPr/>
        </p:nvSpPr>
        <p:spPr>
          <a:xfrm>
            <a:off x="562372" y="6356351"/>
            <a:ext cx="26244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4878DE0-AA56-4A5D-BADD-B0ACBE18279A}" type="datetime12">
              <a:rPr lang="en-US" smtClean="0"/>
              <a:pPr/>
              <a:t>10:28 AM</a:t>
            </a:fld>
            <a:endParaRPr lang="en-US"/>
          </a:p>
        </p:txBody>
      </p:sp>
      <p:sp>
        <p:nvSpPr>
          <p:cNvPr id="6" name="Footer Placeholder 2"/>
          <p:cNvSpPr txBox="1">
            <a:spLocks/>
          </p:cNvSpPr>
          <p:nvPr/>
        </p:nvSpPr>
        <p:spPr>
          <a:xfrm>
            <a:off x="3842875" y="6356351"/>
            <a:ext cx="35616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mtClean="0"/>
              <a:t>SAFIQ SIR</a:t>
            </a:r>
            <a:endParaRPr lang="en-US"/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8060664" y="6356351"/>
            <a:ext cx="26244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mtClean="0"/>
              <a:pPr/>
              <a:t>18</a:t>
            </a:fld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0" y="0"/>
            <a:ext cx="11247438" cy="6858000"/>
            <a:chOff x="0" y="0"/>
            <a:chExt cx="11247438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1247438" cy="6858000"/>
            </a:xfrm>
            <a:prstGeom prst="rect">
              <a:avLst/>
            </a:prstGeom>
            <a:noFill/>
            <a:ln w="1143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8271" y="109536"/>
              <a:ext cx="11001376" cy="6600824"/>
            </a:xfrm>
            <a:prstGeom prst="rect">
              <a:avLst/>
            </a:prstGeom>
            <a:solidFill>
              <a:schemeClr val="bg2"/>
            </a:solidFill>
            <a:ln w="10160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Date Placeholder 3"/>
          <p:cNvSpPr txBox="1">
            <a:spLocks/>
          </p:cNvSpPr>
          <p:nvPr/>
        </p:nvSpPr>
        <p:spPr>
          <a:xfrm>
            <a:off x="594519" y="6387647"/>
            <a:ext cx="26244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E849D7A-46C5-4F93-A621-10181ADC6482}" type="datetime12">
              <a:rPr lang="en-US" smtClean="0">
                <a:solidFill>
                  <a:schemeClr val="accent5">
                    <a:lumMod val="50000"/>
                  </a:schemeClr>
                </a:solidFill>
              </a:rPr>
              <a:pPr/>
              <a:t>10:28 AM</a:t>
            </a:fld>
            <a:endParaRPr lang="en-US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2" name="Slide Number Placeholder 4"/>
          <p:cNvSpPr txBox="1">
            <a:spLocks/>
          </p:cNvSpPr>
          <p:nvPr/>
        </p:nvSpPr>
        <p:spPr>
          <a:xfrm>
            <a:off x="8092811" y="6387647"/>
            <a:ext cx="26244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13" name="Footer Placeholder 5"/>
          <p:cNvSpPr txBox="1">
            <a:spLocks/>
          </p:cNvSpPr>
          <p:nvPr/>
        </p:nvSpPr>
        <p:spPr>
          <a:xfrm>
            <a:off x="3875022" y="6387647"/>
            <a:ext cx="35616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mtClean="0">
                <a:solidFill>
                  <a:schemeClr val="accent5">
                    <a:lumMod val="50000"/>
                  </a:schemeClr>
                </a:solidFill>
              </a:rPr>
              <a:t>SAFIQ SIR</a:t>
            </a:r>
            <a:endParaRPr lang="en-US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89719" y="1524000"/>
            <a:ext cx="10668000" cy="312420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b="1" dirty="0" err="1" smtClean="0">
                <a:ln>
                  <a:solidFill>
                    <a:srgbClr val="FF0000"/>
                  </a:solidFill>
                </a:ln>
                <a:solidFill>
                  <a:srgbClr val="0070C0"/>
                </a:solidFill>
                <a:latin typeface="SutonnyMJ" pitchFamily="2" charset="0"/>
                <a:cs typeface="SutonnyMJ" pitchFamily="2" charset="0"/>
              </a:rPr>
              <a:t>সকলকে</a:t>
            </a:r>
            <a:r>
              <a:rPr lang="en-US" sz="9600" b="1" dirty="0" smtClean="0">
                <a:ln>
                  <a:solidFill>
                    <a:srgbClr val="FF0000"/>
                  </a:solidFill>
                </a:ln>
                <a:solidFill>
                  <a:srgbClr val="0070C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9600" b="1" dirty="0" err="1" smtClean="0">
                <a:ln>
                  <a:solidFill>
                    <a:srgbClr val="FF0000"/>
                  </a:solidFill>
                </a:ln>
                <a:solidFill>
                  <a:srgbClr val="0070C0"/>
                </a:solidFill>
                <a:latin typeface="SutonnyMJ" pitchFamily="2" charset="0"/>
                <a:cs typeface="SutonnyMJ" pitchFamily="2" charset="0"/>
              </a:rPr>
              <a:t>ধন্যবাদ</a:t>
            </a:r>
            <a:endParaRPr lang="en-US" sz="9600" b="1" dirty="0">
              <a:ln>
                <a:solidFill>
                  <a:srgbClr val="FF0000"/>
                </a:solidFill>
              </a:ln>
              <a:solidFill>
                <a:srgbClr val="0070C0"/>
              </a:solidFill>
              <a:latin typeface="SutonnyMJ" pitchFamily="2" charset="0"/>
              <a:cs typeface="SutonnyMJ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0157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78DE0-AA56-4A5D-BADD-B0ACBE18279A}" type="datetime12">
              <a:rPr lang="en-US" smtClean="0"/>
              <a:t>10:28 AM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SAFIQ SIR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  <p:grpSp>
        <p:nvGrpSpPr>
          <p:cNvPr id="7" name="Group 6"/>
          <p:cNvGrpSpPr/>
          <p:nvPr/>
        </p:nvGrpSpPr>
        <p:grpSpPr>
          <a:xfrm>
            <a:off x="0" y="0"/>
            <a:ext cx="11247438" cy="6858000"/>
            <a:chOff x="0" y="0"/>
            <a:chExt cx="11247438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1247438" cy="6858000"/>
            </a:xfrm>
            <a:prstGeom prst="rect">
              <a:avLst/>
            </a:prstGeom>
            <a:noFill/>
            <a:ln w="1143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8271" y="109536"/>
              <a:ext cx="11001376" cy="6600824"/>
            </a:xfrm>
            <a:prstGeom prst="rect">
              <a:avLst/>
            </a:prstGeom>
            <a:solidFill>
              <a:schemeClr val="bg2"/>
            </a:solidFill>
            <a:ln w="10160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Date Placeholder 3"/>
          <p:cNvSpPr txBox="1">
            <a:spLocks/>
          </p:cNvSpPr>
          <p:nvPr/>
        </p:nvSpPr>
        <p:spPr>
          <a:xfrm>
            <a:off x="594519" y="6387647"/>
            <a:ext cx="26244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E849D7A-46C5-4F93-A621-10181ADC6482}" type="datetime12">
              <a:rPr lang="en-US" smtClean="0">
                <a:solidFill>
                  <a:schemeClr val="accent5">
                    <a:lumMod val="50000"/>
                  </a:schemeClr>
                </a:solidFill>
              </a:rPr>
              <a:pPr/>
              <a:t>10:28 AM</a:t>
            </a:fld>
            <a:endParaRPr lang="en-US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1" name="Slide Number Placeholder 4"/>
          <p:cNvSpPr txBox="1">
            <a:spLocks/>
          </p:cNvSpPr>
          <p:nvPr/>
        </p:nvSpPr>
        <p:spPr>
          <a:xfrm>
            <a:off x="8092811" y="6387647"/>
            <a:ext cx="26244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12" name="Footer Placeholder 5"/>
          <p:cNvSpPr txBox="1">
            <a:spLocks/>
          </p:cNvSpPr>
          <p:nvPr/>
        </p:nvSpPr>
        <p:spPr>
          <a:xfrm>
            <a:off x="3875022" y="6387647"/>
            <a:ext cx="35616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mtClean="0">
                <a:solidFill>
                  <a:schemeClr val="accent5">
                    <a:lumMod val="50000"/>
                  </a:schemeClr>
                </a:solidFill>
              </a:rPr>
              <a:t>SAFIQ SIR</a:t>
            </a:r>
            <a:endParaRPr lang="en-US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464" y="827314"/>
            <a:ext cx="2470055" cy="2906485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1051719" y="228600"/>
            <a:ext cx="16161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solidFill>
                  <a:srgbClr val="7030A0"/>
                </a:solidFill>
              </a:rPr>
              <a:t>পরিচিতি</a:t>
            </a:r>
            <a:endParaRPr lang="en-US" sz="2800" b="1" dirty="0">
              <a:solidFill>
                <a:srgbClr val="7030A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18319" y="3810000"/>
            <a:ext cx="429155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 smtClean="0">
                <a:solidFill>
                  <a:srgbClr val="7030A0"/>
                </a:solidFill>
              </a:rPr>
              <a:t>শেখ</a:t>
            </a:r>
            <a:r>
              <a:rPr lang="en-US" sz="3200" b="1" dirty="0" smtClean="0">
                <a:solidFill>
                  <a:srgbClr val="7030A0"/>
                </a:solidFill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</a:rPr>
              <a:t>শফিকুল</a:t>
            </a:r>
            <a:r>
              <a:rPr lang="en-US" sz="3200" b="1" dirty="0" smtClean="0">
                <a:solidFill>
                  <a:srgbClr val="7030A0"/>
                </a:solidFill>
              </a:rPr>
              <a:t>  </a:t>
            </a:r>
            <a:r>
              <a:rPr lang="en-US" sz="3200" b="1" dirty="0" err="1" smtClean="0">
                <a:solidFill>
                  <a:srgbClr val="7030A0"/>
                </a:solidFill>
              </a:rPr>
              <a:t>ইসলাম</a:t>
            </a:r>
            <a:endParaRPr lang="en-US" sz="3200" b="1" dirty="0">
              <a:solidFill>
                <a:srgbClr val="7030A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94519" y="4343400"/>
            <a:ext cx="232788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solidFill>
                  <a:srgbClr val="00B050"/>
                </a:solidFill>
              </a:rPr>
              <a:t>প্রধান</a:t>
            </a:r>
            <a:r>
              <a:rPr lang="en-US" sz="2800" b="1" dirty="0" smtClean="0">
                <a:solidFill>
                  <a:srgbClr val="00B050"/>
                </a:solidFill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</a:rPr>
              <a:t>শিক্ষক</a:t>
            </a:r>
            <a:endParaRPr lang="en-US" sz="2800" b="1" dirty="0">
              <a:solidFill>
                <a:srgbClr val="00B05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18319" y="4872335"/>
            <a:ext cx="5105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rgbClr val="00B0F0"/>
                </a:solidFill>
              </a:rPr>
              <a:t>হাজী</a:t>
            </a:r>
            <a:r>
              <a:rPr lang="en-US" sz="2400" b="1" dirty="0" smtClean="0">
                <a:solidFill>
                  <a:srgbClr val="00B0F0"/>
                </a:solidFill>
              </a:rPr>
              <a:t> </a:t>
            </a:r>
            <a:r>
              <a:rPr lang="en-US" sz="2400" b="1" dirty="0" err="1" smtClean="0">
                <a:solidFill>
                  <a:srgbClr val="00B0F0"/>
                </a:solidFill>
              </a:rPr>
              <a:t>মোহাম্মদ</a:t>
            </a:r>
            <a:r>
              <a:rPr lang="en-US" sz="2400" b="1" dirty="0" smtClean="0">
                <a:solidFill>
                  <a:srgbClr val="00B0F0"/>
                </a:solidFill>
              </a:rPr>
              <a:t> </a:t>
            </a:r>
            <a:r>
              <a:rPr lang="en-US" sz="2400" b="1" dirty="0" err="1" smtClean="0">
                <a:solidFill>
                  <a:srgbClr val="00B0F0"/>
                </a:solidFill>
              </a:rPr>
              <a:t>সফিক</a:t>
            </a:r>
            <a:r>
              <a:rPr lang="en-US" sz="2400" b="1" dirty="0" smtClean="0">
                <a:solidFill>
                  <a:srgbClr val="00B0F0"/>
                </a:solidFill>
              </a:rPr>
              <a:t> </a:t>
            </a:r>
            <a:r>
              <a:rPr lang="en-US" sz="2400" b="1" dirty="0" err="1" smtClean="0">
                <a:solidFill>
                  <a:srgbClr val="00B0F0"/>
                </a:solidFill>
              </a:rPr>
              <a:t>হাই</a:t>
            </a:r>
            <a:r>
              <a:rPr lang="en-US" sz="2400" b="1" dirty="0" smtClean="0">
                <a:solidFill>
                  <a:srgbClr val="00B0F0"/>
                </a:solidFill>
              </a:rPr>
              <a:t> </a:t>
            </a:r>
            <a:r>
              <a:rPr lang="en-US" sz="2400" b="1" dirty="0" err="1" smtClean="0">
                <a:solidFill>
                  <a:srgbClr val="00B0F0"/>
                </a:solidFill>
              </a:rPr>
              <a:t>স্কুল</a:t>
            </a:r>
            <a:endParaRPr lang="en-US" sz="2400" b="1" dirty="0">
              <a:solidFill>
                <a:srgbClr val="00B0F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18319" y="5364061"/>
            <a:ext cx="5105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rgbClr val="C00000"/>
                </a:solidFill>
              </a:rPr>
              <a:t>টুলটিকর</a:t>
            </a:r>
            <a:r>
              <a:rPr lang="en-US" sz="2400" b="1" dirty="0" smtClean="0">
                <a:solidFill>
                  <a:srgbClr val="C00000"/>
                </a:solidFill>
              </a:rPr>
              <a:t> (</a:t>
            </a:r>
            <a:r>
              <a:rPr lang="en-US" sz="2400" b="1" dirty="0" err="1" smtClean="0">
                <a:solidFill>
                  <a:srgbClr val="C00000"/>
                </a:solidFill>
              </a:rPr>
              <a:t>কুশিঘাট</a:t>
            </a:r>
            <a:r>
              <a:rPr lang="en-US" sz="2400" b="1" dirty="0" smtClean="0">
                <a:solidFill>
                  <a:srgbClr val="C00000"/>
                </a:solidFill>
              </a:rPr>
              <a:t>), </a:t>
            </a:r>
            <a:r>
              <a:rPr lang="en-US" sz="2400" b="1" dirty="0" err="1" smtClean="0">
                <a:solidFill>
                  <a:srgbClr val="C00000"/>
                </a:solidFill>
              </a:rPr>
              <a:t>সিলেট</a:t>
            </a:r>
            <a:endParaRPr lang="en-US" sz="2400" b="1" dirty="0">
              <a:solidFill>
                <a:srgbClr val="C0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18319" y="5862935"/>
            <a:ext cx="5105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/>
              <a:t>মোবাইল</a:t>
            </a:r>
            <a:r>
              <a:rPr lang="en-US" sz="2400" b="1" dirty="0" smtClean="0"/>
              <a:t> ০১৭১৮-৩৮৮২১৯</a:t>
            </a:r>
            <a:endParaRPr lang="en-US" sz="2400" b="1" dirty="0"/>
          </a:p>
        </p:txBody>
      </p:sp>
      <p:grpSp>
        <p:nvGrpSpPr>
          <p:cNvPr id="20" name="Group 19"/>
          <p:cNvGrpSpPr/>
          <p:nvPr/>
        </p:nvGrpSpPr>
        <p:grpSpPr>
          <a:xfrm>
            <a:off x="6832415" y="382262"/>
            <a:ext cx="3581400" cy="1338590"/>
            <a:chOff x="6842919" y="751820"/>
            <a:chExt cx="3581400" cy="1915180"/>
          </a:xfrm>
        </p:grpSpPr>
        <p:sp>
          <p:nvSpPr>
            <p:cNvPr id="21" name="Horizontal Scroll 20"/>
            <p:cNvSpPr/>
            <p:nvPr/>
          </p:nvSpPr>
          <p:spPr>
            <a:xfrm>
              <a:off x="6842919" y="751820"/>
              <a:ext cx="3581400" cy="1915180"/>
            </a:xfrm>
            <a:prstGeom prst="horizontalScroll">
              <a:avLst>
                <a:gd name="adj" fmla="val 22726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7376319" y="1371600"/>
              <a:ext cx="2656496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3200" b="1" dirty="0" err="1" smtClean="0"/>
                <a:t>পাঠ</a:t>
              </a:r>
              <a:r>
                <a:rPr lang="en-US" sz="3200" b="1" dirty="0" smtClean="0"/>
                <a:t> </a:t>
              </a:r>
              <a:r>
                <a:rPr lang="en-US" sz="3200" b="1" dirty="0" err="1" smtClean="0"/>
                <a:t>পরিচিতি</a:t>
              </a:r>
              <a:endParaRPr lang="en-US" sz="3200" b="1" dirty="0"/>
            </a:p>
          </p:txBody>
        </p:sp>
      </p:grpSp>
      <p:sp>
        <p:nvSpPr>
          <p:cNvPr id="23" name="Oval 22"/>
          <p:cNvSpPr/>
          <p:nvPr/>
        </p:nvSpPr>
        <p:spPr>
          <a:xfrm>
            <a:off x="6832415" y="1676400"/>
            <a:ext cx="3896704" cy="464820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tx1"/>
                </a:solidFill>
              </a:rPr>
              <a:t>শ্রেণি</a:t>
            </a:r>
            <a:r>
              <a:rPr lang="en-US" sz="3200" b="1" dirty="0" smtClean="0">
                <a:solidFill>
                  <a:schemeClr val="tx1"/>
                </a:solidFill>
              </a:rPr>
              <a:t>: ৮ম</a:t>
            </a:r>
          </a:p>
          <a:p>
            <a:pPr algn="ctr"/>
            <a:r>
              <a:rPr lang="en-US" sz="3200" b="1" dirty="0" err="1" smtClean="0">
                <a:solidFill>
                  <a:schemeClr val="tx1"/>
                </a:solidFill>
              </a:rPr>
              <a:t>বিষয়</a:t>
            </a:r>
            <a:r>
              <a:rPr lang="en-US" sz="3200" b="1" dirty="0" smtClean="0">
                <a:solidFill>
                  <a:schemeClr val="tx1"/>
                </a:solidFill>
              </a:rPr>
              <a:t>: </a:t>
            </a:r>
            <a:r>
              <a:rPr lang="en-US" sz="3200" b="1" dirty="0" err="1" smtClean="0">
                <a:solidFill>
                  <a:schemeClr val="tx1"/>
                </a:solidFill>
              </a:rPr>
              <a:t>গণিত</a:t>
            </a:r>
            <a:endParaRPr lang="en-US" sz="3200" b="1" dirty="0" smtClean="0">
              <a:solidFill>
                <a:schemeClr val="tx1"/>
              </a:solidFill>
            </a:endParaRPr>
          </a:p>
          <a:p>
            <a:pPr algn="ctr"/>
            <a:r>
              <a:rPr lang="en-US" sz="3200" b="1" dirty="0" err="1" smtClean="0">
                <a:solidFill>
                  <a:schemeClr val="tx1"/>
                </a:solidFill>
              </a:rPr>
              <a:t>অধ্যায়</a:t>
            </a:r>
            <a:r>
              <a:rPr lang="en-US" sz="3200" b="1" dirty="0" smtClean="0">
                <a:solidFill>
                  <a:schemeClr val="tx1"/>
                </a:solidFill>
              </a:rPr>
              <a:t>: </a:t>
            </a:r>
          </a:p>
          <a:p>
            <a:pPr algn="ctr"/>
            <a:r>
              <a:rPr lang="en-US" sz="3200" b="1" dirty="0" err="1" smtClean="0">
                <a:solidFill>
                  <a:schemeClr val="tx1"/>
                </a:solidFill>
              </a:rPr>
              <a:t>ভগ্নাংশ</a:t>
            </a:r>
            <a:endParaRPr lang="en-US" sz="3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1654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  <p:bldP spid="18" grpId="0"/>
      <p:bldP spid="19" grpId="0"/>
      <p:bldP spid="2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CEE31-6724-46C7-8B49-98A8CD7D0AF7}" type="datetime12">
              <a:rPr lang="en-US" smtClean="0"/>
              <a:t>10:28 AM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SAFIQ SIR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5" name="Date Placeholder 1"/>
          <p:cNvSpPr txBox="1">
            <a:spLocks/>
          </p:cNvSpPr>
          <p:nvPr/>
        </p:nvSpPr>
        <p:spPr>
          <a:xfrm>
            <a:off x="562372" y="6356351"/>
            <a:ext cx="26244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4878DE0-AA56-4A5D-BADD-B0ACBE18279A}" type="datetime12">
              <a:rPr lang="en-US" smtClean="0"/>
              <a:pPr/>
              <a:t>10:28 AM</a:t>
            </a:fld>
            <a:endParaRPr lang="en-US"/>
          </a:p>
        </p:txBody>
      </p:sp>
      <p:sp>
        <p:nvSpPr>
          <p:cNvPr id="6" name="Footer Placeholder 2"/>
          <p:cNvSpPr txBox="1">
            <a:spLocks/>
          </p:cNvSpPr>
          <p:nvPr/>
        </p:nvSpPr>
        <p:spPr>
          <a:xfrm>
            <a:off x="3842875" y="6356351"/>
            <a:ext cx="35616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mtClean="0"/>
              <a:t>SAFIQ SIR</a:t>
            </a:r>
            <a:endParaRPr lang="en-US"/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8060664" y="6356351"/>
            <a:ext cx="26244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mtClean="0"/>
              <a:pPr/>
              <a:t>3</a:t>
            </a:fld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0" y="0"/>
            <a:ext cx="11247438" cy="6858000"/>
            <a:chOff x="0" y="0"/>
            <a:chExt cx="11247438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1247438" cy="6858000"/>
            </a:xfrm>
            <a:prstGeom prst="rect">
              <a:avLst/>
            </a:prstGeom>
            <a:noFill/>
            <a:ln w="1143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8271" y="109536"/>
              <a:ext cx="11001376" cy="6600824"/>
            </a:xfrm>
            <a:prstGeom prst="rect">
              <a:avLst/>
            </a:prstGeom>
            <a:solidFill>
              <a:schemeClr val="bg2"/>
            </a:solidFill>
            <a:ln w="10160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1" name="Date Placeholder 3"/>
          <p:cNvSpPr txBox="1">
            <a:spLocks/>
          </p:cNvSpPr>
          <p:nvPr/>
        </p:nvSpPr>
        <p:spPr>
          <a:xfrm>
            <a:off x="594519" y="6387647"/>
            <a:ext cx="26244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E849D7A-46C5-4F93-A621-10181ADC6482}" type="datetime12">
              <a:rPr lang="en-US" smtClean="0">
                <a:solidFill>
                  <a:schemeClr val="accent5">
                    <a:lumMod val="50000"/>
                  </a:schemeClr>
                </a:solidFill>
              </a:rPr>
              <a:pPr/>
              <a:t>10:28 AM</a:t>
            </a:fld>
            <a:endParaRPr lang="en-US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2" name="Slide Number Placeholder 4"/>
          <p:cNvSpPr txBox="1">
            <a:spLocks/>
          </p:cNvSpPr>
          <p:nvPr/>
        </p:nvSpPr>
        <p:spPr>
          <a:xfrm>
            <a:off x="8092811" y="6387647"/>
            <a:ext cx="26244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13" name="Footer Placeholder 5"/>
          <p:cNvSpPr txBox="1">
            <a:spLocks/>
          </p:cNvSpPr>
          <p:nvPr/>
        </p:nvSpPr>
        <p:spPr>
          <a:xfrm>
            <a:off x="3875022" y="6387647"/>
            <a:ext cx="35616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mtClean="0">
                <a:solidFill>
                  <a:schemeClr val="accent5">
                    <a:lumMod val="50000"/>
                  </a:schemeClr>
                </a:solidFill>
              </a:rPr>
              <a:t>SAFIQ SIR</a:t>
            </a:r>
            <a:endParaRPr lang="en-US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1028" name="Picture 4" descr="C:\Users\Safiq\Desktop\১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197" y="838200"/>
            <a:ext cx="8767260" cy="4524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Safiq\Desktop\৩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6519" y="345281"/>
            <a:ext cx="9144000" cy="5903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1737519" y="838200"/>
            <a:ext cx="491344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chemeClr val="bg1"/>
                </a:solidFill>
              </a:rPr>
              <a:t>এ </a:t>
            </a:r>
            <a:r>
              <a:rPr lang="en-US" sz="4400" dirty="0" err="1" smtClean="0">
                <a:solidFill>
                  <a:schemeClr val="bg1"/>
                </a:solidFill>
              </a:rPr>
              <a:t>গুলো</a:t>
            </a:r>
            <a:r>
              <a:rPr lang="en-US" sz="4400" dirty="0" smtClean="0">
                <a:solidFill>
                  <a:schemeClr val="bg1"/>
                </a:solidFill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</a:rPr>
              <a:t>কী</a:t>
            </a:r>
            <a:r>
              <a:rPr lang="en-US" sz="4400" dirty="0" smtClean="0">
                <a:solidFill>
                  <a:schemeClr val="bg1"/>
                </a:solidFill>
              </a:rPr>
              <a:t>?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385719" y="4839412"/>
            <a:ext cx="3429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 smtClean="0">
                <a:solidFill>
                  <a:schemeClr val="bg1"/>
                </a:solidFill>
              </a:rPr>
              <a:t>ভাঙ্গা</a:t>
            </a:r>
            <a:r>
              <a:rPr lang="en-US" sz="4400" dirty="0" smtClean="0">
                <a:solidFill>
                  <a:schemeClr val="bg1"/>
                </a:solidFill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</a:rPr>
              <a:t>অংশ</a:t>
            </a:r>
            <a:endParaRPr lang="en-US" sz="4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6378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CEE31-6724-46C7-8B49-98A8CD7D0AF7}" type="datetime12">
              <a:rPr lang="en-US" smtClean="0"/>
              <a:t>10:28 AM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SAFIQ SIR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5" name="Date Placeholder 1"/>
          <p:cNvSpPr txBox="1">
            <a:spLocks/>
          </p:cNvSpPr>
          <p:nvPr/>
        </p:nvSpPr>
        <p:spPr>
          <a:xfrm>
            <a:off x="562372" y="6356351"/>
            <a:ext cx="26244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4878DE0-AA56-4A5D-BADD-B0ACBE18279A}" type="datetime12">
              <a:rPr lang="en-US" smtClean="0"/>
              <a:pPr/>
              <a:t>10:28 AM</a:t>
            </a:fld>
            <a:endParaRPr lang="en-US" dirty="0"/>
          </a:p>
        </p:txBody>
      </p:sp>
      <p:sp>
        <p:nvSpPr>
          <p:cNvPr id="6" name="Footer Placeholder 2"/>
          <p:cNvSpPr txBox="1">
            <a:spLocks/>
          </p:cNvSpPr>
          <p:nvPr/>
        </p:nvSpPr>
        <p:spPr>
          <a:xfrm>
            <a:off x="3842875" y="6356351"/>
            <a:ext cx="35616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mtClean="0"/>
              <a:t>SAFIQ SIR</a:t>
            </a:r>
            <a:endParaRPr lang="en-US"/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8060664" y="6356351"/>
            <a:ext cx="26244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0" y="0"/>
            <a:ext cx="11247438" cy="6858000"/>
            <a:chOff x="0" y="0"/>
            <a:chExt cx="11247438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1247438" cy="6858000"/>
            </a:xfrm>
            <a:prstGeom prst="rect">
              <a:avLst/>
            </a:prstGeom>
            <a:noFill/>
            <a:ln w="1143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8271" y="109536"/>
              <a:ext cx="11001376" cy="6600824"/>
            </a:xfrm>
            <a:prstGeom prst="rect">
              <a:avLst/>
            </a:prstGeom>
            <a:solidFill>
              <a:schemeClr val="bg2"/>
            </a:solidFill>
            <a:ln w="10160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Date Placeholder 3"/>
          <p:cNvSpPr txBox="1">
            <a:spLocks/>
          </p:cNvSpPr>
          <p:nvPr/>
        </p:nvSpPr>
        <p:spPr>
          <a:xfrm>
            <a:off x="594519" y="6387647"/>
            <a:ext cx="26244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E849D7A-46C5-4F93-A621-10181ADC6482}" type="datetime12">
              <a:rPr lang="en-US" smtClean="0">
                <a:solidFill>
                  <a:schemeClr val="accent5">
                    <a:lumMod val="50000"/>
                  </a:schemeClr>
                </a:solidFill>
              </a:rPr>
              <a:pPr/>
              <a:t>10:28 AM</a:t>
            </a:fld>
            <a:endParaRPr lang="en-US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2" name="Slide Number Placeholder 4"/>
          <p:cNvSpPr txBox="1">
            <a:spLocks/>
          </p:cNvSpPr>
          <p:nvPr/>
        </p:nvSpPr>
        <p:spPr>
          <a:xfrm>
            <a:off x="8092811" y="6387647"/>
            <a:ext cx="26244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13" name="Footer Placeholder 5"/>
          <p:cNvSpPr txBox="1">
            <a:spLocks/>
          </p:cNvSpPr>
          <p:nvPr/>
        </p:nvSpPr>
        <p:spPr>
          <a:xfrm>
            <a:off x="3875022" y="6387647"/>
            <a:ext cx="35616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mtClean="0">
                <a:solidFill>
                  <a:schemeClr val="accent5">
                    <a:lumMod val="50000"/>
                  </a:schemeClr>
                </a:solidFill>
              </a:rPr>
              <a:t>SAFIQ SIR</a:t>
            </a:r>
            <a:endParaRPr lang="en-US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437918" y="1447800"/>
            <a:ext cx="355898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err="1" smtClean="0"/>
              <a:t>আজকের</a:t>
            </a:r>
            <a:r>
              <a:rPr lang="en-US" sz="4400" dirty="0" smtClean="0"/>
              <a:t> </a:t>
            </a:r>
            <a:r>
              <a:rPr lang="en-US" sz="4400" dirty="0" err="1" smtClean="0"/>
              <a:t>পাঠ</a:t>
            </a:r>
            <a:endParaRPr lang="en-US" sz="4400" dirty="0"/>
          </a:p>
        </p:txBody>
      </p:sp>
      <p:sp>
        <p:nvSpPr>
          <p:cNvPr id="16" name="Rectangle 15"/>
          <p:cNvSpPr/>
          <p:nvPr/>
        </p:nvSpPr>
        <p:spPr>
          <a:xfrm>
            <a:off x="4080722" y="2590800"/>
            <a:ext cx="227337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dirty="0" err="1"/>
              <a:t>ভগ্নাংশ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39377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CEE31-6724-46C7-8B49-98A8CD7D0AF7}" type="datetime12">
              <a:rPr lang="en-US" smtClean="0"/>
              <a:t>10:28 AM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SAFIQ SIR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5" name="Date Placeholder 1"/>
          <p:cNvSpPr txBox="1">
            <a:spLocks/>
          </p:cNvSpPr>
          <p:nvPr/>
        </p:nvSpPr>
        <p:spPr>
          <a:xfrm>
            <a:off x="562372" y="6356351"/>
            <a:ext cx="26244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4878DE0-AA56-4A5D-BADD-B0ACBE18279A}" type="datetime12">
              <a:rPr lang="en-US" smtClean="0"/>
              <a:pPr/>
              <a:t>10:28 AM</a:t>
            </a:fld>
            <a:endParaRPr lang="en-US"/>
          </a:p>
        </p:txBody>
      </p:sp>
      <p:sp>
        <p:nvSpPr>
          <p:cNvPr id="6" name="Footer Placeholder 2"/>
          <p:cNvSpPr txBox="1">
            <a:spLocks/>
          </p:cNvSpPr>
          <p:nvPr/>
        </p:nvSpPr>
        <p:spPr>
          <a:xfrm>
            <a:off x="3842875" y="6356351"/>
            <a:ext cx="35616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mtClean="0"/>
              <a:t>SAFIQ SIR</a:t>
            </a:r>
            <a:endParaRPr lang="en-US"/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8060664" y="6356351"/>
            <a:ext cx="26244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0" y="0"/>
            <a:ext cx="11247438" cy="6858000"/>
            <a:chOff x="0" y="0"/>
            <a:chExt cx="11247438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1247438" cy="6858000"/>
            </a:xfrm>
            <a:prstGeom prst="rect">
              <a:avLst/>
            </a:prstGeom>
            <a:noFill/>
            <a:ln w="1143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8271" y="109536"/>
              <a:ext cx="11001376" cy="6600824"/>
            </a:xfrm>
            <a:prstGeom prst="rect">
              <a:avLst/>
            </a:prstGeom>
            <a:solidFill>
              <a:schemeClr val="bg2"/>
            </a:solidFill>
            <a:ln w="10160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Date Placeholder 3"/>
          <p:cNvSpPr txBox="1">
            <a:spLocks/>
          </p:cNvSpPr>
          <p:nvPr/>
        </p:nvSpPr>
        <p:spPr>
          <a:xfrm>
            <a:off x="594519" y="6387647"/>
            <a:ext cx="26244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E849D7A-46C5-4F93-A621-10181ADC6482}" type="datetime12">
              <a:rPr lang="en-US" smtClean="0">
                <a:solidFill>
                  <a:schemeClr val="accent5">
                    <a:lumMod val="50000"/>
                  </a:schemeClr>
                </a:solidFill>
              </a:rPr>
              <a:pPr/>
              <a:t>10:28 AM</a:t>
            </a:fld>
            <a:endParaRPr lang="en-US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2" name="Slide Number Placeholder 4"/>
          <p:cNvSpPr txBox="1">
            <a:spLocks/>
          </p:cNvSpPr>
          <p:nvPr/>
        </p:nvSpPr>
        <p:spPr>
          <a:xfrm>
            <a:off x="8092811" y="6387647"/>
            <a:ext cx="26244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13" name="Footer Placeholder 5"/>
          <p:cNvSpPr txBox="1">
            <a:spLocks/>
          </p:cNvSpPr>
          <p:nvPr/>
        </p:nvSpPr>
        <p:spPr>
          <a:xfrm>
            <a:off x="3875022" y="6387647"/>
            <a:ext cx="35616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mtClean="0">
                <a:solidFill>
                  <a:schemeClr val="accent5">
                    <a:lumMod val="50000"/>
                  </a:schemeClr>
                </a:solidFill>
              </a:rPr>
              <a:t>SAFIQ SIR</a:t>
            </a:r>
            <a:endParaRPr lang="en-US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448100" y="838200"/>
            <a:ext cx="326121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err="1" smtClean="0"/>
              <a:t>শিখন</a:t>
            </a:r>
            <a:r>
              <a:rPr lang="en-US" sz="4000" dirty="0" smtClean="0"/>
              <a:t> </a:t>
            </a:r>
            <a:r>
              <a:rPr lang="en-US" sz="4000" dirty="0" err="1" smtClean="0"/>
              <a:t>ফল</a:t>
            </a:r>
            <a:r>
              <a:rPr lang="en-US" sz="4000" dirty="0" smtClean="0"/>
              <a:t>: </a:t>
            </a:r>
            <a:endParaRPr lang="en-US" sz="4000" dirty="0"/>
          </a:p>
        </p:txBody>
      </p:sp>
      <p:sp>
        <p:nvSpPr>
          <p:cNvPr id="15" name="Rectangle 14"/>
          <p:cNvSpPr/>
          <p:nvPr/>
        </p:nvSpPr>
        <p:spPr>
          <a:xfrm>
            <a:off x="1448100" y="1676400"/>
            <a:ext cx="923696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err="1" smtClean="0"/>
              <a:t>এই</a:t>
            </a:r>
            <a:r>
              <a:rPr lang="en-US" sz="4000" dirty="0" smtClean="0"/>
              <a:t> </a:t>
            </a:r>
            <a:r>
              <a:rPr lang="en-US" sz="4000" dirty="0" err="1" smtClean="0"/>
              <a:t>পাঠ</a:t>
            </a:r>
            <a:r>
              <a:rPr lang="en-US" sz="4000" dirty="0" smtClean="0"/>
              <a:t> </a:t>
            </a:r>
            <a:r>
              <a:rPr lang="en-US" sz="4000" dirty="0" err="1" smtClean="0"/>
              <a:t>শেষে</a:t>
            </a:r>
            <a:r>
              <a:rPr lang="en-US" sz="4000" dirty="0" smtClean="0"/>
              <a:t> </a:t>
            </a:r>
            <a:r>
              <a:rPr lang="en-US" sz="4000" dirty="0" err="1" smtClean="0"/>
              <a:t>শিক্ষর্থীরা</a:t>
            </a:r>
            <a:r>
              <a:rPr lang="en-US" sz="4000" dirty="0" smtClean="0"/>
              <a:t>. . .</a:t>
            </a:r>
            <a:endParaRPr lang="en-US" sz="4000" dirty="0"/>
          </a:p>
        </p:txBody>
      </p:sp>
      <p:sp>
        <p:nvSpPr>
          <p:cNvPr id="16" name="Rectangle 15"/>
          <p:cNvSpPr/>
          <p:nvPr/>
        </p:nvSpPr>
        <p:spPr>
          <a:xfrm>
            <a:off x="562372" y="2590800"/>
            <a:ext cx="1008164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/>
              <a:t>১। </a:t>
            </a:r>
            <a:r>
              <a:rPr lang="en-US" sz="4000" dirty="0" err="1" smtClean="0"/>
              <a:t>ভগ্নাংশ</a:t>
            </a:r>
            <a:r>
              <a:rPr lang="en-US" sz="4000" dirty="0" smtClean="0"/>
              <a:t> </a:t>
            </a:r>
            <a:r>
              <a:rPr lang="en-US" sz="4000" dirty="0" err="1" smtClean="0"/>
              <a:t>কী</a:t>
            </a:r>
            <a:r>
              <a:rPr lang="en-US" sz="4000" dirty="0" smtClean="0"/>
              <a:t> </a:t>
            </a:r>
            <a:r>
              <a:rPr lang="en-US" sz="4000" dirty="0" err="1" smtClean="0"/>
              <a:t>বলতে</a:t>
            </a:r>
            <a:r>
              <a:rPr lang="en-US" sz="4000" dirty="0" smtClean="0"/>
              <a:t> </a:t>
            </a:r>
            <a:r>
              <a:rPr lang="en-US" sz="4000" dirty="0" err="1" smtClean="0"/>
              <a:t>পারবে</a:t>
            </a:r>
            <a:r>
              <a:rPr lang="en-US" sz="4000" dirty="0" smtClean="0"/>
              <a:t>।</a:t>
            </a:r>
            <a:endParaRPr lang="en-US" sz="4000" dirty="0"/>
          </a:p>
        </p:txBody>
      </p:sp>
      <p:sp>
        <p:nvSpPr>
          <p:cNvPr id="17" name="Rectangle 16"/>
          <p:cNvSpPr/>
          <p:nvPr/>
        </p:nvSpPr>
        <p:spPr>
          <a:xfrm>
            <a:off x="562372" y="3406914"/>
            <a:ext cx="1008164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/>
              <a:t>২।  </a:t>
            </a:r>
            <a:r>
              <a:rPr lang="en-US" sz="4000" dirty="0" err="1" smtClean="0"/>
              <a:t>বিভিন্ন</a:t>
            </a:r>
            <a:r>
              <a:rPr lang="en-US" sz="4000" dirty="0" smtClean="0"/>
              <a:t> </a:t>
            </a:r>
            <a:r>
              <a:rPr lang="en-US" sz="4000" dirty="0" err="1" smtClean="0"/>
              <a:t>প্রকার</a:t>
            </a:r>
            <a:r>
              <a:rPr lang="en-US" sz="4000" dirty="0" smtClean="0"/>
              <a:t> </a:t>
            </a:r>
            <a:r>
              <a:rPr lang="en-US" sz="4000" dirty="0" err="1" smtClean="0"/>
              <a:t>ভগ্নাংশ</a:t>
            </a:r>
            <a:r>
              <a:rPr lang="en-US" sz="4000" dirty="0" smtClean="0"/>
              <a:t> </a:t>
            </a:r>
            <a:r>
              <a:rPr lang="en-US" sz="4000" dirty="0" err="1" smtClean="0"/>
              <a:t>বলতে</a:t>
            </a:r>
            <a:r>
              <a:rPr lang="en-US" sz="4000" dirty="0" smtClean="0"/>
              <a:t> </a:t>
            </a:r>
            <a:r>
              <a:rPr lang="en-US" sz="4000" dirty="0" err="1" smtClean="0"/>
              <a:t>পারবে</a:t>
            </a:r>
            <a:r>
              <a:rPr lang="en-US" sz="4000" dirty="0" smtClean="0"/>
              <a:t>।</a:t>
            </a:r>
            <a:endParaRPr lang="en-US" sz="4000" dirty="0"/>
          </a:p>
        </p:txBody>
      </p:sp>
      <p:sp>
        <p:nvSpPr>
          <p:cNvPr id="18" name="Rectangle 17"/>
          <p:cNvSpPr/>
          <p:nvPr/>
        </p:nvSpPr>
        <p:spPr>
          <a:xfrm>
            <a:off x="562372" y="4168914"/>
            <a:ext cx="1008164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/>
              <a:t>৩। </a:t>
            </a:r>
            <a:r>
              <a:rPr lang="en-US" sz="4000" dirty="0" err="1" smtClean="0"/>
              <a:t>যোগ</a:t>
            </a:r>
            <a:r>
              <a:rPr lang="en-US" sz="4000" dirty="0" smtClean="0"/>
              <a:t> ও </a:t>
            </a:r>
            <a:r>
              <a:rPr lang="en-US" sz="4000" dirty="0" err="1" smtClean="0"/>
              <a:t>বিয়োগ</a:t>
            </a:r>
            <a:r>
              <a:rPr lang="en-US" sz="4000" dirty="0" smtClean="0"/>
              <a:t> </a:t>
            </a:r>
            <a:r>
              <a:rPr lang="en-US" sz="4000" dirty="0" err="1" smtClean="0"/>
              <a:t>করতে</a:t>
            </a:r>
            <a:r>
              <a:rPr lang="en-US" sz="4000" dirty="0" smtClean="0"/>
              <a:t> </a:t>
            </a:r>
            <a:r>
              <a:rPr lang="en-US" sz="4000" dirty="0" err="1" smtClean="0"/>
              <a:t>পারবে</a:t>
            </a:r>
            <a:r>
              <a:rPr lang="en-US" sz="4000" dirty="0" smtClean="0"/>
              <a:t>।</a:t>
            </a:r>
            <a:endParaRPr lang="en-US" sz="4000" dirty="0"/>
          </a:p>
        </p:txBody>
      </p:sp>
      <p:sp>
        <p:nvSpPr>
          <p:cNvPr id="19" name="Rectangle 18"/>
          <p:cNvSpPr/>
          <p:nvPr/>
        </p:nvSpPr>
        <p:spPr>
          <a:xfrm>
            <a:off x="562371" y="4916269"/>
            <a:ext cx="1039534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/>
              <a:t>৪। </a:t>
            </a:r>
            <a:r>
              <a:rPr lang="en-US" sz="3600" dirty="0" err="1" smtClean="0"/>
              <a:t>ভগ্নাংশের</a:t>
            </a:r>
            <a:r>
              <a:rPr lang="en-US" sz="3600" dirty="0" smtClean="0"/>
              <a:t> </a:t>
            </a:r>
            <a:r>
              <a:rPr lang="en-US" sz="3600" dirty="0" err="1" smtClean="0"/>
              <a:t>বিভিন্ন</a:t>
            </a:r>
            <a:r>
              <a:rPr lang="en-US" sz="3600" dirty="0" smtClean="0"/>
              <a:t> </a:t>
            </a:r>
            <a:r>
              <a:rPr lang="en-US" sz="3600" dirty="0" err="1" smtClean="0"/>
              <a:t>সমস্যার</a:t>
            </a:r>
            <a:r>
              <a:rPr lang="en-US" sz="3600" dirty="0" smtClean="0"/>
              <a:t> </a:t>
            </a:r>
            <a:r>
              <a:rPr lang="en-US" sz="3600" dirty="0" err="1" smtClean="0"/>
              <a:t>সমাধান</a:t>
            </a:r>
            <a:r>
              <a:rPr lang="en-US" sz="3600" dirty="0" smtClean="0"/>
              <a:t> </a:t>
            </a:r>
            <a:r>
              <a:rPr lang="en-US" sz="3600" dirty="0" err="1" smtClean="0"/>
              <a:t>করতে</a:t>
            </a:r>
            <a:r>
              <a:rPr lang="en-US" sz="3600" dirty="0" smtClean="0"/>
              <a:t> </a:t>
            </a:r>
            <a:r>
              <a:rPr lang="en-US" sz="3600" dirty="0" err="1" smtClean="0"/>
              <a:t>পারবে</a:t>
            </a:r>
            <a:r>
              <a:rPr lang="en-US" sz="3600" dirty="0" smtClean="0"/>
              <a:t>।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957305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CEE31-6724-46C7-8B49-98A8CD7D0AF7}" type="datetime12">
              <a:rPr lang="en-US" smtClean="0"/>
              <a:t>10:28 AM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SAFIQ SIR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5" name="Date Placeholder 1"/>
          <p:cNvSpPr txBox="1">
            <a:spLocks/>
          </p:cNvSpPr>
          <p:nvPr/>
        </p:nvSpPr>
        <p:spPr>
          <a:xfrm>
            <a:off x="562372" y="6356351"/>
            <a:ext cx="26244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4878DE0-AA56-4A5D-BADD-B0ACBE18279A}" type="datetime12">
              <a:rPr lang="en-US" smtClean="0"/>
              <a:pPr/>
              <a:t>10:28 AM</a:t>
            </a:fld>
            <a:endParaRPr lang="en-US"/>
          </a:p>
        </p:txBody>
      </p:sp>
      <p:sp>
        <p:nvSpPr>
          <p:cNvPr id="6" name="Footer Placeholder 2"/>
          <p:cNvSpPr txBox="1">
            <a:spLocks/>
          </p:cNvSpPr>
          <p:nvPr/>
        </p:nvSpPr>
        <p:spPr>
          <a:xfrm>
            <a:off x="3842875" y="6356351"/>
            <a:ext cx="35616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mtClean="0"/>
              <a:t>SAFIQ SIR</a:t>
            </a:r>
            <a:endParaRPr lang="en-US"/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8060664" y="6356351"/>
            <a:ext cx="26244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0" y="0"/>
            <a:ext cx="11247438" cy="6858000"/>
            <a:chOff x="0" y="0"/>
            <a:chExt cx="11247438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1247438" cy="6858000"/>
            </a:xfrm>
            <a:prstGeom prst="rect">
              <a:avLst/>
            </a:prstGeom>
            <a:noFill/>
            <a:ln w="1143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8271" y="109536"/>
              <a:ext cx="11001376" cy="6600824"/>
            </a:xfrm>
            <a:prstGeom prst="rect">
              <a:avLst/>
            </a:prstGeom>
            <a:solidFill>
              <a:schemeClr val="bg2"/>
            </a:solidFill>
            <a:ln w="10160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Date Placeholder 3"/>
          <p:cNvSpPr txBox="1">
            <a:spLocks/>
          </p:cNvSpPr>
          <p:nvPr/>
        </p:nvSpPr>
        <p:spPr>
          <a:xfrm>
            <a:off x="594519" y="6387647"/>
            <a:ext cx="26244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E849D7A-46C5-4F93-A621-10181ADC6482}" type="datetime12">
              <a:rPr lang="en-US" smtClean="0">
                <a:solidFill>
                  <a:schemeClr val="accent5">
                    <a:lumMod val="50000"/>
                  </a:schemeClr>
                </a:solidFill>
              </a:rPr>
              <a:pPr/>
              <a:t>10:28 AM</a:t>
            </a:fld>
            <a:endParaRPr lang="en-US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2" name="Slide Number Placeholder 4"/>
          <p:cNvSpPr txBox="1">
            <a:spLocks/>
          </p:cNvSpPr>
          <p:nvPr/>
        </p:nvSpPr>
        <p:spPr>
          <a:xfrm>
            <a:off x="8092811" y="6387647"/>
            <a:ext cx="26244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13" name="Footer Placeholder 5"/>
          <p:cNvSpPr txBox="1">
            <a:spLocks/>
          </p:cNvSpPr>
          <p:nvPr/>
        </p:nvSpPr>
        <p:spPr>
          <a:xfrm>
            <a:off x="3875022" y="6387647"/>
            <a:ext cx="35616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mtClean="0">
                <a:solidFill>
                  <a:schemeClr val="accent5">
                    <a:lumMod val="50000"/>
                  </a:schemeClr>
                </a:solidFill>
              </a:rPr>
              <a:t>SAFIQ SIR</a:t>
            </a:r>
            <a:endParaRPr lang="en-US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62372" y="609600"/>
            <a:ext cx="53340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 err="1" smtClean="0"/>
              <a:t>ভগ্নাংশ</a:t>
            </a:r>
            <a:r>
              <a:rPr lang="en-US" sz="4400" dirty="0" smtClean="0"/>
              <a:t> </a:t>
            </a:r>
            <a:r>
              <a:rPr lang="en-US" sz="4400" dirty="0" err="1" smtClean="0"/>
              <a:t>কাকে</a:t>
            </a:r>
            <a:r>
              <a:rPr lang="en-US" sz="4400" dirty="0" smtClean="0"/>
              <a:t> </a:t>
            </a:r>
            <a:r>
              <a:rPr lang="en-US" sz="4400" dirty="0" err="1" smtClean="0"/>
              <a:t>বলে</a:t>
            </a:r>
            <a:r>
              <a:rPr lang="en-US" sz="4400" dirty="0" smtClean="0"/>
              <a:t>?</a:t>
            </a:r>
            <a:endParaRPr lang="en-US" sz="4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385755" y="1600200"/>
                <a:ext cx="10668000" cy="261840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as-IN" sz="3600" dirty="0"/>
                  <a:t>কোনো পূর্ণ বস্তু বা পরিমাণের অংশ বোঝাতে যে সংখ্যা ব্যবহার করা হয়, তাকে ভগ্নাংশ বলে। ভগ্নাংশের দুটি অংশ থাকে, যথা: </a:t>
                </a:r>
                <a:r>
                  <a:rPr lang="as-IN" sz="3600" b="1" dirty="0"/>
                  <a:t>লব</a:t>
                </a:r>
                <a:r>
                  <a:rPr lang="as-IN" sz="3600" dirty="0"/>
                  <a:t> ও </a:t>
                </a:r>
                <a:r>
                  <a:rPr lang="as-IN" sz="3600" b="1" dirty="0"/>
                  <a:t>হর</a:t>
                </a:r>
                <a:r>
                  <a:rPr lang="as-IN" sz="3600" dirty="0"/>
                  <a:t>। এর ওপরের সংখ্যাটি লব এবং নিচের সংখ্যাটি হর। যেমন: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600" dirty="0"/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3600" dirty="0"/>
                          <m:t>2</m:t>
                        </m:r>
                      </m:den>
                    </m:f>
                  </m:oMath>
                </a14:m>
                <a:r>
                  <a:rPr lang="en-US" sz="3600" dirty="0" smtClean="0"/>
                  <a:t> </a:t>
                </a:r>
                <a:r>
                  <a:rPr lang="as-IN" sz="3600" dirty="0"/>
                  <a:t>একটি ভগ্নাংশ</a:t>
                </a:r>
                <a:endParaRPr lang="en-US" sz="3600" dirty="0"/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755" y="1600200"/>
                <a:ext cx="10668000" cy="2618409"/>
              </a:xfrm>
              <a:prstGeom prst="rect">
                <a:avLst/>
              </a:prstGeom>
              <a:blipFill rotWithShape="1">
                <a:blip r:embed="rId2"/>
                <a:stretch>
                  <a:fillRect l="-1714" t="-3497" r="-2914" b="-30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77056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CEE31-6724-46C7-8B49-98A8CD7D0AF7}" type="datetime12">
              <a:rPr lang="en-US" smtClean="0"/>
              <a:t>10:28 AM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SAFIQ SIR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5" name="Date Placeholder 1"/>
          <p:cNvSpPr txBox="1">
            <a:spLocks/>
          </p:cNvSpPr>
          <p:nvPr/>
        </p:nvSpPr>
        <p:spPr>
          <a:xfrm>
            <a:off x="562372" y="6356351"/>
            <a:ext cx="26244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4878DE0-AA56-4A5D-BADD-B0ACBE18279A}" type="datetime12">
              <a:rPr lang="en-US" smtClean="0"/>
              <a:pPr/>
              <a:t>10:28 AM</a:t>
            </a:fld>
            <a:endParaRPr lang="en-US"/>
          </a:p>
        </p:txBody>
      </p:sp>
      <p:sp>
        <p:nvSpPr>
          <p:cNvPr id="6" name="Footer Placeholder 2"/>
          <p:cNvSpPr txBox="1">
            <a:spLocks/>
          </p:cNvSpPr>
          <p:nvPr/>
        </p:nvSpPr>
        <p:spPr>
          <a:xfrm>
            <a:off x="3842875" y="6356351"/>
            <a:ext cx="35616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mtClean="0"/>
              <a:t>SAFIQ SIR</a:t>
            </a:r>
            <a:endParaRPr lang="en-US"/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8060664" y="6356351"/>
            <a:ext cx="26244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0" y="0"/>
            <a:ext cx="11247438" cy="6858000"/>
            <a:chOff x="0" y="0"/>
            <a:chExt cx="11247438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1247438" cy="6858000"/>
            </a:xfrm>
            <a:prstGeom prst="rect">
              <a:avLst/>
            </a:prstGeom>
            <a:noFill/>
            <a:ln w="1143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8271" y="109536"/>
              <a:ext cx="11001376" cy="6600824"/>
            </a:xfrm>
            <a:prstGeom prst="rect">
              <a:avLst/>
            </a:prstGeom>
            <a:solidFill>
              <a:schemeClr val="bg2"/>
            </a:solidFill>
            <a:ln w="10160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Date Placeholder 3"/>
          <p:cNvSpPr txBox="1">
            <a:spLocks/>
          </p:cNvSpPr>
          <p:nvPr/>
        </p:nvSpPr>
        <p:spPr>
          <a:xfrm>
            <a:off x="594519" y="6387647"/>
            <a:ext cx="26244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E849D7A-46C5-4F93-A621-10181ADC6482}" type="datetime12">
              <a:rPr lang="en-US" smtClean="0">
                <a:solidFill>
                  <a:schemeClr val="accent5">
                    <a:lumMod val="50000"/>
                  </a:schemeClr>
                </a:solidFill>
              </a:rPr>
              <a:pPr/>
              <a:t>10:28 AM</a:t>
            </a:fld>
            <a:endParaRPr lang="en-US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2" name="Slide Number Placeholder 4"/>
          <p:cNvSpPr txBox="1">
            <a:spLocks/>
          </p:cNvSpPr>
          <p:nvPr/>
        </p:nvSpPr>
        <p:spPr>
          <a:xfrm>
            <a:off x="8092811" y="6387647"/>
            <a:ext cx="26244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13" name="Footer Placeholder 5"/>
          <p:cNvSpPr txBox="1">
            <a:spLocks/>
          </p:cNvSpPr>
          <p:nvPr/>
        </p:nvSpPr>
        <p:spPr>
          <a:xfrm>
            <a:off x="3875022" y="6387647"/>
            <a:ext cx="35616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SAFIQ SIR</a:t>
            </a:r>
            <a:endParaRPr lang="en-US" dirty="0">
              <a:solidFill>
                <a:schemeClr val="accent5">
                  <a:lumMod val="5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321866" y="1905000"/>
                <a:ext cx="10668000" cy="329090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as-IN" sz="4000" dirty="0" smtClean="0"/>
                  <a:t>ভগ্নাংশের লঘিষ্ঠ রূপ হলো এমন একটি ছোট রূপ, যেখানে লব ও হরের ১ ছাড়া আর কোনো সাধারণ গুণনীয়ক বা উৎপাদক থাকে না। যেমন</a:t>
                </a:r>
                <a14:m>
                  <m:oMath xmlns:m="http://schemas.openxmlformats.org/officeDocument/2006/math">
                    <m:r>
                      <a:rPr lang="en-US" sz="4000" b="0" i="0" smtClean="0">
                        <a:latin typeface="Cambria Math"/>
                      </a:rPr>
                      <m:t> </m:t>
                    </m:r>
                    <m:f>
                      <m:fPr>
                        <m:ctrlPr>
                          <a:rPr lang="en-US" sz="4000" i="1" smtClean="0"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4000" dirty="0"/>
                          <m:t>8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4000" dirty="0"/>
                          <m:t>12</m:t>
                        </m:r>
                      </m:den>
                    </m:f>
                  </m:oMath>
                </a14:m>
                <a:r>
                  <a:rPr lang="en-US" sz="4000" dirty="0" smtClean="0"/>
                  <a:t>-</a:t>
                </a:r>
                <a:r>
                  <a:rPr lang="as-IN" sz="4000" dirty="0"/>
                  <a:t>এর লঘিষ্ঠ রূপ হলো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4000" b="0" i="0" dirty="0" smtClean="0"/>
                          <m:t>2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4000" b="0" i="0" dirty="0" smtClean="0"/>
                          <m:t>3</m:t>
                        </m:r>
                      </m:den>
                    </m:f>
                  </m:oMath>
                </a14:m>
                <a:endParaRPr lang="en-US" sz="4000" dirty="0"/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866" y="1905000"/>
                <a:ext cx="10668000" cy="3290901"/>
              </a:xfrm>
              <a:prstGeom prst="rect">
                <a:avLst/>
              </a:prstGeom>
              <a:blipFill rotWithShape="1">
                <a:blip r:embed="rId2"/>
                <a:stretch>
                  <a:fillRect l="-2057" t="-3340" r="-1943" b="-167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Rectangle 14"/>
          <p:cNvSpPr/>
          <p:nvPr/>
        </p:nvSpPr>
        <p:spPr>
          <a:xfrm>
            <a:off x="540034" y="457200"/>
            <a:ext cx="504497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s-IN" sz="3600" dirty="0"/>
              <a:t>ভগ্নাংশের লঘিষ্ঠ </a:t>
            </a:r>
            <a:r>
              <a:rPr lang="as-IN" sz="3600" dirty="0" smtClean="0"/>
              <a:t>রূপ</a:t>
            </a:r>
            <a:r>
              <a:rPr lang="en-US" sz="3600" dirty="0" smtClean="0"/>
              <a:t> </a:t>
            </a:r>
            <a:r>
              <a:rPr lang="en-US" sz="3600" dirty="0" err="1" smtClean="0"/>
              <a:t>কী</a:t>
            </a:r>
            <a:r>
              <a:rPr lang="en-US" sz="3600" dirty="0" smtClean="0"/>
              <a:t>?</a:t>
            </a:r>
            <a:r>
              <a:rPr lang="as-IN" sz="3600" dirty="0" smtClean="0"/>
              <a:t>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214796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CEE31-6724-46C7-8B49-98A8CD7D0AF7}" type="datetime12">
              <a:rPr lang="en-US" smtClean="0"/>
              <a:t>10:28 AM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SAFIQ SIR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5" name="Date Placeholder 1"/>
          <p:cNvSpPr txBox="1">
            <a:spLocks/>
          </p:cNvSpPr>
          <p:nvPr/>
        </p:nvSpPr>
        <p:spPr>
          <a:xfrm>
            <a:off x="562372" y="6356351"/>
            <a:ext cx="26244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4878DE0-AA56-4A5D-BADD-B0ACBE18279A}" type="datetime12">
              <a:rPr lang="en-US" smtClean="0"/>
              <a:pPr/>
              <a:t>10:28 AM</a:t>
            </a:fld>
            <a:endParaRPr lang="en-US"/>
          </a:p>
        </p:txBody>
      </p:sp>
      <p:sp>
        <p:nvSpPr>
          <p:cNvPr id="6" name="Footer Placeholder 2"/>
          <p:cNvSpPr txBox="1">
            <a:spLocks/>
          </p:cNvSpPr>
          <p:nvPr/>
        </p:nvSpPr>
        <p:spPr>
          <a:xfrm>
            <a:off x="3842875" y="6356351"/>
            <a:ext cx="35616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mtClean="0"/>
              <a:t>SAFIQ SIR</a:t>
            </a:r>
            <a:endParaRPr lang="en-US"/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8060664" y="6356351"/>
            <a:ext cx="26244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0" y="0"/>
            <a:ext cx="11247438" cy="6858000"/>
            <a:chOff x="0" y="0"/>
            <a:chExt cx="11247438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1247438" cy="6858000"/>
            </a:xfrm>
            <a:prstGeom prst="rect">
              <a:avLst/>
            </a:prstGeom>
            <a:noFill/>
            <a:ln w="1143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8271" y="109536"/>
              <a:ext cx="11001376" cy="6600824"/>
            </a:xfrm>
            <a:prstGeom prst="rect">
              <a:avLst/>
            </a:prstGeom>
            <a:solidFill>
              <a:schemeClr val="bg2"/>
            </a:solidFill>
            <a:ln w="10160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Date Placeholder 3"/>
          <p:cNvSpPr txBox="1">
            <a:spLocks/>
          </p:cNvSpPr>
          <p:nvPr/>
        </p:nvSpPr>
        <p:spPr>
          <a:xfrm>
            <a:off x="594519" y="6387647"/>
            <a:ext cx="26244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E849D7A-46C5-4F93-A621-10181ADC6482}" type="datetime12">
              <a:rPr lang="en-US" smtClean="0">
                <a:solidFill>
                  <a:schemeClr val="accent5">
                    <a:lumMod val="50000"/>
                  </a:schemeClr>
                </a:solidFill>
              </a:rPr>
              <a:pPr/>
              <a:t>10:28 AM</a:t>
            </a:fld>
            <a:endParaRPr lang="en-US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2" name="Slide Number Placeholder 4"/>
          <p:cNvSpPr txBox="1">
            <a:spLocks/>
          </p:cNvSpPr>
          <p:nvPr/>
        </p:nvSpPr>
        <p:spPr>
          <a:xfrm>
            <a:off x="8092811" y="6387647"/>
            <a:ext cx="26244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13" name="Footer Placeholder 5"/>
          <p:cNvSpPr txBox="1">
            <a:spLocks/>
          </p:cNvSpPr>
          <p:nvPr/>
        </p:nvSpPr>
        <p:spPr>
          <a:xfrm>
            <a:off x="3875022" y="6387647"/>
            <a:ext cx="35616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mtClean="0">
                <a:solidFill>
                  <a:schemeClr val="accent5">
                    <a:lumMod val="50000"/>
                  </a:schemeClr>
                </a:solidFill>
              </a:rPr>
              <a:t>SAFIQ SIR</a:t>
            </a:r>
            <a:endParaRPr lang="en-US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916830" y="3394866"/>
            <a:ext cx="8168903" cy="1238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107916" rIns="0" bIns="14283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bn-IN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  <a:cs typeface="Vrinda"/>
              </a:rPr>
              <a:t>গ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  <a:cs typeface="Vrinda"/>
              </a:rPr>
              <a:t>.</a:t>
            </a:r>
            <a:r>
              <a:rPr kumimoji="0" lang="bn-IN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  <a:cs typeface="Vrinda"/>
              </a:rPr>
              <a:t>সা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  <a:cs typeface="Vrinda"/>
              </a:rPr>
              <a:t>.</a:t>
            </a:r>
            <a:r>
              <a:rPr kumimoji="0" lang="bn-IN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  <a:cs typeface="Vrinda"/>
              </a:rPr>
              <a:t>গু দিয়ে লব ও হরকে ভাগ করা।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  <a:cs typeface="Arial" pitchFamily="34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916830" y="533400"/>
            <a:ext cx="608692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bn-IN" sz="3600" b="1" dirty="0">
                <a:latin typeface="Google Sans"/>
              </a:rPr>
              <a:t>লঘিষ্ঠ রূপ বের করার নিয়ম</a:t>
            </a:r>
            <a:r>
              <a:rPr lang="en-US" sz="3600" b="1" dirty="0">
                <a:latin typeface="Google Sans"/>
                <a:cs typeface="Vrinda"/>
              </a:rPr>
              <a:t>:</a:t>
            </a: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916830" y="1524000"/>
            <a:ext cx="912140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bn-IN" sz="4000" dirty="0">
                <a:latin typeface="Google Sans"/>
              </a:rPr>
              <a:t>লব ও হরকে একই সংখ্যা দিয়ে ভাগ করা।</a:t>
            </a:r>
            <a:endParaRPr lang="en-US" sz="4000" dirty="0">
              <a:latin typeface="Google Sans"/>
              <a:cs typeface="Arial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916830" y="2438400"/>
            <a:ext cx="716093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bn-IN" sz="4000" dirty="0">
                <a:latin typeface="Google Sans"/>
              </a:rPr>
              <a:t>লব ও হরের গ</a:t>
            </a:r>
            <a:r>
              <a:rPr lang="en-US" sz="4000" dirty="0">
                <a:latin typeface="Google Sans"/>
                <a:cs typeface="Vrinda"/>
              </a:rPr>
              <a:t>.</a:t>
            </a:r>
            <a:r>
              <a:rPr lang="bn-IN" sz="4000" dirty="0">
                <a:latin typeface="Google Sans"/>
              </a:rPr>
              <a:t>সা</a:t>
            </a:r>
            <a:r>
              <a:rPr lang="en-US" sz="4000" dirty="0">
                <a:latin typeface="Google Sans"/>
                <a:cs typeface="Vrinda"/>
              </a:rPr>
              <a:t>.</a:t>
            </a:r>
            <a:r>
              <a:rPr lang="bn-IN" sz="4000" dirty="0">
                <a:latin typeface="Google Sans"/>
              </a:rPr>
              <a:t>গু নির্ণয় করা।</a:t>
            </a:r>
            <a:endParaRPr lang="en-US" sz="4000" dirty="0">
              <a:latin typeface="Google Sans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0936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CEE31-6724-46C7-8B49-98A8CD7D0AF7}" type="datetime12">
              <a:rPr lang="en-US" smtClean="0"/>
              <a:t>10:28 AM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SAFIQ SIR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5" name="Date Placeholder 1"/>
          <p:cNvSpPr txBox="1">
            <a:spLocks/>
          </p:cNvSpPr>
          <p:nvPr/>
        </p:nvSpPr>
        <p:spPr>
          <a:xfrm>
            <a:off x="562372" y="6356351"/>
            <a:ext cx="26244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4878DE0-AA56-4A5D-BADD-B0ACBE18279A}" type="datetime12">
              <a:rPr lang="en-US" smtClean="0"/>
              <a:pPr/>
              <a:t>10:28 AM</a:t>
            </a:fld>
            <a:endParaRPr lang="en-US"/>
          </a:p>
        </p:txBody>
      </p:sp>
      <p:sp>
        <p:nvSpPr>
          <p:cNvPr id="6" name="Footer Placeholder 2"/>
          <p:cNvSpPr txBox="1">
            <a:spLocks/>
          </p:cNvSpPr>
          <p:nvPr/>
        </p:nvSpPr>
        <p:spPr>
          <a:xfrm>
            <a:off x="3842875" y="6356351"/>
            <a:ext cx="35616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mtClean="0"/>
              <a:t>SAFIQ SIR</a:t>
            </a:r>
            <a:endParaRPr lang="en-US"/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8060664" y="6356351"/>
            <a:ext cx="26244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mtClean="0"/>
              <a:pPr/>
              <a:t>9</a:t>
            </a:fld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0" y="0"/>
            <a:ext cx="11247438" cy="6858000"/>
            <a:chOff x="0" y="0"/>
            <a:chExt cx="11247438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1247438" cy="6858000"/>
            </a:xfrm>
            <a:prstGeom prst="rect">
              <a:avLst/>
            </a:prstGeom>
            <a:noFill/>
            <a:ln w="1143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8271" y="109536"/>
              <a:ext cx="11001376" cy="6600824"/>
            </a:xfrm>
            <a:prstGeom prst="rect">
              <a:avLst/>
            </a:prstGeom>
            <a:solidFill>
              <a:schemeClr val="bg2"/>
            </a:solidFill>
            <a:ln w="10160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Date Placeholder 3"/>
          <p:cNvSpPr txBox="1">
            <a:spLocks/>
          </p:cNvSpPr>
          <p:nvPr/>
        </p:nvSpPr>
        <p:spPr>
          <a:xfrm>
            <a:off x="594519" y="6387647"/>
            <a:ext cx="26244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E849D7A-46C5-4F93-A621-10181ADC6482}" type="datetime12">
              <a:rPr lang="en-US" smtClean="0">
                <a:solidFill>
                  <a:schemeClr val="accent5">
                    <a:lumMod val="50000"/>
                  </a:schemeClr>
                </a:solidFill>
              </a:rPr>
              <a:pPr/>
              <a:t>10:28 AM</a:t>
            </a:fld>
            <a:endParaRPr lang="en-US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2" name="Slide Number Placeholder 4"/>
          <p:cNvSpPr txBox="1">
            <a:spLocks/>
          </p:cNvSpPr>
          <p:nvPr/>
        </p:nvSpPr>
        <p:spPr>
          <a:xfrm>
            <a:off x="8092811" y="6387647"/>
            <a:ext cx="26244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13" name="Footer Placeholder 5"/>
          <p:cNvSpPr txBox="1">
            <a:spLocks/>
          </p:cNvSpPr>
          <p:nvPr/>
        </p:nvSpPr>
        <p:spPr>
          <a:xfrm>
            <a:off x="3875022" y="6387647"/>
            <a:ext cx="35616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mtClean="0">
                <a:solidFill>
                  <a:schemeClr val="accent5">
                    <a:lumMod val="50000"/>
                  </a:schemeClr>
                </a:solidFill>
              </a:rPr>
              <a:t>SAFIQ SIR</a:t>
            </a:r>
            <a:endParaRPr lang="en-US" dirty="0">
              <a:solidFill>
                <a:schemeClr val="accent5">
                  <a:lumMod val="5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594519" y="914400"/>
                <a:ext cx="10319147" cy="20862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as-IN" sz="3600" dirty="0"/>
                  <a:t>যে ভগ্নাংশের লব (উপরের সংখ্যা) হরের (নিচের সংখ্যা) চেয়ে ছোট, তাকে প্রকৃত ভগ্নাংশ বলে</a:t>
                </a:r>
                <a:r>
                  <a:rPr lang="as-IN" sz="3600" dirty="0" smtClean="0"/>
                  <a:t>।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যেমন</a:t>
                </a:r>
                <a:r>
                  <a:rPr lang="en-US" sz="3600" dirty="0" smtClean="0"/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600" b="0" i="0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3600" dirty="0"/>
                          <m:t>3</m:t>
                        </m:r>
                      </m:den>
                    </m:f>
                  </m:oMath>
                </a14:m>
                <a:r>
                  <a:rPr lang="en-US" sz="3600" dirty="0" smtClean="0"/>
                  <a:t> 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600" dirty="0"/>
                          <m:t>2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3600" dirty="0"/>
                          <m:t>3</m:t>
                        </m:r>
                      </m:den>
                    </m:f>
                  </m:oMath>
                </a14:m>
                <a:endParaRPr lang="en-US" sz="3600" dirty="0"/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519" y="914400"/>
                <a:ext cx="10319147" cy="2086277"/>
              </a:xfrm>
              <a:prstGeom prst="rect">
                <a:avLst/>
              </a:prstGeom>
              <a:blipFill rotWithShape="1">
                <a:blip r:embed="rId2"/>
                <a:stretch>
                  <a:fillRect l="-1832" t="-4386" r="-3014" b="-49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562372" y="3276600"/>
                <a:ext cx="10253067" cy="26206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as-IN" sz="3600" dirty="0"/>
                  <a:t>যে ভগ্নাংশের লব হর অপেক্ষা বড় বা হরের সমান, তাকে অপ্রকৃত ভগ্নাংশ বলে। সহজ কথায় এর মান সবসময় ১ বা তার চেয়ে বেশি হয়। যেমন: </a:t>
                </a:r>
                <a:r>
                  <a:rPr lang="en-US" sz="3600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600" b="0" i="0" dirty="0" smtClean="0"/>
                          <m:t>5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3600" dirty="0"/>
                          <m:t>3</m:t>
                        </m:r>
                      </m:den>
                    </m:f>
                  </m:oMath>
                </a14:m>
                <a:r>
                  <a:rPr lang="en-US" sz="3600" dirty="0" smtClean="0"/>
                  <a:t> ,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600" b="0" i="0" dirty="0" smtClean="0"/>
                          <m:t>7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3600" dirty="0"/>
                          <m:t>3</m:t>
                        </m:r>
                      </m:den>
                    </m:f>
                  </m:oMath>
                </a14:m>
                <a:r>
                  <a:rPr lang="en-US" sz="3600" dirty="0"/>
                  <a:t> </a:t>
                </a:r>
                <a:r>
                  <a:rPr lang="as-IN" sz="3600" dirty="0"/>
                  <a:t>ইত্যাদি</a:t>
                </a:r>
                <a:endParaRPr lang="en-US" sz="3600" dirty="0"/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2372" y="3276600"/>
                <a:ext cx="10253067" cy="2620654"/>
              </a:xfrm>
              <a:prstGeom prst="rect">
                <a:avLst/>
              </a:prstGeom>
              <a:blipFill rotWithShape="1">
                <a:blip r:embed="rId3"/>
                <a:stretch>
                  <a:fillRect l="-1784" t="-3497" b="-74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63308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210</TotalTime>
  <Words>1172</Words>
  <Application>Microsoft Office PowerPoint</Application>
  <PresentationFormat>Custom</PresentationFormat>
  <Paragraphs>237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Safiq</dc:creator>
  <cp:lastModifiedBy>Safiq</cp:lastModifiedBy>
  <cp:revision>25</cp:revision>
  <dcterms:created xsi:type="dcterms:W3CDTF">2006-08-16T00:00:00Z</dcterms:created>
  <dcterms:modified xsi:type="dcterms:W3CDTF">2026-08-06T05:00:18Z</dcterms:modified>
</cp:coreProperties>
</file>