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504" r:id="rId2"/>
    <p:sldId id="258" r:id="rId3"/>
    <p:sldId id="259" r:id="rId4"/>
    <p:sldId id="260" r:id="rId5"/>
    <p:sldId id="506" r:id="rId6"/>
    <p:sldId id="521" r:id="rId7"/>
    <p:sldId id="507" r:id="rId8"/>
    <p:sldId id="508" r:id="rId9"/>
    <p:sldId id="524" r:id="rId10"/>
    <p:sldId id="525" r:id="rId11"/>
    <p:sldId id="509" r:id="rId12"/>
    <p:sldId id="523" r:id="rId13"/>
    <p:sldId id="510" r:id="rId14"/>
    <p:sldId id="526" r:id="rId15"/>
    <p:sldId id="527" r:id="rId16"/>
    <p:sldId id="528" r:id="rId17"/>
    <p:sldId id="530" r:id="rId18"/>
    <p:sldId id="52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84AFE-97F5-48A1-BBBB-6E9C8D64157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170CD-9B5F-4D5B-A26D-2E7DFD895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6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170CD-9B5F-4D5B-A26D-2E7DFD8952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2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018C6-A5DD-49F0-9444-3BA536155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89E57D-DF06-482E-8433-BA2F01A0C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8800E-32CD-4214-AE25-6131880A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20665-1191-4473-A0A3-87EB76D1A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80006-6FA3-4CD1-B531-804B65875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230AD-2F62-4D79-8FFA-E58AE4ED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28344F-1AA3-4D05-A760-C9415DA68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C6C38-F99D-40A2-BF3C-34B5355A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F204F-7327-4A7D-ACBE-4F8EFB9E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2777-4552-45D3-93FB-F1DD5FFE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8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3CFC6-6F9E-4195-B872-F4987285D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3ED210-2E2B-4D38-B5C3-BF25B91C7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8819-9535-4F1C-AAA7-323D52B7D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58E20-B605-4AE0-A5A1-00E6735A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2EFF0-FA14-4792-ACDF-1CB6E2337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8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A3FA-1AC0-4146-9062-8868428AC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C1B04-AE57-4316-B9C5-76B5F1F3D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1655A-D3C4-4424-A41F-D53E4805A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5B9FB-CA0B-4521-939E-9AFAD113A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A9FC7-6498-4467-8DCC-B4509F0B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3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64AC4-2B75-4EF2-B124-500CFD482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D9CD6-26D7-49C1-B39B-6ADA8C7DE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817F0-3DA5-4BD1-8D2B-F2B0F0763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32B58-E830-41E9-ABEC-BDF0DC45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C479D-A42D-44C1-9049-1AC405DE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4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76C5-D81B-45D4-8A02-F741504EE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D999D-3BC9-42FD-B3F0-C8EA8CCF7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9F6A0-3353-439A-A5EB-AE512CE9C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36033-D4E6-48C1-AB0B-81650932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A8CB6-9416-417A-8977-C6CEFBB7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4120F-4C16-4E59-93E5-0F0C87B63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6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E8E9A-CBB0-4393-A314-20DB7BDC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E2C93-10D2-4E6B-B825-4E0AB32FB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AB3CF-CDD5-4B94-9D25-7EAEDA92C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6ECD7-5E6D-4BCE-B0B0-8964DB47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466D60-9D76-4E4E-AA17-B56537F11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BC1EA3-8BF2-4AE8-8B73-168545F9C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99B375-D814-4E54-BBE8-1A4E19FA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FD8AF-37C2-4265-B0AF-A0D13616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618B-57BC-4E12-9599-FD66588F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F1ED9C-1AC2-41D7-B3AC-95F9B970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B6981-45BF-47DD-9113-A28E1D3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B2950-13E0-4EBE-BAAF-CDB46A92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3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B9A1A0-6B78-45BD-B9CA-1D2F897A8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E19F7-F219-42FE-8D53-1FA72C25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084BDF-8F0F-4C55-967D-45B81DB0C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6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238E8-652E-4F46-AC6C-3B461510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9B1BD-CBD1-4EA6-A456-D5BB41F9A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849A6-8E60-46E3-BA2A-93DE5F5F4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7ACA19-6F4F-493A-AAA6-71A98E4B4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F76FA-0EAC-4A5A-A631-0CF2B578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15E1C-E20C-44C0-ADE4-87878B28C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8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341C-1DF8-4102-BE0A-99429D751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183A9D-1358-433E-91A7-71F78B872E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1B688-2597-4E93-805D-ADF80F9D8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0CC85C-A4AF-4162-8DD5-EA0541FB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7E403-262F-4BF1-AF7C-2D7B7E2D4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772873-31CE-4DE7-8A7B-68D7D89B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5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060C35-91B9-4D0D-9EDD-CCFF8F9BB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6B9-4806-4116-B5D0-F79324832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51258-D058-4F90-A486-08E278C55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1DF8F-7266-46B4-9466-D403816095B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47EF6-06E2-41E6-BFC6-7E563A44F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1EE26-1E4C-4DB1-A07C-989511254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A2E591-2751-8359-404B-B761EB520B84}"/>
              </a:ext>
            </a:extLst>
          </p:cNvPr>
          <p:cNvSpPr/>
          <p:nvPr/>
        </p:nvSpPr>
        <p:spPr>
          <a:xfrm>
            <a:off x="136632" y="87211"/>
            <a:ext cx="11918731" cy="6511470"/>
          </a:xfrm>
          <a:prstGeom prst="rect">
            <a:avLst/>
          </a:prstGeom>
          <a:noFill/>
          <a:ln w="307975" cap="flat" cmpd="thickThin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3A20C3-C662-4C9E-B836-0FAF2CA7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28" y="259319"/>
            <a:ext cx="11479237" cy="60128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27831F-61BE-4761-A25C-F27FF4FFF95B}"/>
              </a:ext>
            </a:extLst>
          </p:cNvPr>
          <p:cNvSpPr txBox="1"/>
          <p:nvPr/>
        </p:nvSpPr>
        <p:spPr>
          <a:xfrm>
            <a:off x="1181686" y="1927273"/>
            <a:ext cx="1041009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MORNING</a:t>
            </a:r>
          </a:p>
        </p:txBody>
      </p:sp>
    </p:spTree>
    <p:extLst>
      <p:ext uri="{BB962C8B-B14F-4D97-AF65-F5344CB8AC3E}">
        <p14:creationId xmlns:p14="http://schemas.microsoft.com/office/powerpoint/2010/main" val="3837666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3E839A-37C7-4334-BB96-3DB8175FF1C6}"/>
              </a:ext>
            </a:extLst>
          </p:cNvPr>
          <p:cNvSpPr/>
          <p:nvPr/>
        </p:nvSpPr>
        <p:spPr>
          <a:xfrm>
            <a:off x="0" y="57503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“What strange weather it is! Now, it feels like a hot summer!” the man said.</a:t>
            </a:r>
          </a:p>
          <a:p>
            <a:r>
              <a:rPr lang="en-US" sz="2800" dirty="0"/>
              <a:t>as he began to sweat. ‘Oh, it's so hot!’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DA1233-6208-440F-A053-C7EF4B506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618"/>
            <a:ext cx="12191999" cy="41252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3A0F7DA-09CF-436D-B1E3-2591025672A3}"/>
              </a:ext>
            </a:extLst>
          </p:cNvPr>
          <p:cNvSpPr/>
          <p:nvPr/>
        </p:nvSpPr>
        <p:spPr>
          <a:xfrm>
            <a:off x="-1" y="5292860"/>
            <a:ext cx="12191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He removed his jacket and headed to a nearby tree. He took a rest for a</a:t>
            </a:r>
          </a:p>
          <a:p>
            <a:r>
              <a:rPr lang="en-US" sz="3200" dirty="0">
                <a:latin typeface="TimesNewRomanPSMT"/>
              </a:rPr>
              <a:t>while under the shade of the tallest tree.</a:t>
            </a:r>
          </a:p>
          <a:p>
            <a:r>
              <a:rPr lang="en-US" sz="3200" dirty="0">
                <a:latin typeface="TimesNewRomanPSMT"/>
              </a:rPr>
              <a:t>‘I have made the man remove his </a:t>
            </a:r>
            <a:r>
              <a:rPr lang="en-US" sz="3200" dirty="0"/>
              <a:t>jacket</a:t>
            </a:r>
            <a:r>
              <a:rPr lang="en-US" sz="3200" dirty="0">
                <a:latin typeface="TimesNewRomanPSMT"/>
              </a:rPr>
              <a:t>. I have won!’ said the sun.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49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FE9E6E-64D0-4242-B811-DE688BD6304D}"/>
              </a:ext>
            </a:extLst>
          </p:cNvPr>
          <p:cNvSpPr/>
          <p:nvPr/>
        </p:nvSpPr>
        <p:spPr>
          <a:xfrm>
            <a:off x="-4690" y="10941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2.1 </a:t>
            </a:r>
            <a:r>
              <a:rPr lang="en-US" sz="4000" b="1" dirty="0"/>
              <a:t>Fill in the blanks using the words from the box below.</a:t>
            </a:r>
            <a:endParaRPr lang="en-US" sz="3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AB68773-46B0-494A-8CEF-959938723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809865"/>
              </p:ext>
            </p:extLst>
          </p:nvPr>
        </p:nvGraphicFramePr>
        <p:xfrm>
          <a:off x="0" y="719666"/>
          <a:ext cx="12192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875687735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2101764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79492236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88122834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665121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snow,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sweat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arguing,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jacket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trees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39822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E714109-D6D2-42E3-BA5F-E1565720A88C}"/>
              </a:ext>
            </a:extLst>
          </p:cNvPr>
          <p:cNvSpPr/>
          <p:nvPr/>
        </p:nvSpPr>
        <p:spPr>
          <a:xfrm>
            <a:off x="0" y="1582341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a) The wind and the sun were __________ about who is stronger.</a:t>
            </a:r>
          </a:p>
          <a:p>
            <a:r>
              <a:rPr lang="en-US" sz="3200" dirty="0"/>
              <a:t>b) The wind claimed that it could blow __________ to the ground.</a:t>
            </a:r>
          </a:p>
          <a:p>
            <a:r>
              <a:rPr lang="en-US" sz="3200" dirty="0"/>
              <a:t>c) The sun said it could melt all the __________ on the mountains.</a:t>
            </a:r>
          </a:p>
          <a:p>
            <a:r>
              <a:rPr lang="en-US" sz="3200" dirty="0"/>
              <a:t>d) The contest was to see who could remove the man's __________</a:t>
            </a:r>
          </a:p>
          <a:p>
            <a:r>
              <a:rPr lang="en-US" sz="3200" dirty="0"/>
              <a:t>e)The man finally  removed his jacket because he began to_________.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D1E5B-E916-4D3F-BE0B-8BFE0C368DB8}"/>
              </a:ext>
            </a:extLst>
          </p:cNvPr>
          <p:cNvSpPr/>
          <p:nvPr/>
        </p:nvSpPr>
        <p:spPr>
          <a:xfrm>
            <a:off x="5582237" y="1528072"/>
            <a:ext cx="1434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arguing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C88D5C-E996-4A63-A28F-53B19CF554C1}"/>
              </a:ext>
            </a:extLst>
          </p:cNvPr>
          <p:cNvSpPr/>
          <p:nvPr/>
        </p:nvSpPr>
        <p:spPr>
          <a:xfrm>
            <a:off x="6779201" y="2034510"/>
            <a:ext cx="1027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trees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B0C547-6841-49BF-850F-4C35C0B9B821}"/>
              </a:ext>
            </a:extLst>
          </p:cNvPr>
          <p:cNvSpPr/>
          <p:nvPr/>
        </p:nvSpPr>
        <p:spPr>
          <a:xfrm>
            <a:off x="6401961" y="2512809"/>
            <a:ext cx="1069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snow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C9A1CD-F2A0-4241-B934-A43D56181919}"/>
              </a:ext>
            </a:extLst>
          </p:cNvPr>
          <p:cNvSpPr/>
          <p:nvPr/>
        </p:nvSpPr>
        <p:spPr>
          <a:xfrm>
            <a:off x="9751633" y="2991113"/>
            <a:ext cx="11647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jacket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3A685A-CB86-4E5E-977B-34A5BB1A2ED1}"/>
              </a:ext>
            </a:extLst>
          </p:cNvPr>
          <p:cNvSpPr/>
          <p:nvPr/>
        </p:nvSpPr>
        <p:spPr>
          <a:xfrm>
            <a:off x="10032120" y="3511618"/>
            <a:ext cx="1167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sweat</a:t>
            </a:r>
          </a:p>
        </p:txBody>
      </p:sp>
    </p:spTree>
    <p:extLst>
      <p:ext uri="{BB962C8B-B14F-4D97-AF65-F5344CB8AC3E}">
        <p14:creationId xmlns:p14="http://schemas.microsoft.com/office/powerpoint/2010/main" val="410666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  <p:bldP spid="5" grpId="0"/>
      <p:bldP spid="7" grpId="0"/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C135D8-01EA-49B3-843B-E3C6781DDF56}"/>
              </a:ext>
            </a:extLst>
          </p:cNvPr>
          <p:cNvSpPr/>
          <p:nvPr/>
        </p:nvSpPr>
        <p:spPr>
          <a:xfrm>
            <a:off x="-17759" y="8760"/>
            <a:ext cx="122097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NewRomanPS-BoldMT"/>
              </a:rPr>
              <a:t>2.2 Write the answers to the following questions.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B86825-EA93-418C-8934-1B5F8E545C34}"/>
              </a:ext>
            </a:extLst>
          </p:cNvPr>
          <p:cNvSpPr/>
          <p:nvPr/>
        </p:nvSpPr>
        <p:spPr>
          <a:xfrm>
            <a:off x="-17759" y="465460"/>
            <a:ext cx="91617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a)What could the wind do to show its strength?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2C7735-D49D-4FC2-B237-A0985015B8A7}"/>
              </a:ext>
            </a:extLst>
          </p:cNvPr>
          <p:cNvSpPr/>
          <p:nvPr/>
        </p:nvSpPr>
        <p:spPr>
          <a:xfrm>
            <a:off x="12722" y="1485870"/>
            <a:ext cx="9271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b) What did the man do when the wind blew strongly?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ECD4FF-7F6C-4D76-9690-CDA4346592E8}"/>
              </a:ext>
            </a:extLst>
          </p:cNvPr>
          <p:cNvSpPr/>
          <p:nvPr/>
        </p:nvSpPr>
        <p:spPr>
          <a:xfrm>
            <a:off x="-7042" y="2611286"/>
            <a:ext cx="8744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c) What did the sun do first before shining brightly?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E56E6F-1E22-484E-92A7-00469ABF5112}"/>
              </a:ext>
            </a:extLst>
          </p:cNvPr>
          <p:cNvSpPr/>
          <p:nvPr/>
        </p:nvSpPr>
        <p:spPr>
          <a:xfrm>
            <a:off x="-13512" y="3989920"/>
            <a:ext cx="77696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d) Why did the man finally take off his jacket?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4E65F7-5C68-4815-A609-BC4C6BCF4659}"/>
              </a:ext>
            </a:extLst>
          </p:cNvPr>
          <p:cNvSpPr/>
          <p:nvPr/>
        </p:nvSpPr>
        <p:spPr>
          <a:xfrm>
            <a:off x="-17759" y="4864295"/>
            <a:ext cx="122097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e) If you were the man in the story, how would you feel about the sudden change in weather?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3774B-DA88-48D3-B48E-AA895D20C228}"/>
              </a:ext>
            </a:extLst>
          </p:cNvPr>
          <p:cNvSpPr/>
          <p:nvPr/>
        </p:nvSpPr>
        <p:spPr>
          <a:xfrm>
            <a:off x="23444" y="840927"/>
            <a:ext cx="1203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Ans: The wind could blow trees to the ground, push ships across the ocean and make tornadoes to show its strength.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483356-C264-4CEC-A772-6F31DFEF17F3}"/>
              </a:ext>
            </a:extLst>
          </p:cNvPr>
          <p:cNvSpPr/>
          <p:nvPr/>
        </p:nvSpPr>
        <p:spPr>
          <a:xfrm>
            <a:off x="9376" y="1881941"/>
            <a:ext cx="120466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Ans: The man zipped his jacket higher to cover his nose when the wind blew strongly,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0C7A68-EAD0-4634-AEAB-A239C480F1DE}"/>
              </a:ext>
            </a:extLst>
          </p:cNvPr>
          <p:cNvSpPr/>
          <p:nvPr/>
        </p:nvSpPr>
        <p:spPr>
          <a:xfrm>
            <a:off x="9378" y="3049568"/>
            <a:ext cx="121826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Ans: Before shining brightly, the sun first pulled the clouds apart and gently shone down on the man.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C2ADF6-1E03-4894-97FA-75F85B92E63B}"/>
              </a:ext>
            </a:extLst>
          </p:cNvPr>
          <p:cNvSpPr/>
          <p:nvPr/>
        </p:nvSpPr>
        <p:spPr>
          <a:xfrm>
            <a:off x="-6089" y="4426023"/>
            <a:ext cx="11213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</a:rPr>
              <a:t>Ans:The</a:t>
            </a:r>
            <a:r>
              <a:rPr lang="en-US" sz="3200" dirty="0">
                <a:solidFill>
                  <a:srgbClr val="00B050"/>
                </a:solidFill>
              </a:rPr>
              <a:t> man finally took off his jacket because he began to sweat.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160C1E-B46F-4688-BDAF-CB309C7DF54E}"/>
              </a:ext>
            </a:extLst>
          </p:cNvPr>
          <p:cNvSpPr/>
          <p:nvPr/>
        </p:nvSpPr>
        <p:spPr>
          <a:xfrm>
            <a:off x="-17759" y="5764637"/>
            <a:ext cx="122097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e) If I were the man in the story, I would feel surprised about the sudden change in weather.</a:t>
            </a:r>
          </a:p>
        </p:txBody>
      </p:sp>
    </p:spTree>
    <p:extLst>
      <p:ext uri="{BB962C8B-B14F-4D97-AF65-F5344CB8AC3E}">
        <p14:creationId xmlns:p14="http://schemas.microsoft.com/office/powerpoint/2010/main" val="331344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  <p:bldP spid="9" grpId="0"/>
      <p:bldP spid="13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828B9D-2DFB-4159-A815-A02022242C55}"/>
              </a:ext>
            </a:extLst>
          </p:cNvPr>
          <p:cNvSpPr/>
          <p:nvPr/>
        </p:nvSpPr>
        <p:spPr>
          <a:xfrm>
            <a:off x="2262" y="-19370"/>
            <a:ext cx="9581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3.1 Language Focus: Comparison of Adjective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1EBE4A-7085-41E6-8D86-EA20B9F2DD2E}"/>
              </a:ext>
            </a:extLst>
          </p:cNvPr>
          <p:cNvSpPr/>
          <p:nvPr/>
        </p:nvSpPr>
        <p:spPr>
          <a:xfrm>
            <a:off x="-17204" y="754352"/>
            <a:ext cx="7581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Look at the following words used in the text.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5C4E25-4A10-476B-AF47-A17E7875EBBD}"/>
              </a:ext>
            </a:extLst>
          </p:cNvPr>
          <p:cNvSpPr/>
          <p:nvPr/>
        </p:nvSpPr>
        <p:spPr>
          <a:xfrm>
            <a:off x="-17204" y="1281389"/>
            <a:ext cx="122092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stronger ,powerful</a:t>
            </a:r>
            <a:r>
              <a:rPr lang="bn-IN" sz="3200" dirty="0"/>
              <a:t>, </a:t>
            </a:r>
            <a:r>
              <a:rPr lang="en-US" sz="3200" dirty="0"/>
              <a:t>harder, </a:t>
            </a:r>
            <a:r>
              <a:rPr lang="bn-IN" sz="3200" dirty="0"/>
              <a:t> </a:t>
            </a:r>
            <a:r>
              <a:rPr lang="en-US" sz="3200" dirty="0"/>
              <a:t>beautiful </a:t>
            </a:r>
            <a:r>
              <a:rPr lang="bn-IN" sz="3200" dirty="0"/>
              <a:t>, </a:t>
            </a:r>
            <a:r>
              <a:rPr lang="en-US" sz="3200" dirty="0"/>
              <a:t>hot </a:t>
            </a:r>
            <a:r>
              <a:rPr lang="bn-IN" sz="3200" dirty="0"/>
              <a:t>, </a:t>
            </a:r>
            <a:r>
              <a:rPr lang="en-US" sz="3200" dirty="0"/>
              <a:t>tallest ,</a:t>
            </a:r>
            <a:r>
              <a:rPr lang="bn-IN" sz="3200" dirty="0"/>
              <a:t> </a:t>
            </a:r>
            <a:r>
              <a:rPr lang="en-US" sz="3200" dirty="0" err="1"/>
              <a:t>coold</a:t>
            </a:r>
            <a:r>
              <a:rPr lang="en-US" sz="32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4B6BFC-93DE-4BB1-B00C-076FE18BC822}"/>
              </a:ext>
            </a:extLst>
          </p:cNvPr>
          <p:cNvSpPr/>
          <p:nvPr/>
        </p:nvSpPr>
        <p:spPr>
          <a:xfrm>
            <a:off x="0" y="172720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above words are used to talk about the qualities or characteristics of a person or thing. These are adjectives.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71BF84-0F84-4525-9D9F-2C18D6E532EE}"/>
              </a:ext>
            </a:extLst>
          </p:cNvPr>
          <p:cNvSpPr/>
          <p:nvPr/>
        </p:nvSpPr>
        <p:spPr>
          <a:xfrm>
            <a:off x="-17204" y="2824475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Adjectives are describing words. They tell us more about people, animals, places and things.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1932D1-3D96-4997-8FDC-65D89110348D}"/>
              </a:ext>
            </a:extLst>
          </p:cNvPr>
          <p:cNvSpPr/>
          <p:nvPr/>
        </p:nvSpPr>
        <p:spPr>
          <a:xfrm>
            <a:off x="9376" y="3738884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Adjectives can describe the difference between two things. For example,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F5AC48D-6850-4792-B51C-DA5C45E89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591016"/>
              </p:ext>
            </p:extLst>
          </p:nvPr>
        </p:nvGraphicFramePr>
        <p:xfrm>
          <a:off x="6252" y="4236591"/>
          <a:ext cx="12168544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272">
                  <a:extLst>
                    <a:ext uri="{9D8B030D-6E8A-4147-A177-3AD203B41FA5}">
                      <a16:colId xmlns:a16="http://schemas.microsoft.com/office/drawing/2014/main" val="1174235316"/>
                    </a:ext>
                  </a:extLst>
                </a:gridCol>
                <a:gridCol w="6084272">
                  <a:extLst>
                    <a:ext uri="{9D8B030D-6E8A-4147-A177-3AD203B41FA5}">
                      <a16:colId xmlns:a16="http://schemas.microsoft.com/office/drawing/2014/main" val="787808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a tall tree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 taller tree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099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an interesting 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 more interesting story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246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1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3346C082-6F78-4256-86E8-643E2F2FF9EC}"/>
              </a:ext>
            </a:extLst>
          </p:cNvPr>
          <p:cNvSpPr/>
          <p:nvPr/>
        </p:nvSpPr>
        <p:spPr>
          <a:xfrm>
            <a:off x="7315200" y="196948"/>
            <a:ext cx="3924886" cy="289794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0D76990A-7A92-47AE-A942-87253E382349}"/>
              </a:ext>
            </a:extLst>
          </p:cNvPr>
          <p:cNvSpPr/>
          <p:nvPr/>
        </p:nvSpPr>
        <p:spPr>
          <a:xfrm>
            <a:off x="8227256" y="3570850"/>
            <a:ext cx="3924886" cy="289794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We use -</a:t>
            </a:r>
            <a:r>
              <a:rPr lang="en-US" sz="2400" dirty="0" err="1"/>
              <a:t>est</a:t>
            </a:r>
            <a:r>
              <a:rPr lang="en-US" sz="2400" dirty="0"/>
              <a:t> for one syllable word (fast) We add mast for more than one syllable word (beau-</a:t>
            </a:r>
            <a:r>
              <a:rPr lang="en-US" sz="2400" dirty="0" err="1"/>
              <a:t>ti</a:t>
            </a:r>
            <a:r>
              <a:rPr lang="en-US" sz="2400" dirty="0"/>
              <a:t>-</a:t>
            </a:r>
            <a:r>
              <a:rPr lang="en-US" sz="2400" dirty="0" err="1"/>
              <a:t>ful</a:t>
            </a:r>
            <a:r>
              <a:rPr lang="en-US" sz="2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9A242D-4DF8-4C26-B112-0FE7AD8B4F2F}"/>
              </a:ext>
            </a:extLst>
          </p:cNvPr>
          <p:cNvSpPr txBox="1"/>
          <p:nvPr/>
        </p:nvSpPr>
        <p:spPr>
          <a:xfrm>
            <a:off x="7666895" y="534580"/>
            <a:ext cx="37701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use -</a:t>
            </a:r>
            <a:r>
              <a:rPr lang="en-US" sz="2800" dirty="0" err="1"/>
              <a:t>er</a:t>
            </a:r>
            <a:r>
              <a:rPr lang="en-US" sz="2800" dirty="0"/>
              <a:t> for one syllable word (tall) We add more for more than one syllable word (in-</a:t>
            </a:r>
            <a:r>
              <a:rPr lang="en-US" sz="2800" dirty="0" err="1"/>
              <a:t>ter</a:t>
            </a:r>
            <a:r>
              <a:rPr lang="en-US" sz="2800" dirty="0"/>
              <a:t>-es-ting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88348A-E452-4383-A303-6DC502FC7B17}"/>
              </a:ext>
            </a:extLst>
          </p:cNvPr>
          <p:cNvSpPr/>
          <p:nvPr/>
        </p:nvSpPr>
        <p:spPr>
          <a:xfrm>
            <a:off x="150055" y="278227"/>
            <a:ext cx="7516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Adjectives can also describe something as the best or the greatest among three or more things. For example,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E038C1-408C-445F-98AA-4E1A8281C04A}"/>
              </a:ext>
            </a:extLst>
          </p:cNvPr>
          <p:cNvSpPr/>
          <p:nvPr/>
        </p:nvSpPr>
        <p:spPr>
          <a:xfrm>
            <a:off x="-86371" y="2470612"/>
            <a:ext cx="7927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The cheetah is the fastest animal in the jungle.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6BE949-070B-4B12-9D23-B2BC52DADB9E}"/>
              </a:ext>
            </a:extLst>
          </p:cNvPr>
          <p:cNvSpPr/>
          <p:nvPr/>
        </p:nvSpPr>
        <p:spPr>
          <a:xfrm>
            <a:off x="67086" y="5030931"/>
            <a:ext cx="79854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This is the most beautiful picture in the gallery.</a:t>
            </a:r>
          </a:p>
        </p:txBody>
      </p:sp>
    </p:spTree>
    <p:extLst>
      <p:ext uri="{BB962C8B-B14F-4D97-AF65-F5344CB8AC3E}">
        <p14:creationId xmlns:p14="http://schemas.microsoft.com/office/powerpoint/2010/main" val="427665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14B1B8-0752-4C0D-BE7F-0A17B3BF1189}"/>
              </a:ext>
            </a:extLst>
          </p:cNvPr>
          <p:cNvSpPr/>
          <p:nvPr/>
        </p:nvSpPr>
        <p:spPr>
          <a:xfrm>
            <a:off x="23446" y="10941"/>
            <a:ext cx="121685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3.1.1 Now write the forms of adjectives of the following. The first one is done for you.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68A67D-3D27-4E79-9D67-E7B8E2421C5D}"/>
              </a:ext>
            </a:extLst>
          </p:cNvPr>
          <p:cNvCxnSpPr/>
          <p:nvPr/>
        </p:nvCxnSpPr>
        <p:spPr>
          <a:xfrm>
            <a:off x="23446" y="1111348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D8DD65-8B36-4FFD-AC90-B9F1F06ECB40}"/>
              </a:ext>
            </a:extLst>
          </p:cNvPr>
          <p:cNvCxnSpPr/>
          <p:nvPr/>
        </p:nvCxnSpPr>
        <p:spPr>
          <a:xfrm>
            <a:off x="7032" y="1531034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6EF5DE-E155-4554-8C32-7E34DD096FEF}"/>
              </a:ext>
            </a:extLst>
          </p:cNvPr>
          <p:cNvCxnSpPr/>
          <p:nvPr/>
        </p:nvCxnSpPr>
        <p:spPr>
          <a:xfrm>
            <a:off x="-21099" y="1995267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9F5D83-8948-4FA3-985D-5E27BEFE020D}"/>
              </a:ext>
            </a:extLst>
          </p:cNvPr>
          <p:cNvCxnSpPr/>
          <p:nvPr/>
        </p:nvCxnSpPr>
        <p:spPr>
          <a:xfrm>
            <a:off x="21103" y="2459501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C56295-7651-4BD0-9462-D232E8841A7A}"/>
              </a:ext>
            </a:extLst>
          </p:cNvPr>
          <p:cNvCxnSpPr/>
          <p:nvPr/>
        </p:nvCxnSpPr>
        <p:spPr>
          <a:xfrm>
            <a:off x="-7038" y="2895602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C5C671-8B12-42ED-A7AA-FBCDE681C264}"/>
              </a:ext>
            </a:extLst>
          </p:cNvPr>
          <p:cNvCxnSpPr/>
          <p:nvPr/>
        </p:nvCxnSpPr>
        <p:spPr>
          <a:xfrm>
            <a:off x="7034" y="3387970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9B9C38-5E5D-4868-889D-CF20D77C77E5}"/>
              </a:ext>
            </a:extLst>
          </p:cNvPr>
          <p:cNvCxnSpPr/>
          <p:nvPr/>
        </p:nvCxnSpPr>
        <p:spPr>
          <a:xfrm>
            <a:off x="-7035" y="6440660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178D71-1CFA-4947-BDDA-07B6E20DE93E}"/>
              </a:ext>
            </a:extLst>
          </p:cNvPr>
          <p:cNvCxnSpPr/>
          <p:nvPr/>
        </p:nvCxnSpPr>
        <p:spPr>
          <a:xfrm>
            <a:off x="4689" y="6002216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47A82D-E716-4BFD-A3AB-DB7031CB8CE6}"/>
              </a:ext>
            </a:extLst>
          </p:cNvPr>
          <p:cNvCxnSpPr/>
          <p:nvPr/>
        </p:nvCxnSpPr>
        <p:spPr>
          <a:xfrm>
            <a:off x="-25791" y="5507507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0B941E-1802-4B48-99C6-F34B4E8E0A80}"/>
              </a:ext>
            </a:extLst>
          </p:cNvPr>
          <p:cNvCxnSpPr/>
          <p:nvPr/>
        </p:nvCxnSpPr>
        <p:spPr>
          <a:xfrm>
            <a:off x="14072" y="5040926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3660D9-790B-46D8-A71B-ECE295C9C4B0}"/>
              </a:ext>
            </a:extLst>
          </p:cNvPr>
          <p:cNvCxnSpPr/>
          <p:nvPr/>
        </p:nvCxnSpPr>
        <p:spPr>
          <a:xfrm>
            <a:off x="11721" y="4518072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E7BEE9-C1FD-44DA-B0E2-87E2E7B6A66A}"/>
              </a:ext>
            </a:extLst>
          </p:cNvPr>
          <p:cNvCxnSpPr/>
          <p:nvPr/>
        </p:nvCxnSpPr>
        <p:spPr>
          <a:xfrm>
            <a:off x="-4685" y="3938954"/>
            <a:ext cx="1216855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B82001B-79A2-4DB7-9C1E-C1B106AC3444}"/>
              </a:ext>
            </a:extLst>
          </p:cNvPr>
          <p:cNvCxnSpPr>
            <a:cxnSpLocks/>
          </p:cNvCxnSpPr>
          <p:nvPr/>
        </p:nvCxnSpPr>
        <p:spPr>
          <a:xfrm>
            <a:off x="8789965" y="1528686"/>
            <a:ext cx="0" cy="5326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0A162C-0287-40B3-9B8B-9E1FD3A8F92B}"/>
              </a:ext>
            </a:extLst>
          </p:cNvPr>
          <p:cNvCxnSpPr>
            <a:cxnSpLocks/>
          </p:cNvCxnSpPr>
          <p:nvPr/>
        </p:nvCxnSpPr>
        <p:spPr>
          <a:xfrm>
            <a:off x="4288302" y="1542757"/>
            <a:ext cx="0" cy="5326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C4FCB2D-7E85-4EC1-BEE2-B90C8FFFB478}"/>
              </a:ext>
            </a:extLst>
          </p:cNvPr>
          <p:cNvSpPr/>
          <p:nvPr/>
        </p:nvSpPr>
        <p:spPr>
          <a:xfrm>
            <a:off x="5453548" y="1035704"/>
            <a:ext cx="1678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Adjectives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874377-A88E-4A2C-8D07-90FEA5E0EA1E}"/>
              </a:ext>
            </a:extLst>
          </p:cNvPr>
          <p:cNvSpPr/>
          <p:nvPr/>
        </p:nvSpPr>
        <p:spPr>
          <a:xfrm>
            <a:off x="1350165" y="1542141"/>
            <a:ext cx="1477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Positive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458A349-AD88-494E-8A3A-35AC40EF9810}"/>
              </a:ext>
            </a:extLst>
          </p:cNvPr>
          <p:cNvSpPr/>
          <p:nvPr/>
        </p:nvSpPr>
        <p:spPr>
          <a:xfrm>
            <a:off x="5407093" y="1443663"/>
            <a:ext cx="2308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Comparative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966778-89FE-4468-87FC-CDE5C724F1AB}"/>
              </a:ext>
            </a:extLst>
          </p:cNvPr>
          <p:cNvSpPr/>
          <p:nvPr/>
        </p:nvSpPr>
        <p:spPr>
          <a:xfrm>
            <a:off x="9598693" y="1443663"/>
            <a:ext cx="20587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Superlative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2AC959-BA94-4017-B512-E4F853986B1C}"/>
              </a:ext>
            </a:extLst>
          </p:cNvPr>
          <p:cNvSpPr/>
          <p:nvPr/>
        </p:nvSpPr>
        <p:spPr>
          <a:xfrm>
            <a:off x="1657053" y="1978241"/>
            <a:ext cx="1032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close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96BF1D-3B67-4406-ADD5-6090F35CC522}"/>
              </a:ext>
            </a:extLst>
          </p:cNvPr>
          <p:cNvSpPr/>
          <p:nvPr/>
        </p:nvSpPr>
        <p:spPr>
          <a:xfrm>
            <a:off x="5724744" y="1936039"/>
            <a:ext cx="10518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closer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2382C5-B36F-4E57-BF54-377BD5F789A6}"/>
              </a:ext>
            </a:extLst>
          </p:cNvPr>
          <p:cNvSpPr/>
          <p:nvPr/>
        </p:nvSpPr>
        <p:spPr>
          <a:xfrm>
            <a:off x="9621702" y="1992309"/>
            <a:ext cx="1326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closest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8F5FD5-06F7-4003-8285-68CCDAA92CD0}"/>
              </a:ext>
            </a:extLst>
          </p:cNvPr>
          <p:cNvSpPr/>
          <p:nvPr/>
        </p:nvSpPr>
        <p:spPr>
          <a:xfrm>
            <a:off x="1571144" y="2386205"/>
            <a:ext cx="12410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strong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8455742-BD97-4A1E-8A18-AF2424540715}"/>
              </a:ext>
            </a:extLst>
          </p:cNvPr>
          <p:cNvSpPr/>
          <p:nvPr/>
        </p:nvSpPr>
        <p:spPr>
          <a:xfrm>
            <a:off x="9464979" y="2386201"/>
            <a:ext cx="1734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strongest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C18BAC-A497-4077-B226-5042D271703D}"/>
              </a:ext>
            </a:extLst>
          </p:cNvPr>
          <p:cNvSpPr/>
          <p:nvPr/>
        </p:nvSpPr>
        <p:spPr>
          <a:xfrm>
            <a:off x="1556741" y="2892638"/>
            <a:ext cx="11418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warm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6A7E82-833E-45AF-91FA-1270B025F9B7}"/>
              </a:ext>
            </a:extLst>
          </p:cNvPr>
          <p:cNvSpPr/>
          <p:nvPr/>
        </p:nvSpPr>
        <p:spPr>
          <a:xfrm>
            <a:off x="5637060" y="2878573"/>
            <a:ext cx="14881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warmer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1AD3C74-91A8-4678-AFBE-59FDC8D7BDF4}"/>
              </a:ext>
            </a:extLst>
          </p:cNvPr>
          <p:cNvSpPr/>
          <p:nvPr/>
        </p:nvSpPr>
        <p:spPr>
          <a:xfrm>
            <a:off x="1564853" y="3370939"/>
            <a:ext cx="10611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weak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8FC2F79-D3AA-4174-9F53-0C8E88390936}"/>
              </a:ext>
            </a:extLst>
          </p:cNvPr>
          <p:cNvSpPr/>
          <p:nvPr/>
        </p:nvSpPr>
        <p:spPr>
          <a:xfrm>
            <a:off x="9531788" y="3370940"/>
            <a:ext cx="15450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weakest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D31B7A-C9BB-493F-9AD8-341D85FBAD56}"/>
              </a:ext>
            </a:extLst>
          </p:cNvPr>
          <p:cNvSpPr/>
          <p:nvPr/>
        </p:nvSpPr>
        <p:spPr>
          <a:xfrm>
            <a:off x="1592269" y="3947714"/>
            <a:ext cx="1215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happy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999B76-3CD0-49A9-9786-823E6A2B6A53}"/>
              </a:ext>
            </a:extLst>
          </p:cNvPr>
          <p:cNvSpPr/>
          <p:nvPr/>
        </p:nvSpPr>
        <p:spPr>
          <a:xfrm>
            <a:off x="5697660" y="3989916"/>
            <a:ext cx="1471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happier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0E6FBF4-12FC-4B90-BFAE-80B26D2E5D46}"/>
              </a:ext>
            </a:extLst>
          </p:cNvPr>
          <p:cNvSpPr/>
          <p:nvPr/>
        </p:nvSpPr>
        <p:spPr>
          <a:xfrm>
            <a:off x="1570755" y="4468221"/>
            <a:ext cx="792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fast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1954DC4-E388-4B77-93FE-F44F9965DE7F}"/>
              </a:ext>
            </a:extLst>
          </p:cNvPr>
          <p:cNvSpPr/>
          <p:nvPr/>
        </p:nvSpPr>
        <p:spPr>
          <a:xfrm>
            <a:off x="9718097" y="4454155"/>
            <a:ext cx="1285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fastest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9C1E6A5-CDAE-4480-ACA8-B01E7970470E}"/>
              </a:ext>
            </a:extLst>
          </p:cNvPr>
          <p:cNvSpPr/>
          <p:nvPr/>
        </p:nvSpPr>
        <p:spPr>
          <a:xfrm>
            <a:off x="1546913" y="4932455"/>
            <a:ext cx="1025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good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3D80B63-FCC8-45A5-A370-19BFD2DA3AB2}"/>
              </a:ext>
            </a:extLst>
          </p:cNvPr>
          <p:cNvSpPr/>
          <p:nvPr/>
        </p:nvSpPr>
        <p:spPr>
          <a:xfrm>
            <a:off x="5713812" y="4988727"/>
            <a:ext cx="12141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better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2F38D0C-06C8-4E14-9D39-5C351FC2CFED}"/>
              </a:ext>
            </a:extLst>
          </p:cNvPr>
          <p:cNvSpPr/>
          <p:nvPr/>
        </p:nvSpPr>
        <p:spPr>
          <a:xfrm>
            <a:off x="1532582" y="5438893"/>
            <a:ext cx="1324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careful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E7DA313-E5BC-403E-9FDA-2CEBE880FD1E}"/>
              </a:ext>
            </a:extLst>
          </p:cNvPr>
          <p:cNvSpPr/>
          <p:nvPr/>
        </p:nvSpPr>
        <p:spPr>
          <a:xfrm>
            <a:off x="9064237" y="5903125"/>
            <a:ext cx="2608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most </a:t>
            </a:r>
            <a:r>
              <a:rPr lang="en-US" sz="3200" dirty="0" err="1"/>
              <a:t>colourful</a:t>
            </a:r>
            <a:endParaRPr lang="en-US" sz="32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81187DC-DF5A-400A-8981-1D348BA5D4EE}"/>
              </a:ext>
            </a:extLst>
          </p:cNvPr>
          <p:cNvSpPr/>
          <p:nvPr/>
        </p:nvSpPr>
        <p:spPr>
          <a:xfrm>
            <a:off x="1462007" y="5860925"/>
            <a:ext cx="1676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colourful</a:t>
            </a:r>
            <a:endParaRPr lang="en-US" sz="3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D8D5683-F4E1-44F4-98BD-127B0C9E365F}"/>
              </a:ext>
            </a:extLst>
          </p:cNvPr>
          <p:cNvSpPr/>
          <p:nvPr/>
        </p:nvSpPr>
        <p:spPr>
          <a:xfrm>
            <a:off x="1310234" y="6311088"/>
            <a:ext cx="221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comfortable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17ECD27-4DED-4130-8BDD-5D7BB750C6B1}"/>
              </a:ext>
            </a:extLst>
          </p:cNvPr>
          <p:cNvSpPr/>
          <p:nvPr/>
        </p:nvSpPr>
        <p:spPr>
          <a:xfrm>
            <a:off x="5156255" y="6381435"/>
            <a:ext cx="3195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more comfortable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7A45925-155B-422D-858E-916C6511E570}"/>
              </a:ext>
            </a:extLst>
          </p:cNvPr>
          <p:cNvSpPr/>
          <p:nvPr/>
        </p:nvSpPr>
        <p:spPr>
          <a:xfrm>
            <a:off x="5308655" y="5914854"/>
            <a:ext cx="26557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more </a:t>
            </a:r>
            <a:r>
              <a:rPr lang="en-US" sz="3200" dirty="0" err="1">
                <a:solidFill>
                  <a:srgbClr val="00B050"/>
                </a:solidFill>
              </a:rPr>
              <a:t>colourful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86F8E4C-EA21-458E-8B2F-FE5953F4348D}"/>
              </a:ext>
            </a:extLst>
          </p:cNvPr>
          <p:cNvSpPr/>
          <p:nvPr/>
        </p:nvSpPr>
        <p:spPr>
          <a:xfrm>
            <a:off x="5461055" y="5420141"/>
            <a:ext cx="23037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more careful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4BC08E7-F680-4E98-86B9-0E0243E3E7B6}"/>
              </a:ext>
            </a:extLst>
          </p:cNvPr>
          <p:cNvSpPr/>
          <p:nvPr/>
        </p:nvSpPr>
        <p:spPr>
          <a:xfrm>
            <a:off x="9006116" y="5392007"/>
            <a:ext cx="2349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most careful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B22861C-535E-424E-9B6E-554B31614AAE}"/>
              </a:ext>
            </a:extLst>
          </p:cNvPr>
          <p:cNvSpPr/>
          <p:nvPr/>
        </p:nvSpPr>
        <p:spPr>
          <a:xfrm>
            <a:off x="9805629" y="4953564"/>
            <a:ext cx="991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best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C0BAE70-60FB-4ED7-8813-86F755D40976}"/>
              </a:ext>
            </a:extLst>
          </p:cNvPr>
          <p:cNvSpPr/>
          <p:nvPr/>
        </p:nvSpPr>
        <p:spPr>
          <a:xfrm>
            <a:off x="5690246" y="4437741"/>
            <a:ext cx="11342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faster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A77DCE8-071B-4674-875F-228B78600A25}"/>
              </a:ext>
            </a:extLst>
          </p:cNvPr>
          <p:cNvSpPr/>
          <p:nvPr/>
        </p:nvSpPr>
        <p:spPr>
          <a:xfrm>
            <a:off x="5909424" y="3354526"/>
            <a:ext cx="13941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weaker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1999C90-C6BF-486C-A97B-63BB77D7C627}"/>
              </a:ext>
            </a:extLst>
          </p:cNvPr>
          <p:cNvSpPr/>
          <p:nvPr/>
        </p:nvSpPr>
        <p:spPr>
          <a:xfrm>
            <a:off x="5746905" y="2341655"/>
            <a:ext cx="15838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stronger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468ADEE-76BE-459F-B754-767ED1B4D435}"/>
              </a:ext>
            </a:extLst>
          </p:cNvPr>
          <p:cNvSpPr/>
          <p:nvPr/>
        </p:nvSpPr>
        <p:spPr>
          <a:xfrm>
            <a:off x="9493593" y="3762488"/>
            <a:ext cx="16227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happiest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29F6642-04AC-4262-99B0-07E48E9263FF}"/>
              </a:ext>
            </a:extLst>
          </p:cNvPr>
          <p:cNvSpPr/>
          <p:nvPr/>
        </p:nvSpPr>
        <p:spPr>
          <a:xfrm>
            <a:off x="9645993" y="2803541"/>
            <a:ext cx="197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</a:rPr>
              <a:t>warmerest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D86DE78-B2A7-4A7F-9ECF-2940CE00FC8E}"/>
              </a:ext>
            </a:extLst>
          </p:cNvPr>
          <p:cNvSpPr/>
          <p:nvPr/>
        </p:nvSpPr>
        <p:spPr>
          <a:xfrm>
            <a:off x="8909987" y="6336885"/>
            <a:ext cx="3148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most comfortable</a:t>
            </a:r>
          </a:p>
        </p:txBody>
      </p:sp>
    </p:spTree>
    <p:extLst>
      <p:ext uri="{BB962C8B-B14F-4D97-AF65-F5344CB8AC3E}">
        <p14:creationId xmlns:p14="http://schemas.microsoft.com/office/powerpoint/2010/main" val="90911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B9D5C8-7EDE-4797-B799-152F48057541}"/>
              </a:ext>
            </a:extLst>
          </p:cNvPr>
          <p:cNvSpPr/>
          <p:nvPr/>
        </p:nvSpPr>
        <p:spPr>
          <a:xfrm>
            <a:off x="9374" y="18641"/>
            <a:ext cx="121826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NewRomanPS-BoldMT"/>
              </a:rPr>
              <a:t>4.1 Choose five adjectives from the left column of the table in activity 3.1.1 Write sentences using those adjectives and their comparative and superlative forms. One is done for you.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830A0F-FC00-4A99-B23F-9FE6AFFB83E7}"/>
              </a:ext>
            </a:extLst>
          </p:cNvPr>
          <p:cNvCxnSpPr>
            <a:cxnSpLocks/>
          </p:cNvCxnSpPr>
          <p:nvPr/>
        </p:nvCxnSpPr>
        <p:spPr>
          <a:xfrm flipV="1">
            <a:off x="0" y="1772968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C94C80-A98F-42F9-8F73-AB1A7DA6B803}"/>
              </a:ext>
            </a:extLst>
          </p:cNvPr>
          <p:cNvCxnSpPr>
            <a:cxnSpLocks/>
          </p:cNvCxnSpPr>
          <p:nvPr/>
        </p:nvCxnSpPr>
        <p:spPr>
          <a:xfrm flipV="1">
            <a:off x="1938997" y="2277059"/>
            <a:ext cx="1025300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A87145-DDFC-442E-84B7-3AF6ABA17F2B}"/>
              </a:ext>
            </a:extLst>
          </p:cNvPr>
          <p:cNvCxnSpPr>
            <a:cxnSpLocks/>
          </p:cNvCxnSpPr>
          <p:nvPr/>
        </p:nvCxnSpPr>
        <p:spPr>
          <a:xfrm>
            <a:off x="1938997" y="2767085"/>
            <a:ext cx="1025300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87FD67-0C63-4016-94B2-FEFCB5227631}"/>
              </a:ext>
            </a:extLst>
          </p:cNvPr>
          <p:cNvCxnSpPr>
            <a:cxnSpLocks/>
          </p:cNvCxnSpPr>
          <p:nvPr/>
        </p:nvCxnSpPr>
        <p:spPr>
          <a:xfrm flipV="1">
            <a:off x="-49237" y="3228973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5CA045-2D28-4882-BB24-85CFF85AC6E4}"/>
              </a:ext>
            </a:extLst>
          </p:cNvPr>
          <p:cNvCxnSpPr>
            <a:cxnSpLocks/>
          </p:cNvCxnSpPr>
          <p:nvPr/>
        </p:nvCxnSpPr>
        <p:spPr>
          <a:xfrm>
            <a:off x="1936653" y="1737798"/>
            <a:ext cx="0" cy="1519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F7B00B7-DA55-489D-914C-81B9F475D2A5}"/>
              </a:ext>
            </a:extLst>
          </p:cNvPr>
          <p:cNvSpPr txBox="1"/>
          <p:nvPr/>
        </p:nvSpPr>
        <p:spPr>
          <a:xfrm>
            <a:off x="154745" y="1941342"/>
            <a:ext cx="147710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Strong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F56813-5E70-40AA-ACFC-0D82E4CAF80F}"/>
              </a:ext>
            </a:extLst>
          </p:cNvPr>
          <p:cNvSpPr txBox="1"/>
          <p:nvPr/>
        </p:nvSpPr>
        <p:spPr>
          <a:xfrm>
            <a:off x="1936653" y="1758898"/>
            <a:ext cx="10255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Sumon</a:t>
            </a:r>
            <a:r>
              <a:rPr lang="en-US" sz="3200" dirty="0"/>
              <a:t> is strong.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23D095-28CC-4562-AE99-BFC8D2A4D110}"/>
              </a:ext>
            </a:extLst>
          </p:cNvPr>
          <p:cNvSpPr txBox="1"/>
          <p:nvPr/>
        </p:nvSpPr>
        <p:spPr>
          <a:xfrm>
            <a:off x="1936653" y="2277059"/>
            <a:ext cx="8628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Kabir is stronger than </a:t>
            </a:r>
            <a:r>
              <a:rPr lang="en-US" sz="3200" dirty="0" err="1"/>
              <a:t>Sumon</a:t>
            </a:r>
            <a:r>
              <a:rPr lang="en-US" sz="3200" dirty="0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FE6326-11B7-4A2F-B1A2-5680BF311A57}"/>
              </a:ext>
            </a:extLst>
          </p:cNvPr>
          <p:cNvSpPr txBox="1"/>
          <p:nvPr/>
        </p:nvSpPr>
        <p:spPr>
          <a:xfrm>
            <a:off x="1936653" y="2738947"/>
            <a:ext cx="10206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Farhan is the strongest boy in the class.</a:t>
            </a:r>
          </a:p>
        </p:txBody>
      </p:sp>
    </p:spTree>
    <p:extLst>
      <p:ext uri="{BB962C8B-B14F-4D97-AF65-F5344CB8AC3E}">
        <p14:creationId xmlns:p14="http://schemas.microsoft.com/office/powerpoint/2010/main" val="107372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78243F-AD9F-4451-B741-63D270456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70338"/>
            <a:ext cx="12191999" cy="67524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423DC0-85E5-4B3A-A3E2-82A84CF706E5}"/>
              </a:ext>
            </a:extLst>
          </p:cNvPr>
          <p:cNvSpPr txBox="1"/>
          <p:nvPr/>
        </p:nvSpPr>
        <p:spPr>
          <a:xfrm>
            <a:off x="0" y="478302"/>
            <a:ext cx="344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Happy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90C94-250A-416D-8366-0EB47B0E674F}"/>
              </a:ext>
            </a:extLst>
          </p:cNvPr>
          <p:cNvSpPr txBox="1"/>
          <p:nvPr/>
        </p:nvSpPr>
        <p:spPr>
          <a:xfrm>
            <a:off x="110196" y="1826455"/>
            <a:ext cx="344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Weak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6AB23E-C6B7-4CA1-A7B2-8F32BE2ADA5D}"/>
              </a:ext>
            </a:extLst>
          </p:cNvPr>
          <p:cNvSpPr txBox="1"/>
          <p:nvPr/>
        </p:nvSpPr>
        <p:spPr>
          <a:xfrm>
            <a:off x="-16411" y="3120683"/>
            <a:ext cx="344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Careful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8A1A1A-BA2D-4ED7-9773-D62A66BFC2DB}"/>
              </a:ext>
            </a:extLst>
          </p:cNvPr>
          <p:cNvSpPr txBox="1"/>
          <p:nvPr/>
        </p:nvSpPr>
        <p:spPr>
          <a:xfrm>
            <a:off x="39858" y="4400842"/>
            <a:ext cx="344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Fast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C9B46-6B72-4716-847C-3DD8B3A79BE5}"/>
              </a:ext>
            </a:extLst>
          </p:cNvPr>
          <p:cNvSpPr txBox="1"/>
          <p:nvPr/>
        </p:nvSpPr>
        <p:spPr>
          <a:xfrm>
            <a:off x="-16410" y="5779479"/>
            <a:ext cx="344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comfortable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EA0601-0EBC-4731-8274-03A9CF400F57}"/>
              </a:ext>
            </a:extLst>
          </p:cNvPr>
          <p:cNvSpPr txBox="1"/>
          <p:nvPr/>
        </p:nvSpPr>
        <p:spPr>
          <a:xfrm>
            <a:off x="3430169" y="307145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Anisha is a happy girl.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5BCCDE-C545-4FCF-A23E-9C325C2579AB}"/>
              </a:ext>
            </a:extLst>
          </p:cNvPr>
          <p:cNvSpPr txBox="1"/>
          <p:nvPr/>
        </p:nvSpPr>
        <p:spPr>
          <a:xfrm>
            <a:off x="3455957" y="6100690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most comfortable chair in the office.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4BACCD-2084-486B-939D-665A03B503CD}"/>
              </a:ext>
            </a:extLst>
          </p:cNvPr>
          <p:cNvSpPr txBox="1"/>
          <p:nvPr/>
        </p:nvSpPr>
        <p:spPr>
          <a:xfrm>
            <a:off x="3470026" y="5692727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Sofa is more comfortable than chair.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BFFB35-66C2-4CAD-B237-FFDE7CE565DB}"/>
              </a:ext>
            </a:extLst>
          </p:cNvPr>
          <p:cNvSpPr txBox="1"/>
          <p:nvPr/>
        </p:nvSpPr>
        <p:spPr>
          <a:xfrm>
            <a:off x="3441889" y="5369171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chair is comfortable.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1F9B7E-060D-45C2-BF72-8E52DF0EDEBC}"/>
              </a:ext>
            </a:extLst>
          </p:cNvPr>
          <p:cNvSpPr txBox="1"/>
          <p:nvPr/>
        </p:nvSpPr>
        <p:spPr>
          <a:xfrm>
            <a:off x="3470025" y="4961206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cheetah is the fastest animal in the jungle.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C5CD6E-AB05-4604-8E85-62BD3244E18D}"/>
              </a:ext>
            </a:extLst>
          </p:cNvPr>
          <p:cNvSpPr txBox="1"/>
          <p:nvPr/>
        </p:nvSpPr>
        <p:spPr>
          <a:xfrm>
            <a:off x="3399691" y="4482908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cheetah is faster than the lion.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E65E8D-ECA6-4867-90A3-A17ED8EA8225}"/>
              </a:ext>
            </a:extLst>
          </p:cNvPr>
          <p:cNvSpPr txBox="1"/>
          <p:nvPr/>
        </p:nvSpPr>
        <p:spPr>
          <a:xfrm>
            <a:off x="3427821" y="4074946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cheetah is a fast animal.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40D1BF-D8B5-4AF3-AEC6-8535CA6CF3CB}"/>
              </a:ext>
            </a:extLst>
          </p:cNvPr>
          <p:cNvSpPr txBox="1"/>
          <p:nvPr/>
        </p:nvSpPr>
        <p:spPr>
          <a:xfrm>
            <a:off x="3399691" y="3666978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Rumi is the most careful in the family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AE8A76-3E8C-46C3-B040-FBC68547F6F6}"/>
              </a:ext>
            </a:extLst>
          </p:cNvPr>
          <p:cNvSpPr txBox="1"/>
          <p:nvPr/>
        </p:nvSpPr>
        <p:spPr>
          <a:xfrm>
            <a:off x="3413753" y="3202747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Rubi is more careful than Jami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81F84D-6E51-41E0-9B44-0C56E9C3D9B6}"/>
              </a:ext>
            </a:extLst>
          </p:cNvPr>
          <p:cNvSpPr txBox="1"/>
          <p:nvPr/>
        </p:nvSpPr>
        <p:spPr>
          <a:xfrm>
            <a:off x="3441891" y="2836985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Be careful while crossing the road.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1C697D-C874-4A7E-84A2-6760473C0EB1}"/>
              </a:ext>
            </a:extLst>
          </p:cNvPr>
          <p:cNvSpPr txBox="1"/>
          <p:nvPr/>
        </p:nvSpPr>
        <p:spPr>
          <a:xfrm>
            <a:off x="3357486" y="2414952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Monir is the weakest student in the class.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B4B529-9CA6-4A07-840C-DDBE73AE6946}"/>
              </a:ext>
            </a:extLst>
          </p:cNvPr>
          <p:cNvSpPr txBox="1"/>
          <p:nvPr/>
        </p:nvSpPr>
        <p:spPr>
          <a:xfrm>
            <a:off x="3399689" y="1978855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Arafat is weaker than his brother.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4F639B-A7F3-48F2-BB45-A65F0FD95B8A}"/>
              </a:ext>
            </a:extLst>
          </p:cNvPr>
          <p:cNvSpPr txBox="1"/>
          <p:nvPr/>
        </p:nvSpPr>
        <p:spPr>
          <a:xfrm>
            <a:off x="3441891" y="1556824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Monir is a </a:t>
            </a:r>
            <a:r>
              <a:rPr lang="en-US" sz="2800" dirty="0" err="1"/>
              <a:t>wehk</a:t>
            </a:r>
            <a:r>
              <a:rPr lang="en-US" sz="2800" dirty="0"/>
              <a:t> boy.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192B37-F8B6-401E-8EBD-4D7B4EF9FB34}"/>
              </a:ext>
            </a:extLst>
          </p:cNvPr>
          <p:cNvSpPr txBox="1"/>
          <p:nvPr/>
        </p:nvSpPr>
        <p:spPr>
          <a:xfrm>
            <a:off x="3470025" y="1148862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Nabila is the happiest girl in the class.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330745-6FE3-477F-A46A-A1478B83E3A7}"/>
              </a:ext>
            </a:extLst>
          </p:cNvPr>
          <p:cNvSpPr txBox="1"/>
          <p:nvPr/>
        </p:nvSpPr>
        <p:spPr>
          <a:xfrm>
            <a:off x="3441889" y="769032"/>
            <a:ext cx="877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Nusrat is happier than Anisha.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7" grpId="0"/>
      <p:bldP spid="18" grpId="0"/>
      <p:bldP spid="21" grpId="0"/>
      <p:bldP spid="23" grpId="0"/>
      <p:bldP spid="25" grpId="0"/>
      <p:bldP spid="26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FF5107-3E6B-4BF9-877E-C8EDA3E33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0FAC60-3947-46ED-950D-76BC09E8E165}"/>
              </a:ext>
            </a:extLst>
          </p:cNvPr>
          <p:cNvSpPr txBox="1"/>
          <p:nvPr/>
        </p:nvSpPr>
        <p:spPr>
          <a:xfrm>
            <a:off x="351692" y="98474"/>
            <a:ext cx="1167618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9198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648DEE-9E51-4246-BFCD-0716E32A4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37C766-8D24-4D94-A189-1AE9E2D4B656}"/>
              </a:ext>
            </a:extLst>
          </p:cNvPr>
          <p:cNvSpPr/>
          <p:nvPr/>
        </p:nvSpPr>
        <p:spPr>
          <a:xfrm>
            <a:off x="182881" y="182880"/>
            <a:ext cx="11718388" cy="6471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:5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:19                                    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:The Wind and the Sun 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: 100-105 ( Activity : 1.1,2.1, 2.2, 3.1,3.1.1,4.1)</a:t>
            </a:r>
          </a:p>
        </p:txBody>
      </p:sp>
    </p:spTree>
    <p:extLst>
      <p:ext uri="{BB962C8B-B14F-4D97-AF65-F5344CB8AC3E}">
        <p14:creationId xmlns:p14="http://schemas.microsoft.com/office/powerpoint/2010/main" val="322330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5F8711E-3BE6-4968-ABDB-8423E1211509}"/>
              </a:ext>
            </a:extLst>
          </p:cNvPr>
          <p:cNvSpPr txBox="1"/>
          <p:nvPr/>
        </p:nvSpPr>
        <p:spPr>
          <a:xfrm>
            <a:off x="98473" y="2616582"/>
            <a:ext cx="10283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Have you seen these things before?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2FC2F5-BC32-421C-A567-9A11E65B1ED8}"/>
              </a:ext>
            </a:extLst>
          </p:cNvPr>
          <p:cNvSpPr txBox="1"/>
          <p:nvPr/>
        </p:nvSpPr>
        <p:spPr>
          <a:xfrm>
            <a:off x="0" y="3429000"/>
            <a:ext cx="10410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b)Do you know about these?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B885C-7F84-472C-AFF2-5F6845BA7A2B}"/>
              </a:ext>
            </a:extLst>
          </p:cNvPr>
          <p:cNvSpPr txBox="1"/>
          <p:nvPr/>
        </p:nvSpPr>
        <p:spPr>
          <a:xfrm>
            <a:off x="98473" y="4248443"/>
            <a:ext cx="9373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What is our today’s listen?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91B30C-7D2D-4AA6-AE86-D131E320F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09292" cy="26165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674063-81B0-466B-A790-E745871D7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206" y="-10120"/>
            <a:ext cx="4009292" cy="2616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05B3B8-CB13-464E-A19F-17692643B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499" y="-10120"/>
            <a:ext cx="4182502" cy="26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4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640716-E17B-4288-8E87-FA82655DF9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750CDC5-0DD1-4A68-A3A0-B5572BA418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Announcement of the Lesson</a:t>
            </a:r>
          </a:p>
          <a:p>
            <a:pPr algn="ctr"/>
            <a:r>
              <a:rPr lang="en-US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Wind and the Sun</a:t>
            </a:r>
          </a:p>
          <a:p>
            <a:pPr algn="ctr"/>
            <a:r>
              <a:rPr lang="en-US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out in your </a:t>
            </a:r>
            <a:r>
              <a:rPr lang="en-US" sz="4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khata</a:t>
            </a:r>
            <a:endParaRPr lang="en-US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7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AFB47269-E900-49FF-92F8-7700D8B10F75}"/>
              </a:ext>
            </a:extLst>
          </p:cNvPr>
          <p:cNvSpPr/>
          <p:nvPr/>
        </p:nvSpPr>
        <p:spPr>
          <a:xfrm>
            <a:off x="998806" y="-14071"/>
            <a:ext cx="9917723" cy="2067954"/>
          </a:xfrm>
          <a:prstGeom prst="left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7F04A9-F010-46E1-AD01-661A125749B5}"/>
              </a:ext>
            </a:extLst>
          </p:cNvPr>
          <p:cNvSpPr txBox="1"/>
          <p:nvPr/>
        </p:nvSpPr>
        <p:spPr>
          <a:xfrm>
            <a:off x="3770142" y="508111"/>
            <a:ext cx="49940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/>
              <a:t>Vokabulery</a:t>
            </a:r>
            <a:endParaRPr lang="en-US" sz="66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0BAAC3-0944-421A-978B-24AF926E4198}"/>
              </a:ext>
            </a:extLst>
          </p:cNvPr>
          <p:cNvSpPr/>
          <p:nvPr/>
        </p:nvSpPr>
        <p:spPr>
          <a:xfrm>
            <a:off x="14068" y="1983545"/>
            <a:ext cx="12192000" cy="484632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8A833-1BCD-41AD-9AED-D60ED66CFFF4}"/>
              </a:ext>
            </a:extLst>
          </p:cNvPr>
          <p:cNvSpPr txBox="1"/>
          <p:nvPr/>
        </p:nvSpPr>
        <p:spPr>
          <a:xfrm>
            <a:off x="126612" y="1983545"/>
            <a:ext cx="1617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Word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BFF3F6-55AC-45D6-B304-D7C790A7A702}"/>
              </a:ext>
            </a:extLst>
          </p:cNvPr>
          <p:cNvSpPr txBox="1"/>
          <p:nvPr/>
        </p:nvSpPr>
        <p:spPr>
          <a:xfrm>
            <a:off x="5205045" y="1983545"/>
            <a:ext cx="2686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Meaning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48086-E32E-4735-9CD4-BE0A781069E9}"/>
              </a:ext>
            </a:extLst>
          </p:cNvPr>
          <p:cNvSpPr txBox="1"/>
          <p:nvPr/>
        </p:nvSpPr>
        <p:spPr>
          <a:xfrm>
            <a:off x="-1" y="2574388"/>
            <a:ext cx="2112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argument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42CA1-CF87-479D-A7FF-B2E64B5DB42A}"/>
              </a:ext>
            </a:extLst>
          </p:cNvPr>
          <p:cNvSpPr txBox="1"/>
          <p:nvPr/>
        </p:nvSpPr>
        <p:spPr>
          <a:xfrm>
            <a:off x="2792441" y="2541787"/>
            <a:ext cx="946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Quarrel, A reason or opinion used to support an idea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73240F-3653-4478-997B-4094EFD60A2D}"/>
              </a:ext>
            </a:extLst>
          </p:cNvPr>
          <p:cNvSpPr txBox="1"/>
          <p:nvPr/>
        </p:nvSpPr>
        <p:spPr>
          <a:xfrm>
            <a:off x="0" y="3007133"/>
            <a:ext cx="1955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powerful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43A91-1643-4EA6-9378-67D92366D00E}"/>
              </a:ext>
            </a:extLst>
          </p:cNvPr>
          <p:cNvSpPr txBox="1"/>
          <p:nvPr/>
        </p:nvSpPr>
        <p:spPr>
          <a:xfrm>
            <a:off x="2897946" y="2942826"/>
            <a:ext cx="9158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having great power, strength, or influence.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B5DFE-8799-408C-B2AC-89DED2948940}"/>
              </a:ext>
            </a:extLst>
          </p:cNvPr>
          <p:cNvSpPr txBox="1"/>
          <p:nvPr/>
        </p:nvSpPr>
        <p:spPr>
          <a:xfrm>
            <a:off x="-42204" y="3386178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across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B21936-029C-4AA0-BC5D-11812060859A}"/>
              </a:ext>
            </a:extLst>
          </p:cNvPr>
          <p:cNvSpPr txBox="1"/>
          <p:nvPr/>
        </p:nvSpPr>
        <p:spPr>
          <a:xfrm>
            <a:off x="2912013" y="3370604"/>
            <a:ext cx="8736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on the opposite side.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8D1B2C-37EB-4344-9E52-710B3589CD81}"/>
              </a:ext>
            </a:extLst>
          </p:cNvPr>
          <p:cNvSpPr txBox="1"/>
          <p:nvPr/>
        </p:nvSpPr>
        <p:spPr>
          <a:xfrm>
            <a:off x="-1" y="3879763"/>
            <a:ext cx="2086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ocean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B0EE25-33D2-4D1D-8254-C52CA0698085}"/>
              </a:ext>
            </a:extLst>
          </p:cNvPr>
          <p:cNvSpPr txBox="1"/>
          <p:nvPr/>
        </p:nvSpPr>
        <p:spPr>
          <a:xfrm>
            <a:off x="2869808" y="3803391"/>
            <a:ext cx="9352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 very large body of salt water that covers much of the Earth.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9AA1E2-89BB-4DD8-95F8-AA0296E28760}"/>
              </a:ext>
            </a:extLst>
          </p:cNvPr>
          <p:cNvSpPr txBox="1"/>
          <p:nvPr/>
        </p:nvSpPr>
        <p:spPr>
          <a:xfrm>
            <a:off x="0" y="4244741"/>
            <a:ext cx="1730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tornadoes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758753-E008-4DDD-B8ED-A1466B64984E}"/>
              </a:ext>
            </a:extLst>
          </p:cNvPr>
          <p:cNvSpPr txBox="1"/>
          <p:nvPr/>
        </p:nvSpPr>
        <p:spPr>
          <a:xfrm>
            <a:off x="2813542" y="4989582"/>
            <a:ext cx="9369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had the same opinion, or accepted a plan or idea.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4D77CE-6481-4C52-AF19-AEE0A272E0CE}"/>
              </a:ext>
            </a:extLst>
          </p:cNvPr>
          <p:cNvSpPr txBox="1"/>
          <p:nvPr/>
        </p:nvSpPr>
        <p:spPr>
          <a:xfrm>
            <a:off x="-28140" y="4653921"/>
            <a:ext cx="1814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contest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64B23A-230F-4E04-B5D4-DA6CA9647AF9}"/>
              </a:ext>
            </a:extLst>
          </p:cNvPr>
          <p:cNvSpPr txBox="1"/>
          <p:nvPr/>
        </p:nvSpPr>
        <p:spPr>
          <a:xfrm>
            <a:off x="2841675" y="5386190"/>
            <a:ext cx="847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Gust means a sudden, strong burst of wind.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884386-DBEA-4EEB-AA40-47C885434E96}"/>
              </a:ext>
            </a:extLst>
          </p:cNvPr>
          <p:cNvSpPr txBox="1"/>
          <p:nvPr/>
        </p:nvSpPr>
        <p:spPr>
          <a:xfrm>
            <a:off x="-14069" y="5003045"/>
            <a:ext cx="1477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agreed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853701-954F-468B-8058-E992752C46D5}"/>
              </a:ext>
            </a:extLst>
          </p:cNvPr>
          <p:cNvSpPr txBox="1"/>
          <p:nvPr/>
        </p:nvSpPr>
        <p:spPr>
          <a:xfrm>
            <a:off x="2799468" y="5838317"/>
            <a:ext cx="10297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moved with small, quick movements from side to side.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A0F82F-2580-4DD5-9175-CD0465078923}"/>
              </a:ext>
            </a:extLst>
          </p:cNvPr>
          <p:cNvSpPr txBox="1"/>
          <p:nvPr/>
        </p:nvSpPr>
        <p:spPr>
          <a:xfrm>
            <a:off x="-58616" y="5436798"/>
            <a:ext cx="1477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gust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90A755-8721-4D1C-AB08-CB7D9C63BBC8}"/>
              </a:ext>
            </a:extLst>
          </p:cNvPr>
          <p:cNvSpPr txBox="1"/>
          <p:nvPr/>
        </p:nvSpPr>
        <p:spPr>
          <a:xfrm>
            <a:off x="-30481" y="5886964"/>
            <a:ext cx="1828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wiggled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21294D-5280-4EAD-8AB8-2F9CE8DB9C1F}"/>
              </a:ext>
            </a:extLst>
          </p:cNvPr>
          <p:cNvSpPr txBox="1"/>
          <p:nvPr/>
        </p:nvSpPr>
        <p:spPr>
          <a:xfrm>
            <a:off x="2839330" y="4194941"/>
            <a:ext cx="9338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violent, cyclone, tornado, whirlwind, typhoon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04353C-F272-4593-81AF-3582CC864CB2}"/>
              </a:ext>
            </a:extLst>
          </p:cNvPr>
          <p:cNvSpPr txBox="1"/>
          <p:nvPr/>
        </p:nvSpPr>
        <p:spPr>
          <a:xfrm>
            <a:off x="2822917" y="4473954"/>
            <a:ext cx="9369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competition in which people try to win.</a:t>
            </a:r>
          </a:p>
        </p:txBody>
      </p:sp>
    </p:spTree>
    <p:extLst>
      <p:ext uri="{BB962C8B-B14F-4D97-AF65-F5344CB8AC3E}">
        <p14:creationId xmlns:p14="http://schemas.microsoft.com/office/powerpoint/2010/main" val="225832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" grpId="0"/>
      <p:bldP spid="9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6E45A6F-CD46-4D93-83B4-0AF80656634A}"/>
              </a:ext>
            </a:extLst>
          </p:cNvPr>
          <p:cNvSpPr/>
          <p:nvPr/>
        </p:nvSpPr>
        <p:spPr>
          <a:xfrm>
            <a:off x="0" y="28134"/>
            <a:ext cx="12192000" cy="10244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56638-DA07-4E4A-8C21-69737BD5CCED}"/>
              </a:ext>
            </a:extLst>
          </p:cNvPr>
          <p:cNvSpPr/>
          <p:nvPr/>
        </p:nvSpPr>
        <p:spPr>
          <a:xfrm>
            <a:off x="-114779" y="36900"/>
            <a:ext cx="12306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/>
              <a:t>1.2 Read the story.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CD4C3C-335F-4D40-BE38-E05AE395D08A}"/>
              </a:ext>
            </a:extLst>
          </p:cNvPr>
          <p:cNvSpPr/>
          <p:nvPr/>
        </p:nvSpPr>
        <p:spPr>
          <a:xfrm>
            <a:off x="0" y="1072552"/>
            <a:ext cx="1219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wind and the sun were having an argument about who was stronger</a:t>
            </a:r>
          </a:p>
          <a:p>
            <a:r>
              <a:rPr lang="en-US" sz="2800" dirty="0"/>
              <a:t>than the other.</a:t>
            </a:r>
          </a:p>
          <a:p>
            <a:r>
              <a:rPr lang="en-US" sz="2800" dirty="0"/>
              <a:t>‘I am the most powerful!’ said the wind.</a:t>
            </a:r>
          </a:p>
          <a:p>
            <a:r>
              <a:rPr lang="en-US" sz="2800" dirty="0"/>
              <a:t>‘No, I am the most powerful!’ said the sun.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8847B9-0340-44D0-9ABB-7534C9B0B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3" y="2888434"/>
            <a:ext cx="9973994" cy="18158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FF98D2-3335-4D5E-B137-DA944BACE407}"/>
              </a:ext>
            </a:extLst>
          </p:cNvPr>
          <p:cNvSpPr/>
          <p:nvPr/>
        </p:nvSpPr>
        <p:spPr>
          <a:xfrm>
            <a:off x="-4684" y="4718255"/>
            <a:ext cx="1219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‘I can blow trees to the ground!’ said the wind. ‘I can push ships across the</a:t>
            </a:r>
          </a:p>
          <a:p>
            <a:r>
              <a:rPr lang="en-US" sz="2800" dirty="0"/>
              <a:t>ocean. I can make tornadoes!’</a:t>
            </a:r>
          </a:p>
          <a:p>
            <a:r>
              <a:rPr lang="en-US" sz="2800" dirty="0"/>
              <a:t>‘Is that right?’ replied the sun. Just then, they saw a man walking along the</a:t>
            </a:r>
          </a:p>
          <a:p>
            <a:r>
              <a:rPr lang="en-US" sz="2800" dirty="0"/>
              <a:t>road in his winter jacket.</a:t>
            </a:r>
          </a:p>
        </p:txBody>
      </p:sp>
    </p:spTree>
    <p:extLst>
      <p:ext uri="{BB962C8B-B14F-4D97-AF65-F5344CB8AC3E}">
        <p14:creationId xmlns:p14="http://schemas.microsoft.com/office/powerpoint/2010/main" val="74656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75F42D-C6E2-4CC1-8113-3D9CEC893BB9}"/>
              </a:ext>
            </a:extLst>
          </p:cNvPr>
          <p:cNvSpPr/>
          <p:nvPr/>
        </p:nvSpPr>
        <p:spPr>
          <a:xfrm>
            <a:off x="0" y="15461"/>
            <a:ext cx="1219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‘Let's have a contest to see who is more powerful,’ said the wind. ‘He who can remove the man’s jacket first will be winter.”</a:t>
            </a: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The sun agreed.</a:t>
            </a:r>
          </a:p>
          <a:p>
            <a:r>
              <a:rPr lang="en-US" sz="3200" dirty="0">
                <a:latin typeface="TimesNewRomanPSMT"/>
              </a:rPr>
              <a:t>The man kept shivering and zipped up his jacket.”</a:t>
            </a:r>
            <a:r>
              <a:rPr lang="en-US" sz="3200" dirty="0" err="1">
                <a:latin typeface="TimesNewRomanPSMT"/>
              </a:rPr>
              <a:t>Brrr!What</a:t>
            </a:r>
            <a:r>
              <a:rPr lang="en-US" sz="3200" dirty="0">
                <a:latin typeface="TimesNewRomanPSMT"/>
              </a:rPr>
              <a:t> a cold and windy day!’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6CAAE8-CF7B-4569-9B46-6ABAFC0B9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2449"/>
            <a:ext cx="12191999" cy="379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1CA03B-9B34-49A3-89DE-6D92034C2B82}"/>
              </a:ext>
            </a:extLst>
          </p:cNvPr>
          <p:cNvSpPr/>
          <p:nvPr/>
        </p:nvSpPr>
        <p:spPr>
          <a:xfrm>
            <a:off x="75028" y="633043"/>
            <a:ext cx="1219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It started raining. The wind blew even harder and turned the rain into a</a:t>
            </a:r>
          </a:p>
          <a:p>
            <a:r>
              <a:rPr lang="en-US" sz="2800" dirty="0"/>
              <a:t>storm.</a:t>
            </a:r>
          </a:p>
          <a:p>
            <a:r>
              <a:rPr lang="en-US" sz="2800" dirty="0"/>
              <a:t>“Well, look at that! There’s a happy storm !” said the man.</a:t>
            </a:r>
          </a:p>
          <a:p>
            <a:r>
              <a:rPr lang="en-US" sz="2800" dirty="0"/>
              <a:t>The wind blew its strongest gust towards the man, but the man's jacket</a:t>
            </a:r>
          </a:p>
          <a:p>
            <a:r>
              <a:rPr lang="en-US" sz="2800" dirty="0"/>
              <a:t>stayed on. He zipped the jacket higher to cover his nose.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8581ED-0CEF-48D1-8D6F-BFF6607DA041}"/>
              </a:ext>
            </a:extLst>
          </p:cNvPr>
          <p:cNvSpPr/>
          <p:nvPr/>
        </p:nvSpPr>
        <p:spPr>
          <a:xfrm>
            <a:off x="0" y="3003178"/>
            <a:ext cx="1219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‘Oh! This is impossible,’ said the wind. He stopped blowing.</a:t>
            </a:r>
          </a:p>
          <a:p>
            <a:r>
              <a:rPr lang="en-US" sz="2800" dirty="0"/>
              <a:t>‘My turn!’ said the sun.</a:t>
            </a:r>
          </a:p>
          <a:p>
            <a:r>
              <a:rPr lang="en-US" sz="2800" dirty="0"/>
              <a:t>First, the sun was shining enough to stop the rain and storm. The man</a:t>
            </a:r>
          </a:p>
          <a:p>
            <a:r>
              <a:rPr lang="en-US" sz="2800" dirty="0"/>
              <a:t>unzipped his jacket. Then the sun pulled the clouds apart and gently shone</a:t>
            </a:r>
          </a:p>
          <a:p>
            <a:r>
              <a:rPr lang="en-US" sz="2800" dirty="0"/>
              <a:t>down on the man. Suddenly, it felt like a beautiful sunny day.</a:t>
            </a:r>
          </a:p>
          <a:p>
            <a:r>
              <a:rPr lang="en-US" sz="2800" dirty="0"/>
              <a:t>“Wow. The weather is strange around here!” said the man.</a:t>
            </a:r>
          </a:p>
          <a:p>
            <a:r>
              <a:rPr lang="en-US" sz="2800" dirty="0"/>
              <a:t>The sun gently wiggled its fingers and increased the temperature.</a:t>
            </a:r>
          </a:p>
        </p:txBody>
      </p:sp>
    </p:spTree>
    <p:extLst>
      <p:ext uri="{BB962C8B-B14F-4D97-AF65-F5344CB8AC3E}">
        <p14:creationId xmlns:p14="http://schemas.microsoft.com/office/powerpoint/2010/main" val="116803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1234</Words>
  <Application>Microsoft Office PowerPoint</Application>
  <PresentationFormat>Widescreen</PresentationFormat>
  <Paragraphs>167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TimesNewRomanPS-BoldMT</vt:lpstr>
      <vt:lpstr>TimesNewRomanPSMT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Saboil GPS</dc:creator>
  <cp:lastModifiedBy>Saboil GPS</cp:lastModifiedBy>
  <cp:revision>180</cp:revision>
  <dcterms:created xsi:type="dcterms:W3CDTF">2026-06-28T05:37:50Z</dcterms:created>
  <dcterms:modified xsi:type="dcterms:W3CDTF">2026-08-06T05:51:03Z</dcterms:modified>
</cp:coreProperties>
</file>