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114" d="100"/>
          <a:sy n="114" d="100"/>
        </p:scale>
        <p:origin x="-43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13A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097280"/>
            <a:ext cx="4114800" cy="4114800"/>
          </a:xfrm>
          <a:prstGeom prst="ellipse">
            <a:avLst/>
          </a:prstGeom>
          <a:solidFill>
            <a:srgbClr val="028090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4389120"/>
            <a:ext cx="2926080" cy="2926080"/>
          </a:xfrm>
          <a:prstGeom prst="ellipse">
            <a:avLst/>
          </a:prstGeom>
          <a:solidFill>
            <a:srgbClr val="00A896">
              <a:alpha val="4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280160" y="5120640"/>
            <a:ext cx="3291840" cy="3291840"/>
          </a:xfrm>
          <a:prstGeom prst="ellipse">
            <a:avLst/>
          </a:prstGeom>
          <a:solidFill>
            <a:srgbClr val="02C39A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05156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kern="0" spc="100" dirty="0">
                <a:solidFill>
                  <a:srgbClr val="02C3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৪০ মিনিটের কর্মশালা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77240" y="1600200"/>
            <a:ext cx="10058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টয়লেট ক্লিনার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822960" y="2788920"/>
            <a:ext cx="9875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CFED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প্রস্তুত প্রণালী, পরিষ্কারের ক্ষমতা, ব্যবহারের কৌশল ও পরিবেশগত প্রভাব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822960" y="3794760"/>
            <a:ext cx="2743200" cy="27432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069080"/>
            <a:ext cx="8229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রাম দাস পাল
</a:t>
            </a:r>
            <a:r>
              <a:rPr lang="en-US" sz="1400" dirty="0">
                <a:solidFill>
                  <a:srgbClr val="CFED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সহকারী অধ্যাপক
ধোবাউড়া মহিলা কলেজ, ধোবাউড়া, ময়মনসিংহ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13A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097280"/>
            <a:ext cx="4114800" cy="4114800"/>
          </a:xfrm>
          <a:prstGeom prst="ellipse">
            <a:avLst/>
          </a:prstGeom>
          <a:solidFill>
            <a:srgbClr val="028090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280160" y="5120640"/>
            <a:ext cx="3291840" cy="3291840"/>
          </a:xfrm>
          <a:prstGeom prst="ellipse">
            <a:avLst/>
          </a:prstGeom>
          <a:solidFill>
            <a:srgbClr val="02C39A">
              <a:alpha val="4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68580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উপসংহার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822960" y="1737360"/>
            <a:ext cx="164592" cy="164592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6" name="Text 4"/>
          <p:cNvSpPr/>
          <p:nvPr/>
        </p:nvSpPr>
        <p:spPr>
          <a:xfrm>
            <a:off x="1188720" y="1600200"/>
            <a:ext cx="9692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500" dirty="0">
                <a:solidFill>
                  <a:srgbClr val="E4F5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টয়লেট ক্লিনার সঠিক উপকরণ ও পদ্ধতিতে তৈরি করলে তা কার্যকর ও নিরাপদ হয়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822960" y="2395728"/>
            <a:ext cx="164592" cy="164592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8" name="Text 6"/>
          <p:cNvSpPr/>
          <p:nvPr/>
        </p:nvSpPr>
        <p:spPr>
          <a:xfrm>
            <a:off x="1188720" y="2258568"/>
            <a:ext cx="9692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500" dirty="0">
                <a:solidFill>
                  <a:srgbClr val="E4F5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ব্যবহারের সময় নিরাপত্তা বিধি মেনে চলা অত্যন্ত জরুরি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822960" y="3054096"/>
            <a:ext cx="164592" cy="164592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0" name="Text 8"/>
          <p:cNvSpPr/>
          <p:nvPr/>
        </p:nvSpPr>
        <p:spPr>
          <a:xfrm>
            <a:off x="1188720" y="2916936"/>
            <a:ext cx="9692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500" dirty="0">
                <a:solidFill>
                  <a:srgbClr val="E4F5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পরিবেশবান্ধব ও প্রাকৃতিক বিকল্প ব্যবহারে উৎসাহিত হওয়া প্রয়োজন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822960" y="3712464"/>
            <a:ext cx="164592" cy="164592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2" name="Text 10"/>
          <p:cNvSpPr/>
          <p:nvPr/>
        </p:nvSpPr>
        <p:spPr>
          <a:xfrm>
            <a:off x="1188720" y="3575304"/>
            <a:ext cx="9692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500" dirty="0">
                <a:solidFill>
                  <a:srgbClr val="E4F5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সচেতন ও পরিমিত ব্যবহারই স্বাস্থ্য ও পরিবেশ উভয়ের জন্য মঙ্গলজনক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4462272"/>
            <a:ext cx="2743200" cy="27432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4736592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2C3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প্রশ্নোত্তর ও মুক্ত আলোচনা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822960" y="5422392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ধন্যবাদ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C8A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ধোবাউড়া মহিলা কলেজ  |  রাম দাস পাল, সহকারী অধ্যাপক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8A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566928" cy="56692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০১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সেশনের উদ্দেশ্য ও সময় পরিকল্পনা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2344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3C6E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এই ৪০ মিনিটের সেশনে আমরা যা আলোচনা করব: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457200" y="1828800"/>
            <a:ext cx="8366760" cy="585216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E4E5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21792" y="1984248"/>
            <a:ext cx="274320" cy="27432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1828800"/>
            <a:ext cx="61264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টয়লেট ক্লিনার পরিচিতি ও প্রয়োজনীয়তা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360920" y="1901952"/>
            <a:ext cx="1325880" cy="438912"/>
          </a:xfrm>
          <a:prstGeom prst="roundRect">
            <a:avLst>
              <a:gd name="adj" fmla="val 12500"/>
            </a:avLst>
          </a:prstGeom>
          <a:solidFill>
            <a:srgbClr val="028090"/>
          </a:solidFill>
          <a:ln/>
        </p:spPr>
      </p:sp>
      <p:sp>
        <p:nvSpPr>
          <p:cNvPr id="10" name="Text 8"/>
          <p:cNvSpPr/>
          <p:nvPr/>
        </p:nvSpPr>
        <p:spPr>
          <a:xfrm>
            <a:off x="7360920" y="1901952"/>
            <a:ext cx="1325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৫ মিনিট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57200" y="2542032"/>
            <a:ext cx="8366760" cy="585216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E4E5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21792" y="2697480"/>
            <a:ext cx="274320" cy="27432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3" name="Text 11"/>
          <p:cNvSpPr/>
          <p:nvPr/>
        </p:nvSpPr>
        <p:spPr>
          <a:xfrm>
            <a:off x="1097280" y="2542032"/>
            <a:ext cx="61264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উপকরণ ও তৈরির পদ্ধতি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360920" y="2615184"/>
            <a:ext cx="1325880" cy="438912"/>
          </a:xfrm>
          <a:prstGeom prst="roundRect">
            <a:avLst>
              <a:gd name="adj" fmla="val 12500"/>
            </a:avLst>
          </a:prstGeom>
          <a:solidFill>
            <a:srgbClr val="028090"/>
          </a:solidFill>
          <a:ln/>
        </p:spPr>
      </p:sp>
      <p:sp>
        <p:nvSpPr>
          <p:cNvPr id="15" name="Text 13"/>
          <p:cNvSpPr/>
          <p:nvPr/>
        </p:nvSpPr>
        <p:spPr>
          <a:xfrm>
            <a:off x="7360920" y="2615184"/>
            <a:ext cx="1325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১০ মিনিট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57200" y="3255264"/>
            <a:ext cx="8366760" cy="585216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E4E5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21792" y="3410712"/>
            <a:ext cx="274320" cy="27432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8" name="Text 16"/>
          <p:cNvSpPr/>
          <p:nvPr/>
        </p:nvSpPr>
        <p:spPr>
          <a:xfrm>
            <a:off x="1097280" y="3255264"/>
            <a:ext cx="61264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পরিষ্কারের ক্ষমতা ও রাসায়নিক ক্রিয়া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7360920" y="3328416"/>
            <a:ext cx="1325880" cy="438912"/>
          </a:xfrm>
          <a:prstGeom prst="roundRect">
            <a:avLst>
              <a:gd name="adj" fmla="val 12500"/>
            </a:avLst>
          </a:prstGeom>
          <a:solidFill>
            <a:srgbClr val="028090"/>
          </a:solidFill>
          <a:ln/>
        </p:spPr>
      </p:sp>
      <p:sp>
        <p:nvSpPr>
          <p:cNvPr id="20" name="Text 18"/>
          <p:cNvSpPr/>
          <p:nvPr/>
        </p:nvSpPr>
        <p:spPr>
          <a:xfrm>
            <a:off x="7360920" y="3328416"/>
            <a:ext cx="1325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৮ মিনিট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457200" y="3968496"/>
            <a:ext cx="8366760" cy="585216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E4E5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21792" y="4123944"/>
            <a:ext cx="274320" cy="27432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3" name="Text 21"/>
          <p:cNvSpPr/>
          <p:nvPr/>
        </p:nvSpPr>
        <p:spPr>
          <a:xfrm>
            <a:off x="1097280" y="3968496"/>
            <a:ext cx="61264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ব্যবহারের কৌশল ও নিরাপত্তা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7360920" y="4041648"/>
            <a:ext cx="1325880" cy="438912"/>
          </a:xfrm>
          <a:prstGeom prst="roundRect">
            <a:avLst>
              <a:gd name="adj" fmla="val 12500"/>
            </a:avLst>
          </a:prstGeom>
          <a:solidFill>
            <a:srgbClr val="028090"/>
          </a:solidFill>
          <a:ln/>
        </p:spPr>
      </p:sp>
      <p:sp>
        <p:nvSpPr>
          <p:cNvPr id="25" name="Text 23"/>
          <p:cNvSpPr/>
          <p:nvPr/>
        </p:nvSpPr>
        <p:spPr>
          <a:xfrm>
            <a:off x="7360920" y="4041648"/>
            <a:ext cx="1325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৭ মিনিট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457200" y="4681728"/>
            <a:ext cx="8366760" cy="585216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E4E5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21792" y="4837176"/>
            <a:ext cx="274320" cy="27432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8" name="Text 26"/>
          <p:cNvSpPr/>
          <p:nvPr/>
        </p:nvSpPr>
        <p:spPr>
          <a:xfrm>
            <a:off x="1097280" y="4681728"/>
            <a:ext cx="61264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সুবিধা, অসুবিধা ও পরিবেশগত প্রভাব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7360920" y="4754880"/>
            <a:ext cx="1325880" cy="438912"/>
          </a:xfrm>
          <a:prstGeom prst="roundRect">
            <a:avLst>
              <a:gd name="adj" fmla="val 12500"/>
            </a:avLst>
          </a:prstGeom>
          <a:solidFill>
            <a:srgbClr val="028090"/>
          </a:solidFill>
          <a:ln/>
        </p:spPr>
      </p:sp>
      <p:sp>
        <p:nvSpPr>
          <p:cNvPr id="30" name="Text 28"/>
          <p:cNvSpPr/>
          <p:nvPr/>
        </p:nvSpPr>
        <p:spPr>
          <a:xfrm>
            <a:off x="7360920" y="4754880"/>
            <a:ext cx="1325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৭ মিনিট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457200" y="5394960"/>
            <a:ext cx="8366760" cy="585216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E4E5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621792" y="5550408"/>
            <a:ext cx="274320" cy="27432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33" name="Text 31"/>
          <p:cNvSpPr/>
          <p:nvPr/>
        </p:nvSpPr>
        <p:spPr>
          <a:xfrm>
            <a:off x="1097280" y="5394960"/>
            <a:ext cx="61264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মুক্ত আলোচনা ও প্রশ্নোত্তর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7360920" y="5468112"/>
            <a:ext cx="1325880" cy="438912"/>
          </a:xfrm>
          <a:prstGeom prst="roundRect">
            <a:avLst>
              <a:gd name="adj" fmla="val 12500"/>
            </a:avLst>
          </a:prstGeom>
          <a:solidFill>
            <a:srgbClr val="028090"/>
          </a:solidFill>
          <a:ln/>
        </p:spPr>
      </p:sp>
      <p:sp>
        <p:nvSpPr>
          <p:cNvPr id="35" name="Text 33"/>
          <p:cNvSpPr/>
          <p:nvPr/>
        </p:nvSpPr>
        <p:spPr>
          <a:xfrm>
            <a:off x="7360920" y="5468112"/>
            <a:ext cx="1325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৩ মিনিট</a:t>
            </a:r>
            <a:endParaRPr lang="en-US" sz="1150" dirty="0"/>
          </a:p>
        </p:txBody>
      </p:sp>
      <p:sp>
        <p:nvSpPr>
          <p:cNvPr id="36" name="Shape 34"/>
          <p:cNvSpPr/>
          <p:nvPr/>
        </p:nvSpPr>
        <p:spPr>
          <a:xfrm>
            <a:off x="9189720" y="1828800"/>
            <a:ext cx="2514600" cy="4151376"/>
          </a:xfrm>
          <a:prstGeom prst="roundRect">
            <a:avLst>
              <a:gd name="adj" fmla="val 3636"/>
            </a:avLst>
          </a:prstGeom>
          <a:solidFill>
            <a:srgbClr val="028090"/>
          </a:solidFill>
          <a:ln/>
        </p:spPr>
      </p:sp>
      <p:sp>
        <p:nvSpPr>
          <p:cNvPr id="37" name="Text 35"/>
          <p:cNvSpPr/>
          <p:nvPr/>
        </p:nvSpPr>
        <p:spPr>
          <a:xfrm>
            <a:off x="9189720" y="2011680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2C3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লক্ষ্য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9418320" y="2468880"/>
            <a:ext cx="20574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নিরাপদ, কার্যকর ও পরিবেশবান্ধবভাবে টয়লেট ক্লিনার তৈরি ও ব্যবহারের জ্ঞান লাভ</a:t>
            </a:r>
            <a:endParaRPr lang="en-US" sz="1250" dirty="0"/>
          </a:p>
        </p:txBody>
      </p:sp>
      <p:sp>
        <p:nvSpPr>
          <p:cNvPr id="39" name="Text 37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C8A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ধোবাউড়া মহিলা কলেজ  |  রাম দাস পাল, সহকারী অধ্যাপক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8A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566928" cy="56692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০২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টয়লেট ক্লিনার কী ও কেন প্রয়োজন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5212080" cy="4846320"/>
          </a:xfrm>
          <a:prstGeom prst="roundRect">
            <a:avLst>
              <a:gd name="adj" fmla="val 2264"/>
            </a:avLst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69164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2C3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সংজ্ঞা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77240" y="2286000"/>
            <a:ext cx="45720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টয়লেট ক্লিনার হলো এমন একটি বিশেষ রাসায়নিক বা প্রাকৃতিক দ্রব্য, যা কমোড ও টয়লেট বাটির দাগ, মরিচা, মিনারেল জমা, জীবাণু এবং দুর্গন্ধ দূর করার জন্য তৈরি করা হয়।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777240" y="4343400"/>
            <a:ext cx="4023360" cy="18288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4572000"/>
            <a:ext cx="4572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50" i="1" dirty="0">
                <a:solidFill>
                  <a:srgbClr val="CFED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এটি সাধারণত অ্যাসিড, ক্ষার বা জীবাণুনাশক উপাদান দিয়ে প্রস্তুত করা হয়।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989320" y="13716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কেন প্রয়োজন?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5989320" y="2011680"/>
            <a:ext cx="320040" cy="32004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2" name="Text 10"/>
          <p:cNvSpPr/>
          <p:nvPr/>
        </p:nvSpPr>
        <p:spPr>
          <a:xfrm>
            <a:off x="5989320" y="20116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492240" y="1965960"/>
            <a:ext cx="5029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জীবাণু ও ব্যাকটেরিয়া ধ্বংস করে স্বাস্থ্যঝুঁকি কমায়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5989320" y="2971800"/>
            <a:ext cx="320040" cy="32004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5" name="Text 13"/>
          <p:cNvSpPr/>
          <p:nvPr/>
        </p:nvSpPr>
        <p:spPr>
          <a:xfrm>
            <a:off x="5989320" y="29718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492240" y="2926080"/>
            <a:ext cx="5029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দাগ ও হলদেভাব দূর করে টয়লেট পরিষ্কার রাখে</a:t>
            </a:r>
            <a:endParaRPr lang="en-US" sz="1450" dirty="0"/>
          </a:p>
        </p:txBody>
      </p:sp>
      <p:sp>
        <p:nvSpPr>
          <p:cNvPr id="17" name="Shape 15"/>
          <p:cNvSpPr/>
          <p:nvPr/>
        </p:nvSpPr>
        <p:spPr>
          <a:xfrm>
            <a:off x="5989320" y="3931920"/>
            <a:ext cx="320040" cy="32004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8" name="Text 16"/>
          <p:cNvSpPr/>
          <p:nvPr/>
        </p:nvSpPr>
        <p:spPr>
          <a:xfrm>
            <a:off x="5989320" y="393192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92240" y="3886200"/>
            <a:ext cx="5029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দুর্গন্ধ প্রতিরোধ করে সতেজ পরিবেশ তৈরি করে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5989320" y="4892040"/>
            <a:ext cx="320040" cy="32004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1" name="Text 19"/>
          <p:cNvSpPr/>
          <p:nvPr/>
        </p:nvSpPr>
        <p:spPr>
          <a:xfrm>
            <a:off x="5989320" y="489204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492240" y="4846320"/>
            <a:ext cx="5029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প্রতিষ্ঠানে/বাড়িতে সুস্থ ও স্বাস্থ্যসম্মত পরিবেশ নিশ্চিত করে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C8A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ধোবাউড়া মহিলা কলেজ  |  রাম দাস পাল, সহকারী অধ্যাপক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8A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566928" cy="56692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০৩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প্রস্তুতির উপকরণ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5486400" cy="484632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D6EDEA"/>
            </a:solidFill>
            <a:prstDash val="solid"/>
          </a:ln>
          <a:effectLst>
            <a:outerShdw blurRad="101600" dist="25400" dir="5400000" algn="bl" rotWithShape="0">
              <a:srgbClr val="1E4E5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77240" y="1691640"/>
            <a:ext cx="502920" cy="50292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6916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⚗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463040" y="1664208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রাসায়নিক উপকরণ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777240" y="2432304"/>
            <a:ext cx="128016" cy="128016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" y="2267712"/>
            <a:ext cx="4709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50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হাইড্রোক্লোরিক এসিড (HCl) — দাগ ও মিনারেল জমা দূর করতে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777240" y="3209544"/>
            <a:ext cx="128016" cy="128016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2" name="Text 10"/>
          <p:cNvSpPr/>
          <p:nvPr/>
        </p:nvSpPr>
        <p:spPr>
          <a:xfrm>
            <a:off x="1051560" y="3044952"/>
            <a:ext cx="4709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50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সোডিয়াম হাইপোক্লোরাইট (ব্লিচ) — জীবাণুনাশক হিসেবে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777240" y="3986784"/>
            <a:ext cx="128016" cy="128016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4" name="Text 12"/>
          <p:cNvSpPr/>
          <p:nvPr/>
        </p:nvSpPr>
        <p:spPr>
          <a:xfrm>
            <a:off x="1051560" y="3822192"/>
            <a:ext cx="4709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50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সোডিয়াম হাইড্রোক্সাইড — চর্বি ও ময়লা দ্রবীভূত করতে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777240" y="4764024"/>
            <a:ext cx="128016" cy="128016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6" name="Text 14"/>
          <p:cNvSpPr/>
          <p:nvPr/>
        </p:nvSpPr>
        <p:spPr>
          <a:xfrm>
            <a:off x="1051560" y="4599432"/>
            <a:ext cx="4709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50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সার্ফ্যাক্ট্যান্ট (ফেনা সৃষ্টিকারী উপাদান)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777240" y="5541264"/>
            <a:ext cx="128016" cy="128016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8" name="Text 16"/>
          <p:cNvSpPr/>
          <p:nvPr/>
        </p:nvSpPr>
        <p:spPr>
          <a:xfrm>
            <a:off x="1051560" y="5376672"/>
            <a:ext cx="4709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50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সুগন্ধি ও রং (ঐচ্ছিক)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217920" y="1371600"/>
            <a:ext cx="5486400" cy="4846320"/>
          </a:xfrm>
          <a:prstGeom prst="roundRect">
            <a:avLst>
              <a:gd name="adj" fmla="val 2264"/>
            </a:avLst>
          </a:prstGeom>
          <a:solidFill>
            <a:srgbClr val="013A40"/>
          </a:solidFill>
          <a:ln/>
        </p:spPr>
      </p:sp>
      <p:sp>
        <p:nvSpPr>
          <p:cNvPr id="20" name="Shape 18"/>
          <p:cNvSpPr/>
          <p:nvPr/>
        </p:nvSpPr>
        <p:spPr>
          <a:xfrm>
            <a:off x="6537960" y="1691640"/>
            <a:ext cx="502920" cy="50292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1" name="Text 19"/>
          <p:cNvSpPr/>
          <p:nvPr/>
        </p:nvSpPr>
        <p:spPr>
          <a:xfrm>
            <a:off x="6537960" y="16916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13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🌿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7223760" y="1664208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প্রাকৃতিক উপকরণ</a:t>
            </a:r>
            <a:endParaRPr lang="en-US" sz="1700" dirty="0"/>
          </a:p>
        </p:txBody>
      </p:sp>
      <p:sp>
        <p:nvSpPr>
          <p:cNvPr id="23" name="Shape 21"/>
          <p:cNvSpPr/>
          <p:nvPr/>
        </p:nvSpPr>
        <p:spPr>
          <a:xfrm>
            <a:off x="6537960" y="2432304"/>
            <a:ext cx="128016" cy="128016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4" name="Text 22"/>
          <p:cNvSpPr/>
          <p:nvPr/>
        </p:nvSpPr>
        <p:spPr>
          <a:xfrm>
            <a:off x="6812280" y="2267712"/>
            <a:ext cx="4709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50" dirty="0">
                <a:solidFill>
                  <a:srgbClr val="E4F5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সাদা ভিনেগার — প্রাকৃতিক জীবাণুনাশক ও দাগ অপসারণকারী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6537960" y="3209544"/>
            <a:ext cx="128016" cy="128016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6" name="Text 24"/>
          <p:cNvSpPr/>
          <p:nvPr/>
        </p:nvSpPr>
        <p:spPr>
          <a:xfrm>
            <a:off x="6812280" y="3044952"/>
            <a:ext cx="4709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50" dirty="0">
                <a:solidFill>
                  <a:srgbClr val="E4F5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বেকিং সোডা — ঘষে পরিষ্কার করতে সহায়ক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6537960" y="3986784"/>
            <a:ext cx="128016" cy="128016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8" name="Text 26"/>
          <p:cNvSpPr/>
          <p:nvPr/>
        </p:nvSpPr>
        <p:spPr>
          <a:xfrm>
            <a:off x="6812280" y="3822192"/>
            <a:ext cx="4709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50" dirty="0">
                <a:solidFill>
                  <a:srgbClr val="E4F5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লেবুর রস — দুর্গন্ধ দূর ও প্রাকৃতিক সুগন্ধ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6537960" y="4764024"/>
            <a:ext cx="128016" cy="128016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30" name="Text 28"/>
          <p:cNvSpPr/>
          <p:nvPr/>
        </p:nvSpPr>
        <p:spPr>
          <a:xfrm>
            <a:off x="6812280" y="4599432"/>
            <a:ext cx="4709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50" dirty="0">
                <a:solidFill>
                  <a:srgbClr val="E4F5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বোরাক্স — জীবাণু ও ছত্রাক প্রতিরোধে কার্যকর</a:t>
            </a:r>
            <a:endParaRPr lang="en-US" sz="1250" dirty="0"/>
          </a:p>
        </p:txBody>
      </p:sp>
      <p:sp>
        <p:nvSpPr>
          <p:cNvPr id="31" name="Shape 29"/>
          <p:cNvSpPr/>
          <p:nvPr/>
        </p:nvSpPr>
        <p:spPr>
          <a:xfrm>
            <a:off x="6537960" y="5541264"/>
            <a:ext cx="128016" cy="128016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32" name="Text 30"/>
          <p:cNvSpPr/>
          <p:nvPr/>
        </p:nvSpPr>
        <p:spPr>
          <a:xfrm>
            <a:off x="6812280" y="5376672"/>
            <a:ext cx="4709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50" dirty="0">
                <a:solidFill>
                  <a:srgbClr val="E4F5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গরম পানি — উপকরণ মেশানোর মাধ্যম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C8A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ধোবাউড়া মহিলা কলেজ  |  রাম দাস পাল, সহকারী অধ্যাপক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8A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566928" cy="56692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০৪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তৈরির পদ্ধতি — ধাপে ধাপে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1965960" cy="3383280"/>
          </a:xfrm>
          <a:prstGeom prst="roundRect">
            <a:avLst>
              <a:gd name="adj" fmla="val 4651"/>
            </a:avLst>
          </a:prstGeom>
          <a:solidFill>
            <a:srgbClr val="028090"/>
          </a:solidFill>
          <a:ln/>
          <a:effectLst>
            <a:outerShdw blurRad="76200" dist="25400" dir="5400000" algn="bl" rotWithShape="0">
              <a:srgbClr val="1E4E50">
                <a:alpha val="1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239012" y="2176272"/>
            <a:ext cx="585216" cy="585216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7" name="Text 5"/>
          <p:cNvSpPr/>
          <p:nvPr/>
        </p:nvSpPr>
        <p:spPr>
          <a:xfrm>
            <a:off x="1239012" y="2176272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685800" y="2926080"/>
            <a:ext cx="1691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উপকরণ পরিমাপ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13232" y="3520440"/>
            <a:ext cx="1636776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100" dirty="0">
                <a:solidFill>
                  <a:srgbClr val="F2F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প্রয়োজনীয় রাসায়নিক/প্রাকৃতিক উপকরণ সঠিক অনুপাতে পরিমাপ করুন।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542032" y="3383280"/>
            <a:ext cx="320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➜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2761488" y="1920240"/>
            <a:ext cx="1965960" cy="3383280"/>
          </a:xfrm>
          <a:prstGeom prst="roundRect">
            <a:avLst>
              <a:gd name="adj" fmla="val 4651"/>
            </a:avLst>
          </a:prstGeom>
          <a:solidFill>
            <a:srgbClr val="00A896"/>
          </a:solidFill>
          <a:ln/>
          <a:effectLst>
            <a:outerShdw blurRad="76200" dist="25400" dir="5400000" algn="bl" rotWithShape="0">
              <a:srgbClr val="1E4E50">
                <a:alpha val="1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451860" y="2176272"/>
            <a:ext cx="585216" cy="585216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3" name="Text 11"/>
          <p:cNvSpPr/>
          <p:nvPr/>
        </p:nvSpPr>
        <p:spPr>
          <a:xfrm>
            <a:off x="3451860" y="2176272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2898648" y="2926080"/>
            <a:ext cx="1691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নিরাপদ মিশ্রণ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2926080" y="3520440"/>
            <a:ext cx="1636776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100" dirty="0">
                <a:solidFill>
                  <a:srgbClr val="F2F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গ্লাভস ও চশমা পরে পানির সাথে এসিড/ক্ষার ধীরে ধীরে মেশান — কখনও উল্টো নয়।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754880" y="3383280"/>
            <a:ext cx="320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➜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4974336" y="1920240"/>
            <a:ext cx="1965960" cy="3383280"/>
          </a:xfrm>
          <a:prstGeom prst="roundRect">
            <a:avLst>
              <a:gd name="adj" fmla="val 4651"/>
            </a:avLst>
          </a:prstGeom>
          <a:solidFill>
            <a:srgbClr val="028090"/>
          </a:solidFill>
          <a:ln/>
          <a:effectLst>
            <a:outerShdw blurRad="76200" dist="25400" dir="5400000" algn="bl" rotWithShape="0">
              <a:srgbClr val="1E4E50">
                <a:alpha val="15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5664708" y="2176272"/>
            <a:ext cx="585216" cy="585216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9" name="Text 17"/>
          <p:cNvSpPr/>
          <p:nvPr/>
        </p:nvSpPr>
        <p:spPr>
          <a:xfrm>
            <a:off x="5664708" y="2176272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5111496" y="2926080"/>
            <a:ext cx="1691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সার্ফ্যাক্ট্যান্ট যোগ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138928" y="3520440"/>
            <a:ext cx="1636776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100" dirty="0">
                <a:solidFill>
                  <a:srgbClr val="F2F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ফেনাকারী ও ঘনত্ব বৃদ্ধিকারী উপাদান মিশিয়ে ভালোভাবে নাড়ুন।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967728" y="3383280"/>
            <a:ext cx="320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➜</a:t>
            </a:r>
            <a:endParaRPr lang="en-US" sz="1800" dirty="0"/>
          </a:p>
        </p:txBody>
      </p:sp>
      <p:sp>
        <p:nvSpPr>
          <p:cNvPr id="23" name="Shape 21"/>
          <p:cNvSpPr/>
          <p:nvPr/>
        </p:nvSpPr>
        <p:spPr>
          <a:xfrm>
            <a:off x="7187184" y="1920240"/>
            <a:ext cx="1965960" cy="3383280"/>
          </a:xfrm>
          <a:prstGeom prst="roundRect">
            <a:avLst>
              <a:gd name="adj" fmla="val 4651"/>
            </a:avLst>
          </a:prstGeom>
          <a:solidFill>
            <a:srgbClr val="00A896"/>
          </a:solidFill>
          <a:ln/>
          <a:effectLst>
            <a:outerShdw blurRad="76200" dist="25400" dir="5400000" algn="bl" rotWithShape="0">
              <a:srgbClr val="1E4E50">
                <a:alpha val="15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7877556" y="2176272"/>
            <a:ext cx="585216" cy="585216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5" name="Text 23"/>
          <p:cNvSpPr/>
          <p:nvPr/>
        </p:nvSpPr>
        <p:spPr>
          <a:xfrm>
            <a:off x="7877556" y="2176272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7324344" y="2926080"/>
            <a:ext cx="1691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সুগন্ধি ও রং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7351776" y="3520440"/>
            <a:ext cx="1636776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100" dirty="0">
                <a:solidFill>
                  <a:srgbClr val="F2F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ইচ্ছা অনুযায়ী সুগন্ধি ও রং যোগ করে সমসত্ব মিশ্রণ তৈরি করুন।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9180576" y="3383280"/>
            <a:ext cx="320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➜</a:t>
            </a:r>
            <a:endParaRPr lang="en-US" sz="1800" dirty="0"/>
          </a:p>
        </p:txBody>
      </p:sp>
      <p:sp>
        <p:nvSpPr>
          <p:cNvPr id="29" name="Shape 27"/>
          <p:cNvSpPr/>
          <p:nvPr/>
        </p:nvSpPr>
        <p:spPr>
          <a:xfrm>
            <a:off x="9400032" y="1920240"/>
            <a:ext cx="1965960" cy="3383280"/>
          </a:xfrm>
          <a:prstGeom prst="roundRect">
            <a:avLst>
              <a:gd name="adj" fmla="val 4651"/>
            </a:avLst>
          </a:prstGeom>
          <a:solidFill>
            <a:srgbClr val="028090"/>
          </a:solidFill>
          <a:ln/>
          <a:effectLst>
            <a:outerShdw blurRad="76200" dist="25400" dir="5400000" algn="bl" rotWithShape="0">
              <a:srgbClr val="1E4E50">
                <a:alpha val="15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10090404" y="2176272"/>
            <a:ext cx="585216" cy="585216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31" name="Text 29"/>
          <p:cNvSpPr/>
          <p:nvPr/>
        </p:nvSpPr>
        <p:spPr>
          <a:xfrm>
            <a:off x="10090404" y="2176272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200" dirty="0"/>
          </a:p>
        </p:txBody>
      </p:sp>
      <p:sp>
        <p:nvSpPr>
          <p:cNvPr id="32" name="Text 30"/>
          <p:cNvSpPr/>
          <p:nvPr/>
        </p:nvSpPr>
        <p:spPr>
          <a:xfrm>
            <a:off x="9537192" y="2926080"/>
            <a:ext cx="1691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বোতলজাতকরণ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9564624" y="3520440"/>
            <a:ext cx="1636776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100" dirty="0">
                <a:solidFill>
                  <a:srgbClr val="F2F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ঠান্ডা মিশ্রণ বোতলে ভরে সতর্কতা লেবেল যুক্ত করুন।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48640" y="55778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B00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 নিরাপত্তা সতর্কতা: ব্লিচ ও এসিডজাতীয় উপকরণ কখনো একসাথে মেশাবেন না — এতে বিষাক্ত গ্যাস তৈরি হতে পারে।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C8A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ধোবাউড়া মহিলা কলেজ  |  রাম দাস পাল, সহকারী অধ্যাপক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8A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13A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566928" cy="56692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13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০৫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পরিষ্কারের ক্ষমতা: এটি কীভাবে কাজ করে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2606040" cy="3291840"/>
          </a:xfrm>
          <a:prstGeom prst="roundRect">
            <a:avLst>
              <a:gd name="adj" fmla="val 3509"/>
            </a:avLst>
          </a:prstGeom>
          <a:solidFill>
            <a:srgbClr val="0A4A50"/>
          </a:solidFill>
          <a:ln/>
        </p:spPr>
      </p:sp>
      <p:sp>
        <p:nvSpPr>
          <p:cNvPr id="6" name="Shape 4"/>
          <p:cNvSpPr/>
          <p:nvPr/>
        </p:nvSpPr>
        <p:spPr>
          <a:xfrm>
            <a:off x="1595628" y="169164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7" name="Text 5"/>
          <p:cNvSpPr/>
          <p:nvPr/>
        </p:nvSpPr>
        <p:spPr>
          <a:xfrm>
            <a:off x="1595628" y="16916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13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85800" y="2377440"/>
            <a:ext cx="2331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2C3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এসিড/ক্ষার বিক্রিয়া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31520" y="3017520"/>
            <a:ext cx="224028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200" dirty="0">
                <a:solidFill>
                  <a:srgbClr val="D7F1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মিনারেল জমা ও মরিচার দাগ রাসায়নিকভাবে ভেঙে দ্রবীভূত করে।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337560" y="1417320"/>
            <a:ext cx="2606040" cy="3291840"/>
          </a:xfrm>
          <a:prstGeom prst="roundRect">
            <a:avLst>
              <a:gd name="adj" fmla="val 3509"/>
            </a:avLst>
          </a:prstGeom>
          <a:solidFill>
            <a:srgbClr val="0A4A50"/>
          </a:solidFill>
          <a:ln/>
        </p:spPr>
      </p:sp>
      <p:sp>
        <p:nvSpPr>
          <p:cNvPr id="11" name="Shape 9"/>
          <p:cNvSpPr/>
          <p:nvPr/>
        </p:nvSpPr>
        <p:spPr>
          <a:xfrm>
            <a:off x="4384548" y="169164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2" name="Text 10"/>
          <p:cNvSpPr/>
          <p:nvPr/>
        </p:nvSpPr>
        <p:spPr>
          <a:xfrm>
            <a:off x="4384548" y="16916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13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474720" y="2377440"/>
            <a:ext cx="2331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2C3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জীবাণুনাশক ক্রিয়া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520440" y="3017520"/>
            <a:ext cx="224028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200" dirty="0">
                <a:solidFill>
                  <a:srgbClr val="D7F1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ব্লিচ বা জীবাণুনাশক উপাদান ব্যাকটেরিয়া ও ভাইরাসের কোষ নষ্ট করে।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126480" y="1417320"/>
            <a:ext cx="2606040" cy="3291840"/>
          </a:xfrm>
          <a:prstGeom prst="roundRect">
            <a:avLst>
              <a:gd name="adj" fmla="val 3509"/>
            </a:avLst>
          </a:prstGeom>
          <a:solidFill>
            <a:srgbClr val="0A4A50"/>
          </a:solidFill>
          <a:ln/>
        </p:spPr>
      </p:sp>
      <p:sp>
        <p:nvSpPr>
          <p:cNvPr id="16" name="Shape 14"/>
          <p:cNvSpPr/>
          <p:nvPr/>
        </p:nvSpPr>
        <p:spPr>
          <a:xfrm>
            <a:off x="7173468" y="169164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7" name="Text 15"/>
          <p:cNvSpPr/>
          <p:nvPr/>
        </p:nvSpPr>
        <p:spPr>
          <a:xfrm>
            <a:off x="7173468" y="16916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13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263640" y="2377440"/>
            <a:ext cx="2331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2C3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সার্ফ্যাক্ট্যান্ট ক্রিয়া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309360" y="3017520"/>
            <a:ext cx="224028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200" dirty="0">
                <a:solidFill>
                  <a:srgbClr val="D7F1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ময়লা কণাকে পৃষ্ঠ থেকে আলগা করে পানিতে ধুয়ে নিতে সাহায্য করে।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8915400" y="1417320"/>
            <a:ext cx="2606040" cy="3291840"/>
          </a:xfrm>
          <a:prstGeom prst="roundRect">
            <a:avLst>
              <a:gd name="adj" fmla="val 3509"/>
            </a:avLst>
          </a:prstGeom>
          <a:solidFill>
            <a:srgbClr val="0A4A50"/>
          </a:solidFill>
          <a:ln/>
        </p:spPr>
      </p:sp>
      <p:sp>
        <p:nvSpPr>
          <p:cNvPr id="21" name="Shape 19"/>
          <p:cNvSpPr/>
          <p:nvPr/>
        </p:nvSpPr>
        <p:spPr>
          <a:xfrm>
            <a:off x="9962388" y="169164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2" name="Text 20"/>
          <p:cNvSpPr/>
          <p:nvPr/>
        </p:nvSpPr>
        <p:spPr>
          <a:xfrm>
            <a:off x="9962388" y="16916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13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9052560" y="2377440"/>
            <a:ext cx="2331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2C3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দুর্গন্ধ নিয়ন্ত্রণ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9098280" y="3017520"/>
            <a:ext cx="224028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200" dirty="0">
                <a:solidFill>
                  <a:srgbClr val="D7F1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দুর্গন্ধ সৃষ্টিকারী ব্যাকটেরিয়া ধ্বংস করে সতেজতা বজায় রাখে।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48640" y="507492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9FD8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পরিমাপের মাপকাঠি:  pH মাত্রা পরীক্ষা  •  জীবাণু ধ্বংসের হার (%)  •  দাগ অপসারণে লাগা সময়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C8A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ধোবাউড়া মহিলা কলেজ  |  রাম দাস পাল, সহকারী অধ্যাপক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8A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FA9A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ধোবাউড়া মহিলা কলেজ  |  রাম দাস পাল, সহকারী অধ্যাপক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566928" cy="56692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০৬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ব্যবহারের কৌশল ও নিরাপত্তা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457200" y="1417320"/>
            <a:ext cx="1124712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D6EDEA"/>
            </a:solidFill>
            <a:prstDash val="solid"/>
          </a:ln>
          <a:effectLst>
            <a:outerShdw blurRad="63500" dist="25400" dir="5400000" algn="bl" rotWithShape="0">
              <a:srgbClr val="1E4E5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417320"/>
            <a:ext cx="685800" cy="749808"/>
          </a:xfrm>
          <a:prstGeom prst="roundRect">
            <a:avLst>
              <a:gd name="adj" fmla="val 10667"/>
            </a:avLst>
          </a:prstGeom>
          <a:solidFill>
            <a:srgbClr val="028090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1417320"/>
            <a:ext cx="685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371600" y="1417320"/>
            <a:ext cx="32918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50" b="1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সঠিক মাত্রা প্রয়োগ করুন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4800600" y="1417320"/>
            <a:ext cx="67208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50" dirty="0">
                <a:solidFill>
                  <a:srgbClr val="3C6E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লেবেলে নির্দেশিত পরিমাণে ক্লিনার ব্যবহার করুন, অতিরিক্ত ব্যবহার এড়িয়ে চলুন।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57200" y="2313432"/>
            <a:ext cx="1124712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D6EDEA"/>
            </a:solidFill>
            <a:prstDash val="solid"/>
          </a:ln>
          <a:effectLst>
            <a:outerShdw blurRad="63500" dist="25400" dir="5400000" algn="bl" rotWithShape="0">
              <a:srgbClr val="1E4E5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57200" y="2313432"/>
            <a:ext cx="685800" cy="749808"/>
          </a:xfrm>
          <a:prstGeom prst="roundRect">
            <a:avLst>
              <a:gd name="adj" fmla="val 10667"/>
            </a:avLst>
          </a:prstGeom>
          <a:solidFill>
            <a:srgbClr val="00A896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2313432"/>
            <a:ext cx="685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371600" y="2313432"/>
            <a:ext cx="32918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50" b="1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সুরক্ষা সরঞ্জাম ব্যবহার করুন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800600" y="2313432"/>
            <a:ext cx="67208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50" dirty="0">
                <a:solidFill>
                  <a:srgbClr val="3C6E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গ্লাভস ও প্রয়োজনে মাস্ক পরে ব্যবহার করুন যাতে ত্বক ও শ্বাসতন্ত্র সুরক্ষিত থাকে।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457200" y="3209544"/>
            <a:ext cx="1124712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D6EDEA"/>
            </a:solidFill>
            <a:prstDash val="solid"/>
          </a:ln>
          <a:effectLst>
            <a:outerShdw blurRad="63500" dist="25400" dir="5400000" algn="bl" rotWithShape="0">
              <a:srgbClr val="1E4E50">
                <a:alpha val="8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57200" y="3209544"/>
            <a:ext cx="685800" cy="749808"/>
          </a:xfrm>
          <a:prstGeom prst="roundRect">
            <a:avLst>
              <a:gd name="adj" fmla="val 10667"/>
            </a:avLst>
          </a:prstGeom>
          <a:solidFill>
            <a:srgbClr val="028090"/>
          </a:solidFill>
          <a:ln/>
        </p:spPr>
      </p:sp>
      <p:sp>
        <p:nvSpPr>
          <p:cNvPr id="17" name="Text 15"/>
          <p:cNvSpPr/>
          <p:nvPr/>
        </p:nvSpPr>
        <p:spPr>
          <a:xfrm>
            <a:off x="457200" y="3209544"/>
            <a:ext cx="685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1371600" y="3209544"/>
            <a:ext cx="32918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50" b="1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বাতাস চলাচল নিশ্চিত করুন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4800600" y="3209544"/>
            <a:ext cx="67208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50" dirty="0">
                <a:solidFill>
                  <a:srgbClr val="3C6E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ব্যবহারের সময় জানালা-দরজা খোলা রাখুন যাতে গ্যাস জমে না থাকে।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457200" y="4105656"/>
            <a:ext cx="1124712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D6EDEA"/>
            </a:solidFill>
            <a:prstDash val="solid"/>
          </a:ln>
          <a:effectLst>
            <a:outerShdw blurRad="63500" dist="25400" dir="5400000" algn="bl" rotWithShape="0">
              <a:srgbClr val="1E4E50">
                <a:alpha val="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57200" y="4105656"/>
            <a:ext cx="685800" cy="749808"/>
          </a:xfrm>
          <a:prstGeom prst="roundRect">
            <a:avLst>
              <a:gd name="adj" fmla="val 10667"/>
            </a:avLst>
          </a:prstGeom>
          <a:solidFill>
            <a:srgbClr val="00A896"/>
          </a:solidFill>
          <a:ln/>
        </p:spPr>
      </p:sp>
      <p:sp>
        <p:nvSpPr>
          <p:cNvPr id="22" name="Text 20"/>
          <p:cNvSpPr/>
          <p:nvPr/>
        </p:nvSpPr>
        <p:spPr>
          <a:xfrm>
            <a:off x="457200" y="4105656"/>
            <a:ext cx="685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1371600" y="4105656"/>
            <a:ext cx="32918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50" b="1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উপকরণ মেশানো থেকে বিরত থাকুন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4800600" y="4105656"/>
            <a:ext cx="67208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50" dirty="0">
                <a:solidFill>
                  <a:srgbClr val="3C6E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ব্লিচ ও এসিডজাতীয় ক্লিনার কখনো একসাথে ব্যবহার করবেন না।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457200" y="5001768"/>
            <a:ext cx="1124712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D6EDEA"/>
            </a:solidFill>
            <a:prstDash val="solid"/>
          </a:ln>
          <a:effectLst>
            <a:outerShdw blurRad="63500" dist="25400" dir="5400000" algn="bl" rotWithShape="0">
              <a:srgbClr val="1E4E50">
                <a:alpha val="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57200" y="5001768"/>
            <a:ext cx="685800" cy="749808"/>
          </a:xfrm>
          <a:prstGeom prst="roundRect">
            <a:avLst>
              <a:gd name="adj" fmla="val 10667"/>
            </a:avLst>
          </a:prstGeom>
          <a:solidFill>
            <a:srgbClr val="028090"/>
          </a:solidFill>
          <a:ln/>
        </p:spPr>
      </p:sp>
      <p:sp>
        <p:nvSpPr>
          <p:cNvPr id="27" name="Text 25"/>
          <p:cNvSpPr/>
          <p:nvPr/>
        </p:nvSpPr>
        <p:spPr>
          <a:xfrm>
            <a:off x="457200" y="5001768"/>
            <a:ext cx="685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1371600" y="5001768"/>
            <a:ext cx="32918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50" b="1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শিশুদের নাগালের বাইরে রাখুন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4800600" y="5001768"/>
            <a:ext cx="67208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50" dirty="0">
                <a:solidFill>
                  <a:srgbClr val="3C6E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ব্যবহারের পর ক্লিনার নিরাপদ ও তালাবদ্ধ স্থানে সংরক্ষণ করুন।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C8A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ধোবাউড়া মহিলা কলেজ  |  রাম দাস পাল, সহকারী অধ্যাপক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8A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566928" cy="56692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০৭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সুবিধা ও অসুবিধা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457200" y="1417320"/>
            <a:ext cx="5349240" cy="4754880"/>
          </a:xfrm>
          <a:prstGeom prst="roundRect">
            <a:avLst>
              <a:gd name="adj" fmla="val 2308"/>
            </a:avLst>
          </a:prstGeom>
          <a:solidFill>
            <a:srgbClr val="E6F7F3"/>
          </a:solidFill>
          <a:ln w="15875">
            <a:solidFill>
              <a:srgbClr val="00A89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1691640"/>
            <a:ext cx="502920" cy="502920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6916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417320" y="1664208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45C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সুবিধা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777240" y="2423160"/>
            <a:ext cx="146304" cy="14630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0" name="Text 8"/>
          <p:cNvSpPr/>
          <p:nvPr/>
        </p:nvSpPr>
        <p:spPr>
          <a:xfrm>
            <a:off x="1097280" y="2286000"/>
            <a:ext cx="4480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50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দ্রুত জীবাণু ও ব্যাকটেরিয়া ধ্বংস করে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777240" y="3172968"/>
            <a:ext cx="146304" cy="14630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2" name="Text 10"/>
          <p:cNvSpPr/>
          <p:nvPr/>
        </p:nvSpPr>
        <p:spPr>
          <a:xfrm>
            <a:off x="1097280" y="3035808"/>
            <a:ext cx="4480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50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কার্যকরভাবে জেদি দাগ ও মরিচা দূর করে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777240" y="3922776"/>
            <a:ext cx="146304" cy="14630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3785616"/>
            <a:ext cx="4480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50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সহজলভ্য ও ব্যবহার করা সহজ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777240" y="4672584"/>
            <a:ext cx="146304" cy="14630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6" name="Text 14"/>
          <p:cNvSpPr/>
          <p:nvPr/>
        </p:nvSpPr>
        <p:spPr>
          <a:xfrm>
            <a:off x="1097280" y="4535424"/>
            <a:ext cx="4480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50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দুর্গন্ধ দূর করে সতেজ পরিবেশ দেয়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777240" y="5422392"/>
            <a:ext cx="146304" cy="14630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8" name="Text 16"/>
          <p:cNvSpPr/>
          <p:nvPr/>
        </p:nvSpPr>
        <p:spPr>
          <a:xfrm>
            <a:off x="1097280" y="5285232"/>
            <a:ext cx="4480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50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সল্প সময়ে ভালো ফলাফল দেয়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6080760" y="1417320"/>
            <a:ext cx="5349240" cy="4754880"/>
          </a:xfrm>
          <a:prstGeom prst="roundRect">
            <a:avLst>
              <a:gd name="adj" fmla="val 2308"/>
            </a:avLst>
          </a:prstGeom>
          <a:solidFill>
            <a:srgbClr val="FCEAEA"/>
          </a:solidFill>
          <a:ln w="15875">
            <a:solidFill>
              <a:srgbClr val="C94C4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400800" y="1691640"/>
            <a:ext cx="502920" cy="502920"/>
          </a:xfrm>
          <a:prstGeom prst="ellipse">
            <a:avLst/>
          </a:prstGeom>
          <a:solidFill>
            <a:srgbClr val="C94C4C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0" y="16916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7040880" y="1664208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8B2C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অসুবিধা</a:t>
            </a:r>
            <a:endParaRPr lang="en-US" sz="1900" dirty="0"/>
          </a:p>
        </p:txBody>
      </p:sp>
      <p:sp>
        <p:nvSpPr>
          <p:cNvPr id="23" name="Shape 21"/>
          <p:cNvSpPr/>
          <p:nvPr/>
        </p:nvSpPr>
        <p:spPr>
          <a:xfrm>
            <a:off x="6400800" y="2423160"/>
            <a:ext cx="146304" cy="146304"/>
          </a:xfrm>
          <a:prstGeom prst="ellipse">
            <a:avLst/>
          </a:prstGeom>
          <a:solidFill>
            <a:srgbClr val="C94C4C"/>
          </a:solidFill>
          <a:ln/>
        </p:spPr>
      </p:sp>
      <p:sp>
        <p:nvSpPr>
          <p:cNvPr id="24" name="Text 22"/>
          <p:cNvSpPr/>
          <p:nvPr/>
        </p:nvSpPr>
        <p:spPr>
          <a:xfrm>
            <a:off x="6720840" y="2286000"/>
            <a:ext cx="4480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50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ত্বক ও চোখে জ্বালাপোড়া সৃষ্টি করতে পারে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6400800" y="3172968"/>
            <a:ext cx="146304" cy="146304"/>
          </a:xfrm>
          <a:prstGeom prst="ellipse">
            <a:avLst/>
          </a:prstGeom>
          <a:solidFill>
            <a:srgbClr val="C94C4C"/>
          </a:solidFill>
          <a:ln/>
        </p:spPr>
      </p:sp>
      <p:sp>
        <p:nvSpPr>
          <p:cNvPr id="26" name="Text 24"/>
          <p:cNvSpPr/>
          <p:nvPr/>
        </p:nvSpPr>
        <p:spPr>
          <a:xfrm>
            <a:off x="6720840" y="3035808"/>
            <a:ext cx="4480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50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ভুলভাবে মেশালে বিষাক্ত গ্যাস উৎপন্ন হতে পারে</a:t>
            </a:r>
            <a:endParaRPr lang="en-US" sz="1350" dirty="0"/>
          </a:p>
        </p:txBody>
      </p:sp>
      <p:sp>
        <p:nvSpPr>
          <p:cNvPr id="27" name="Shape 25"/>
          <p:cNvSpPr/>
          <p:nvPr/>
        </p:nvSpPr>
        <p:spPr>
          <a:xfrm>
            <a:off x="6400800" y="3922776"/>
            <a:ext cx="146304" cy="146304"/>
          </a:xfrm>
          <a:prstGeom prst="ellipse">
            <a:avLst/>
          </a:prstGeom>
          <a:solidFill>
            <a:srgbClr val="C94C4C"/>
          </a:solidFill>
          <a:ln/>
        </p:spPr>
      </p:sp>
      <p:sp>
        <p:nvSpPr>
          <p:cNvPr id="28" name="Text 26"/>
          <p:cNvSpPr/>
          <p:nvPr/>
        </p:nvSpPr>
        <p:spPr>
          <a:xfrm>
            <a:off x="6720840" y="3785616"/>
            <a:ext cx="4480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50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অতিরিক্ত ব্যবহারে পরিবেশ দূষিত হয়</a:t>
            </a:r>
            <a:endParaRPr lang="en-US" sz="1350" dirty="0"/>
          </a:p>
        </p:txBody>
      </p:sp>
      <p:sp>
        <p:nvSpPr>
          <p:cNvPr id="29" name="Shape 27"/>
          <p:cNvSpPr/>
          <p:nvPr/>
        </p:nvSpPr>
        <p:spPr>
          <a:xfrm>
            <a:off x="6400800" y="4672584"/>
            <a:ext cx="146304" cy="146304"/>
          </a:xfrm>
          <a:prstGeom prst="ellipse">
            <a:avLst/>
          </a:prstGeom>
          <a:solidFill>
            <a:srgbClr val="C94C4C"/>
          </a:solidFill>
          <a:ln/>
        </p:spPr>
      </p:sp>
      <p:sp>
        <p:nvSpPr>
          <p:cNvPr id="30" name="Text 28"/>
          <p:cNvSpPr/>
          <p:nvPr/>
        </p:nvSpPr>
        <p:spPr>
          <a:xfrm>
            <a:off x="6720840" y="4535424"/>
            <a:ext cx="4480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50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কিছু রাসায়নিক জলজ প্রাণীর জন্য ক্ষতিকর</a:t>
            </a:r>
            <a:endParaRPr lang="en-US" sz="1350" dirty="0"/>
          </a:p>
        </p:txBody>
      </p:sp>
      <p:sp>
        <p:nvSpPr>
          <p:cNvPr id="31" name="Shape 29"/>
          <p:cNvSpPr/>
          <p:nvPr/>
        </p:nvSpPr>
        <p:spPr>
          <a:xfrm>
            <a:off x="6400800" y="5422392"/>
            <a:ext cx="146304" cy="146304"/>
          </a:xfrm>
          <a:prstGeom prst="ellipse">
            <a:avLst/>
          </a:prstGeom>
          <a:solidFill>
            <a:srgbClr val="C94C4C"/>
          </a:solidFill>
          <a:ln/>
        </p:spPr>
      </p:sp>
      <p:sp>
        <p:nvSpPr>
          <p:cNvPr id="32" name="Text 30"/>
          <p:cNvSpPr/>
          <p:nvPr/>
        </p:nvSpPr>
        <p:spPr>
          <a:xfrm>
            <a:off x="6720840" y="5285232"/>
            <a:ext cx="4480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50" dirty="0">
                <a:solidFill>
                  <a:srgbClr val="0B2E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নিয়মিত ব্যবহারে ব্যয় বৃদ্ধি পায়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C8A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ধোবাউড়া মহিলা কলেজ  |  রাম দাস পাল, সহকারী অধ্যাপক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8A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13A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566928" cy="56692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13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০৮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পরিবেশের উপর প্রভাব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48640" y="1508760"/>
            <a:ext cx="3429000" cy="2834640"/>
          </a:xfrm>
          <a:prstGeom prst="roundRect">
            <a:avLst>
              <a:gd name="adj" fmla="val 3226"/>
            </a:avLst>
          </a:prstGeom>
          <a:solidFill>
            <a:srgbClr val="0A4A50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737360"/>
            <a:ext cx="3063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02C3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পানি দূষণ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31520" y="2331720"/>
            <a:ext cx="30632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D7F1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ব্যবহৃত রাসায়নিক নর্দমা হয়ে নদী-নালায় মিশে জলজ প্রাণী ও উদ্ভিদের ক্ষতি করে।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297680" y="1508760"/>
            <a:ext cx="3429000" cy="2834640"/>
          </a:xfrm>
          <a:prstGeom prst="roundRect">
            <a:avLst>
              <a:gd name="adj" fmla="val 3226"/>
            </a:avLst>
          </a:prstGeom>
          <a:solidFill>
            <a:srgbClr val="0A4A50"/>
          </a:solidFill>
          <a:ln/>
        </p:spPr>
      </p:sp>
      <p:sp>
        <p:nvSpPr>
          <p:cNvPr id="9" name="Text 7"/>
          <p:cNvSpPr/>
          <p:nvPr/>
        </p:nvSpPr>
        <p:spPr>
          <a:xfrm>
            <a:off x="4480560" y="1737360"/>
            <a:ext cx="3063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02C3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মাটির উপর প্রভাব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4480560" y="2331720"/>
            <a:ext cx="30632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D7F1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মাটিতে জমে থাকা রাসায়নিক উপাদান মাটির উর্বরতা ও অণুজীবের ভারসাম্য নষ্ট করতে পারে।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8046720" y="1508760"/>
            <a:ext cx="3429000" cy="2834640"/>
          </a:xfrm>
          <a:prstGeom prst="roundRect">
            <a:avLst>
              <a:gd name="adj" fmla="val 3226"/>
            </a:avLst>
          </a:prstGeom>
          <a:solidFill>
            <a:srgbClr val="0A4A50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0" y="1737360"/>
            <a:ext cx="3063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02C3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অ-জৈবপচনশীলতা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8229600" y="2331720"/>
            <a:ext cx="30632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D7F1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কিছু রাসায়নিক উপাদান সহজে পচে না, ফলে দীর্ঘমেয়াদি পরিবেশ ঝুঁকি তৈরি করে।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48640" y="4617720"/>
            <a:ext cx="11064240" cy="1417320"/>
          </a:xfrm>
          <a:prstGeom prst="roundRect">
            <a:avLst>
              <a:gd name="adj" fmla="val 6452"/>
            </a:avLst>
          </a:prstGeom>
          <a:solidFill>
            <a:srgbClr val="02C39A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475488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13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সমাধানের পথ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22960" y="5193792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013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প্রাকৃতিক/জৈব-বিয়োজনযোগ্য ক্লিনার ব্যবহার করা  •  সঠিক মাত্রায় ব্যবহার করা  •  ব্যবহারের পর সরাসরি নদী-নালায় না ফেলা  •  পরিবেশবান্ধব বিকল্প নিয়ে সচেতন হওয়া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FA9A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ধোবাউড়া মহিলা কলেজ  |  রাম দাস পাল, সহকারী অধ্যাপক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A9A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832</Words>
  <Application>Microsoft Office PowerPoint</Application>
  <PresentationFormat>Custom</PresentationFormat>
  <Paragraphs>167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1</cp:revision>
  <dcterms:created xsi:type="dcterms:W3CDTF">2026-08-07T07:51:36Z</dcterms:created>
  <dcterms:modified xsi:type="dcterms:W3CDTF">2026-08-07T07:55:08Z</dcterms:modified>
</cp:coreProperties>
</file>