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25" r:id="rId2"/>
    <p:sldId id="297" r:id="rId3"/>
    <p:sldId id="528" r:id="rId4"/>
    <p:sldId id="265" r:id="rId5"/>
    <p:sldId id="260" r:id="rId6"/>
    <p:sldId id="261" r:id="rId7"/>
    <p:sldId id="262" r:id="rId8"/>
    <p:sldId id="257" r:id="rId9"/>
    <p:sldId id="256" r:id="rId10"/>
    <p:sldId id="273" r:id="rId11"/>
    <p:sldId id="274" r:id="rId12"/>
    <p:sldId id="266" r:id="rId13"/>
    <p:sldId id="259" r:id="rId14"/>
    <p:sldId id="270" r:id="rId15"/>
    <p:sldId id="271" r:id="rId16"/>
    <p:sldId id="267" r:id="rId17"/>
    <p:sldId id="258" r:id="rId18"/>
    <p:sldId id="275" r:id="rId19"/>
    <p:sldId id="269" r:id="rId20"/>
    <p:sldId id="263" r:id="rId21"/>
    <p:sldId id="268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3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34DC2-BA0A-47EE-8ACF-028AC9D61225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247A1-F08A-428F-A2F3-6D42E4ADB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34.jpeg"/><Relationship Id="rId7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microsoft.com/office/2007/relationships/hdphoto" Target="../media/hdphoto3.wdp"/><Relationship Id="rId18" Type="http://schemas.openxmlformats.org/officeDocument/2006/relationships/image" Target="../media/image52.png"/><Relationship Id="rId3" Type="http://schemas.openxmlformats.org/officeDocument/2006/relationships/image" Target="../media/image43.png"/><Relationship Id="rId21" Type="http://schemas.openxmlformats.org/officeDocument/2006/relationships/image" Target="../media/image54.png"/><Relationship Id="rId7" Type="http://schemas.microsoft.com/office/2007/relationships/hdphoto" Target="../media/hdphoto1.wdp"/><Relationship Id="rId12" Type="http://schemas.openxmlformats.org/officeDocument/2006/relationships/image" Target="../media/image49.png"/><Relationship Id="rId17" Type="http://schemas.microsoft.com/office/2007/relationships/hdphoto" Target="../media/hdphoto5.wdp"/><Relationship Id="rId2" Type="http://schemas.openxmlformats.org/officeDocument/2006/relationships/image" Target="../media/image42.png"/><Relationship Id="rId16" Type="http://schemas.openxmlformats.org/officeDocument/2006/relationships/image" Target="../media/image51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jpeg"/><Relationship Id="rId15" Type="http://schemas.microsoft.com/office/2007/relationships/hdphoto" Target="../media/hdphoto4.wdp"/><Relationship Id="rId10" Type="http://schemas.openxmlformats.org/officeDocument/2006/relationships/image" Target="../media/image47.jpeg"/><Relationship Id="rId19" Type="http://schemas.microsoft.com/office/2007/relationships/hdphoto" Target="../media/hdphoto6.wdp"/><Relationship Id="rId4" Type="http://schemas.openxmlformats.org/officeDocument/2006/relationships/image" Target="../media/image27.png"/><Relationship Id="rId9" Type="http://schemas.microsoft.com/office/2007/relationships/hdphoto" Target="../media/hdphoto2.wdp"/><Relationship Id="rId14" Type="http://schemas.openxmlformats.org/officeDocument/2006/relationships/image" Target="../media/image50.png"/><Relationship Id="rId22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9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8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9.gif"/><Relationship Id="rId7" Type="http://schemas.openxmlformats.org/officeDocument/2006/relationships/image" Target="../media/image22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10" Type="http://schemas.openxmlformats.org/officeDocument/2006/relationships/image" Target="../media/image10.gif"/><Relationship Id="rId4" Type="http://schemas.openxmlformats.org/officeDocument/2006/relationships/image" Target="../media/image17.gif"/><Relationship Id="rId9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8D38D3-AA68-2523-ACE0-A38ED473525B}"/>
              </a:ext>
            </a:extLst>
          </p:cNvPr>
          <p:cNvSpPr txBox="1"/>
          <p:nvPr/>
        </p:nvSpPr>
        <p:spPr>
          <a:xfrm>
            <a:off x="1543049" y="434412"/>
            <a:ext cx="101727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ছবিটি থেকে আমরা কিছু তথ্য জানলাম।এসো সেগুলো খাতায় লিখে ফেলি।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0CAA2E3-A63E-B4B7-EE2F-116799B3CB25}"/>
              </a:ext>
            </a:extLst>
          </p:cNvPr>
          <p:cNvSpPr/>
          <p:nvPr/>
        </p:nvSpPr>
        <p:spPr>
          <a:xfrm>
            <a:off x="544285" y="2446468"/>
            <a:ext cx="620486" cy="947057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70A7949-3968-F269-DA24-84ED93D76A2E}"/>
              </a:ext>
            </a:extLst>
          </p:cNvPr>
          <p:cNvSpPr/>
          <p:nvPr/>
        </p:nvSpPr>
        <p:spPr>
          <a:xfrm>
            <a:off x="544285" y="4929561"/>
            <a:ext cx="620486" cy="947057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C6B6E5-BB7D-97A8-3E4E-A372A2A50576}"/>
              </a:ext>
            </a:extLst>
          </p:cNvPr>
          <p:cNvSpPr txBox="1"/>
          <p:nvPr/>
        </p:nvSpPr>
        <p:spPr>
          <a:xfrm>
            <a:off x="1567543" y="4433594"/>
            <a:ext cx="10172699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প্রাণীদের </a:t>
            </a:r>
            <a:r>
              <a:rPr lang="bn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খাদক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বলে,কেননা তারা নিজের খাদ্য নিজেরা তৈরি করতে পারেনা।সবুজ উদ্ভিদ ও তাদের তৈরিকৃত খাদ্যের উপর প্রাণীরা নির্ভরশীল।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23833C-6338-3D0C-E91B-208B5D720BAF}"/>
              </a:ext>
            </a:extLst>
          </p:cNvPr>
          <p:cNvSpPr txBox="1"/>
          <p:nvPr/>
        </p:nvSpPr>
        <p:spPr>
          <a:xfrm>
            <a:off x="1543049" y="2291128"/>
            <a:ext cx="1017270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সবুজ উদ্ভিদকে </a:t>
            </a:r>
            <a:r>
              <a:rPr lang="bn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বলে।এরা </a:t>
            </a:r>
            <a:r>
              <a:rPr lang="bn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সালোকসংশ্লেষণ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প্রক্রিয়ায় নিজের খাদ্য নিজে  তৈরি করে।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A65B6BA-95E0-33B6-3F29-34FE0ECE50EB}"/>
              </a:ext>
            </a:extLst>
          </p:cNvPr>
          <p:cNvSpPr/>
          <p:nvPr/>
        </p:nvSpPr>
        <p:spPr>
          <a:xfrm>
            <a:off x="544285" y="524632"/>
            <a:ext cx="620486" cy="5715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302180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74BD8AB5-AE6C-126B-986D-43627E8B6DF5}"/>
              </a:ext>
            </a:extLst>
          </p:cNvPr>
          <p:cNvSpPr/>
          <p:nvPr/>
        </p:nvSpPr>
        <p:spPr>
          <a:xfrm>
            <a:off x="576944" y="2645229"/>
            <a:ext cx="620486" cy="947057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02E90C-FABF-768B-F05C-442591DD0CBB}"/>
              </a:ext>
            </a:extLst>
          </p:cNvPr>
          <p:cNvSpPr txBox="1"/>
          <p:nvPr/>
        </p:nvSpPr>
        <p:spPr>
          <a:xfrm>
            <a:off x="1398814" y="2269672"/>
            <a:ext cx="9862457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যে সকল প্রাণী তৃণভোজী প্রাণীদের খেয়ে বেঁচে থাকে তাদেরকে </a:t>
            </a:r>
            <a:r>
              <a:rPr lang="bn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দ্বিতীয় স্তরের খাদক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বলে।যেমন-ব্যাঙ,শিয়াল,ইঁদুর,চড়ুই ইত্যাদি।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E38C178-71FF-46B3-3A67-5D6C84B33061}"/>
              </a:ext>
            </a:extLst>
          </p:cNvPr>
          <p:cNvSpPr/>
          <p:nvPr/>
        </p:nvSpPr>
        <p:spPr>
          <a:xfrm>
            <a:off x="576944" y="4890484"/>
            <a:ext cx="620486" cy="947057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49EED8-5411-5F61-E247-34EA3A59FEDE}"/>
              </a:ext>
            </a:extLst>
          </p:cNvPr>
          <p:cNvSpPr txBox="1"/>
          <p:nvPr/>
        </p:nvSpPr>
        <p:spPr>
          <a:xfrm>
            <a:off x="1377042" y="4531255"/>
            <a:ext cx="10335989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যে সকল প্রাণী দ্বিতীয় স্তরের খাদককে খাদ্য হিসেবে গ্রহণ করে তাদেরকে </a:t>
            </a:r>
            <a:r>
              <a:rPr lang="bn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তৃতীয় স্তরের খাদক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বলে।যেমন-সাপ,বাঘ ,পেঁচা,ঈগল ইত্যাদি।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DE20DB5-DD27-5E75-25FC-4CAA54C65D14}"/>
              </a:ext>
            </a:extLst>
          </p:cNvPr>
          <p:cNvSpPr/>
          <p:nvPr/>
        </p:nvSpPr>
        <p:spPr>
          <a:xfrm>
            <a:off x="576944" y="541486"/>
            <a:ext cx="620486" cy="947057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CE5851-0C12-3D21-601A-E6F2F034F326}"/>
              </a:ext>
            </a:extLst>
          </p:cNvPr>
          <p:cNvSpPr txBox="1"/>
          <p:nvPr/>
        </p:nvSpPr>
        <p:spPr>
          <a:xfrm>
            <a:off x="1377042" y="164203"/>
            <a:ext cx="10058401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যে সকল প্রাণী সরাসরি উদ্ভিদকে খাদ্য হিসেবে গ্রহণ করে তাদেরকে </a:t>
            </a:r>
            <a:r>
              <a:rPr lang="bn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প্রথম স্তরের খাদক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বলে।যেমন-ঘাসফড়িং,গরু,ছাগল,হরিণ,প্রজাপতি ইত্যাদি।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93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797B5E-2FE2-7832-F677-F26885BF826D}"/>
              </a:ext>
            </a:extLst>
          </p:cNvPr>
          <p:cNvSpPr/>
          <p:nvPr/>
        </p:nvSpPr>
        <p:spPr>
          <a:xfrm>
            <a:off x="1630679" y="2163634"/>
            <a:ext cx="8503920" cy="1446550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400" b="1" dirty="0">
                <a:ln w="0"/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4400" b="1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ln w="0"/>
                <a:latin typeface="NikoshBAN" pitchFamily="2" charset="0"/>
                <a:cs typeface="NikoshBAN" pitchFamily="2" charset="0"/>
              </a:rPr>
              <a:t>থেকে প্রা</a:t>
            </a:r>
            <a:r>
              <a:rPr lang="en-US" sz="4400" b="1" dirty="0" err="1">
                <a:ln w="0"/>
                <a:latin typeface="NikoshBAN" pitchFamily="2" charset="0"/>
                <a:cs typeface="NikoshBAN" pitchFamily="2" charset="0"/>
              </a:rPr>
              <a:t>ণী</a:t>
            </a:r>
            <a:r>
              <a:rPr lang="bn-BD" sz="4400" b="1" dirty="0">
                <a:ln w="0"/>
                <a:latin typeface="NikoshBAN" pitchFamily="2" charset="0"/>
                <a:cs typeface="NikoshBAN" pitchFamily="2" charset="0"/>
              </a:rPr>
              <a:t>তে শক্তি প্রবাহের ধারাবাহিক প্রক্রিয়াকে খাদ্যশৃঙ্খল বলে।</a:t>
            </a:r>
            <a:endParaRPr lang="en-US" sz="4400" b="1" dirty="0">
              <a:ln w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C45852-9388-AEA3-B0AF-923A02BBC072}"/>
              </a:ext>
            </a:extLst>
          </p:cNvPr>
          <p:cNvSpPr/>
          <p:nvPr/>
        </p:nvSpPr>
        <p:spPr>
          <a:xfrm>
            <a:off x="38100" y="-18820"/>
            <a:ext cx="12115800" cy="6819441"/>
          </a:xfrm>
          <a:prstGeom prst="rect">
            <a:avLst/>
          </a:prstGeom>
          <a:noFill/>
          <a:ln w="155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4557C8-C0C7-7F0D-44AC-7AD64C37E41A}"/>
              </a:ext>
            </a:extLst>
          </p:cNvPr>
          <p:cNvSpPr/>
          <p:nvPr/>
        </p:nvSpPr>
        <p:spPr>
          <a:xfrm>
            <a:off x="3405894" y="486000"/>
            <a:ext cx="3837238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convex"/>
          </a:sp3d>
        </p:spPr>
        <p:txBody>
          <a:bodyPr wrap="square">
            <a:prstTxWarp prst="textDoubleWave1">
              <a:avLst/>
            </a:prstTxWarp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sz="4400" b="1" spc="50" dirty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খাদ্যশৃঙ্খল</a:t>
            </a:r>
            <a:r>
              <a:rPr lang="en-US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কী?</a:t>
            </a:r>
            <a:endParaRPr lang="en-US" sz="4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19A22E27-4DC1-CA98-DA2E-AAD165E82DFF}"/>
              </a:ext>
            </a:extLst>
          </p:cNvPr>
          <p:cNvSpPr txBox="1"/>
          <p:nvPr/>
        </p:nvSpPr>
        <p:spPr>
          <a:xfrm>
            <a:off x="670423" y="4472213"/>
            <a:ext cx="1388584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soft" dir="tl">
              <a:rot lat="0" lon="0" rev="0"/>
            </a:lightRig>
          </a:scene3d>
          <a:sp3d>
            <a:bevelT w="114300" prst="artDeco"/>
          </a:sp3d>
        </p:spPr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ঘাস</a:t>
            </a:r>
            <a:endParaRPr lang="en-US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36442A26-284D-52EC-572D-CD32B21F2C0C}"/>
              </a:ext>
            </a:extLst>
          </p:cNvPr>
          <p:cNvSpPr txBox="1"/>
          <p:nvPr/>
        </p:nvSpPr>
        <p:spPr>
          <a:xfrm>
            <a:off x="2948940" y="4626102"/>
            <a:ext cx="2116616" cy="83099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soft" dir="tl">
              <a:rot lat="0" lon="0" rev="0"/>
            </a:lightRig>
          </a:scene3d>
          <a:sp3d>
            <a:bevelT w="114300" prst="artDeco"/>
          </a:sp3d>
        </p:spPr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ঘাসফড়িং</a:t>
            </a:r>
            <a:endParaRPr lang="en-US" sz="4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AB85A960-E09C-3BAE-73C2-B7E16D982B1D}"/>
              </a:ext>
            </a:extLst>
          </p:cNvPr>
          <p:cNvSpPr txBox="1"/>
          <p:nvPr/>
        </p:nvSpPr>
        <p:spPr>
          <a:xfrm>
            <a:off x="5955489" y="4518379"/>
            <a:ext cx="106680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soft" dir="tl">
              <a:rot lat="0" lon="0" rev="0"/>
            </a:lightRig>
          </a:scene3d>
          <a:sp3d>
            <a:bevelT w="114300" prst="artDeco"/>
          </a:sp3d>
        </p:spPr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b="1" spc="5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ব্যাঙ</a:t>
            </a:r>
            <a:endParaRPr lang="en-US" sz="48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D1154E96-0F8B-BAD0-ECCE-0340BC72F50C}"/>
              </a:ext>
            </a:extLst>
          </p:cNvPr>
          <p:cNvSpPr txBox="1"/>
          <p:nvPr/>
        </p:nvSpPr>
        <p:spPr>
          <a:xfrm>
            <a:off x="7749540" y="4518378"/>
            <a:ext cx="1312384" cy="830997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soft" dir="tl">
              <a:rot lat="0" lon="0" rev="0"/>
            </a:lightRig>
          </a:scene3d>
          <a:sp3d>
            <a:bevelT w="114300" prst="artDeco"/>
          </a:sp3d>
        </p:spPr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সাপ</a:t>
            </a:r>
            <a:endParaRPr lang="en-US" sz="48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CB990BFB-69D5-EB6E-68A5-9B55ACC92935}"/>
              </a:ext>
            </a:extLst>
          </p:cNvPr>
          <p:cNvSpPr txBox="1"/>
          <p:nvPr/>
        </p:nvSpPr>
        <p:spPr>
          <a:xfrm>
            <a:off x="10134599" y="4518378"/>
            <a:ext cx="1386977" cy="92333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soft" dir="tl">
              <a:rot lat="0" lon="0" rev="0"/>
            </a:lightRig>
          </a:scene3d>
          <a:sp3d>
            <a:bevelT w="114300" prst="artDeco"/>
          </a:sp3d>
        </p:spPr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5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ঈগল</a:t>
            </a:r>
            <a:endParaRPr lang="en-US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ight Arrow 15">
            <a:extLst>
              <a:ext uri="{FF2B5EF4-FFF2-40B4-BE49-F238E27FC236}">
                <a16:creationId xmlns:a16="http://schemas.microsoft.com/office/drawing/2014/main" id="{4A493C59-C72C-C7CA-4A9B-201B64244E9F}"/>
              </a:ext>
            </a:extLst>
          </p:cNvPr>
          <p:cNvSpPr/>
          <p:nvPr/>
        </p:nvSpPr>
        <p:spPr>
          <a:xfrm>
            <a:off x="2199173" y="4887711"/>
            <a:ext cx="609600" cy="331645"/>
          </a:xfrm>
          <a:prstGeom prst="rightArrow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/>
          </a:p>
        </p:txBody>
      </p:sp>
      <p:sp>
        <p:nvSpPr>
          <p:cNvPr id="12" name="Right Arrow 16">
            <a:extLst>
              <a:ext uri="{FF2B5EF4-FFF2-40B4-BE49-F238E27FC236}">
                <a16:creationId xmlns:a16="http://schemas.microsoft.com/office/drawing/2014/main" id="{A8B8733B-2F52-EED0-0695-08A9E82D2012}"/>
              </a:ext>
            </a:extLst>
          </p:cNvPr>
          <p:cNvSpPr/>
          <p:nvPr/>
        </p:nvSpPr>
        <p:spPr>
          <a:xfrm>
            <a:off x="5198493" y="4860824"/>
            <a:ext cx="609600" cy="415500"/>
          </a:xfrm>
          <a:prstGeom prst="rightArrow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/>
          </a:p>
        </p:txBody>
      </p:sp>
      <p:sp>
        <p:nvSpPr>
          <p:cNvPr id="13" name="Right Arrow 17">
            <a:extLst>
              <a:ext uri="{FF2B5EF4-FFF2-40B4-BE49-F238E27FC236}">
                <a16:creationId xmlns:a16="http://schemas.microsoft.com/office/drawing/2014/main" id="{509C61D4-A0B5-3A1C-255B-6EA299FC32DE}"/>
              </a:ext>
            </a:extLst>
          </p:cNvPr>
          <p:cNvSpPr/>
          <p:nvPr/>
        </p:nvSpPr>
        <p:spPr>
          <a:xfrm>
            <a:off x="7110104" y="4861168"/>
            <a:ext cx="609600" cy="358188"/>
          </a:xfrm>
          <a:prstGeom prst="rightArrow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/>
          </a:p>
        </p:txBody>
      </p:sp>
      <p:sp>
        <p:nvSpPr>
          <p:cNvPr id="14" name="Right Arrow 18">
            <a:extLst>
              <a:ext uri="{FF2B5EF4-FFF2-40B4-BE49-F238E27FC236}">
                <a16:creationId xmlns:a16="http://schemas.microsoft.com/office/drawing/2014/main" id="{5DD76429-6C2D-5407-6833-B24ADBB4C90A}"/>
              </a:ext>
            </a:extLst>
          </p:cNvPr>
          <p:cNvSpPr/>
          <p:nvPr/>
        </p:nvSpPr>
        <p:spPr>
          <a:xfrm>
            <a:off x="9179575" y="4861168"/>
            <a:ext cx="609600" cy="358188"/>
          </a:xfrm>
          <a:prstGeom prst="rightArrow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4200984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9">
            <a:extLst>
              <a:ext uri="{FF2B5EF4-FFF2-40B4-BE49-F238E27FC236}">
                <a16:creationId xmlns:a16="http://schemas.microsoft.com/office/drawing/2014/main" id="{D1030DDA-05F2-5752-32F4-DA5CD7E1D9CB}"/>
              </a:ext>
            </a:extLst>
          </p:cNvPr>
          <p:cNvSpPr txBox="1"/>
          <p:nvPr/>
        </p:nvSpPr>
        <p:spPr>
          <a:xfrm>
            <a:off x="992863" y="3429000"/>
            <a:ext cx="1050018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বাস্তুসংস্থানে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প্রাণীতে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শক্তিপ্রবাহের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ধারাবাহিক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খাদ্য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শৃঙ্খল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খাদ্যশৃঙ্খল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2FEAA68B-D9B9-5358-EDFC-0CD3FBA2A055}"/>
              </a:ext>
            </a:extLst>
          </p:cNvPr>
          <p:cNvSpPr/>
          <p:nvPr/>
        </p:nvSpPr>
        <p:spPr>
          <a:xfrm>
            <a:off x="3184071" y="440871"/>
            <a:ext cx="5715000" cy="2308324"/>
          </a:xfrm>
          <a:prstGeom prst="cloudCallou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2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 শৃঙ্খল</a:t>
            </a:r>
            <a:endParaRPr lang="en-US" sz="8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8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712F34-6244-9675-E7C7-24F8FAC82F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4829" y="1278160"/>
            <a:ext cx="1143000" cy="1143000"/>
          </a:xfrm>
          <a:prstGeom prst="roundRect">
            <a:avLst/>
          </a:prstGeom>
          <a:ln>
            <a:solidFill>
              <a:srgbClr val="00B05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13487-41BC-7ED8-1010-4D3E2F4F5B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2892" y="1349556"/>
            <a:ext cx="1335331" cy="1000209"/>
          </a:xfrm>
          <a:prstGeom prst="roundRect">
            <a:avLst/>
          </a:prstGeom>
          <a:ln>
            <a:solidFill>
              <a:srgbClr val="00B050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00C77F6-EB23-D04C-F850-EB65ADBF6C4E}"/>
              </a:ext>
            </a:extLst>
          </p:cNvPr>
          <p:cNvGrpSpPr/>
          <p:nvPr/>
        </p:nvGrpSpPr>
        <p:grpSpPr>
          <a:xfrm>
            <a:off x="4088147" y="1125760"/>
            <a:ext cx="1828799" cy="1371601"/>
            <a:chOff x="381000" y="1447800"/>
            <a:chExt cx="1298456" cy="92909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DD612C1-AFBF-E700-95BA-E0BDE0DC3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543" y="1522055"/>
              <a:ext cx="1072913" cy="854836"/>
            </a:xfrm>
            <a:prstGeom prst="roundRect">
              <a:avLst/>
            </a:prstGeom>
            <a:ln>
              <a:solidFill>
                <a:srgbClr val="00B050"/>
              </a:solidFill>
            </a:ln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C0F89EE-2D4A-C6F4-87BA-161721DFDD0D}"/>
                </a:ext>
              </a:extLst>
            </p:cNvPr>
            <p:cNvSpPr/>
            <p:nvPr/>
          </p:nvSpPr>
          <p:spPr>
            <a:xfrm>
              <a:off x="381000" y="1447800"/>
              <a:ext cx="609600" cy="6096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DA3046A-E4D7-C9EA-1A8B-3684F84A7B8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95457" y="1278160"/>
            <a:ext cx="1368715" cy="1171575"/>
          </a:xfrm>
          <a:prstGeom prst="roundRect">
            <a:avLst/>
          </a:prstGeom>
          <a:ln>
            <a:solidFill>
              <a:srgbClr val="00B05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FE7848-9898-A212-0559-9863C1BEEB7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416707" y="4326160"/>
            <a:ext cx="1838678" cy="137723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D9F7DB-F518-3438-5A93-B42EC136C6B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2527828" y="4249960"/>
            <a:ext cx="2170640" cy="14478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7AC2C0-BB5C-F7C4-BECE-733C0C744F0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6746" y="4326160"/>
            <a:ext cx="1295400" cy="140608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8" name="TextBox 15">
            <a:extLst>
              <a:ext uri="{FF2B5EF4-FFF2-40B4-BE49-F238E27FC236}">
                <a16:creationId xmlns:a16="http://schemas.microsoft.com/office/drawing/2014/main" id="{D9B4331B-75BD-2B9A-B125-EE375126797B}"/>
              </a:ext>
            </a:extLst>
          </p:cNvPr>
          <p:cNvSpPr txBox="1"/>
          <p:nvPr/>
        </p:nvSpPr>
        <p:spPr>
          <a:xfrm>
            <a:off x="2604829" y="3173963"/>
            <a:ext cx="674382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ঘাস    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খরগোশ        সাপ       ঈগল        </a:t>
            </a:r>
            <a:r>
              <a:rPr lang="bn-BD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B421C03C-8801-2BD1-1020-1A31250FC4B0}"/>
              </a:ext>
            </a:extLst>
          </p:cNvPr>
          <p:cNvSpPr txBox="1"/>
          <p:nvPr/>
        </p:nvSpPr>
        <p:spPr>
          <a:xfrm>
            <a:off x="2019300" y="215935"/>
            <a:ext cx="81534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 দেখে সঠিক প্রবাহ চিত্রটি লেখ      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025F5357-5DBC-70F9-F2CC-9C4082CD57C8}"/>
              </a:ext>
            </a:extLst>
          </p:cNvPr>
          <p:cNvSpPr txBox="1"/>
          <p:nvPr/>
        </p:nvSpPr>
        <p:spPr>
          <a:xfrm>
            <a:off x="2527828" y="6118845"/>
            <a:ext cx="70104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কাঠবিড়ালী           ঈগল         </a:t>
            </a:r>
            <a:r>
              <a:rPr lang="bn-BD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76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138086-D72A-019E-8BA2-6B8DC9C4230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8004" y="1624012"/>
            <a:ext cx="1833967" cy="1143000"/>
          </a:xfrm>
          <a:prstGeom prst="roundRect">
            <a:avLst/>
          </a:prstGeom>
          <a:ln>
            <a:solidFill>
              <a:srgbClr val="00B05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19F912-2E12-9D94-1309-CF68D9CFBC7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4344" y="1599577"/>
            <a:ext cx="1645375" cy="1143000"/>
          </a:xfrm>
          <a:prstGeom prst="roundRect">
            <a:avLst/>
          </a:prstGeom>
          <a:ln>
            <a:solidFill>
              <a:srgbClr val="00B050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8D55373-A807-6579-0AEF-CC1E8D8E430F}"/>
              </a:ext>
            </a:extLst>
          </p:cNvPr>
          <p:cNvGrpSpPr/>
          <p:nvPr/>
        </p:nvGrpSpPr>
        <p:grpSpPr>
          <a:xfrm>
            <a:off x="3916629" y="1471612"/>
            <a:ext cx="1905000" cy="1295400"/>
            <a:chOff x="381000" y="1447800"/>
            <a:chExt cx="1447800" cy="92909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D86BF28-7492-50AD-03C8-9711BE65C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" y="1522055"/>
              <a:ext cx="1371600" cy="854835"/>
            </a:xfrm>
            <a:prstGeom prst="roundRect">
              <a:avLst/>
            </a:prstGeom>
            <a:ln>
              <a:solidFill>
                <a:srgbClr val="00B050"/>
              </a:solidFill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3073DCA-22A0-E87E-F70B-8F7D9B98780A}"/>
                </a:ext>
              </a:extLst>
            </p:cNvPr>
            <p:cNvSpPr/>
            <p:nvPr/>
          </p:nvSpPr>
          <p:spPr>
            <a:xfrm>
              <a:off x="381000" y="1447800"/>
              <a:ext cx="609600" cy="6096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BBAA282-1A09-BD5C-C7AB-460225EA8C5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06248" y="1624012"/>
            <a:ext cx="1619349" cy="1171575"/>
          </a:xfrm>
          <a:prstGeom prst="roundRect">
            <a:avLst/>
          </a:prstGeom>
          <a:ln>
            <a:solidFill>
              <a:srgbClr val="00B050"/>
            </a:solidFill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723DE00-A165-5CC1-F487-73E03609820A}"/>
              </a:ext>
            </a:extLst>
          </p:cNvPr>
          <p:cNvGrpSpPr/>
          <p:nvPr/>
        </p:nvGrpSpPr>
        <p:grpSpPr>
          <a:xfrm>
            <a:off x="1143000" y="3026068"/>
            <a:ext cx="9405257" cy="720102"/>
            <a:chOff x="1965174" y="1603324"/>
            <a:chExt cx="4724400" cy="1323439"/>
          </a:xfrm>
        </p:grpSpPr>
        <p:sp>
          <p:nvSpPr>
            <p:cNvPr id="10" name="TextBox 15">
              <a:extLst>
                <a:ext uri="{FF2B5EF4-FFF2-40B4-BE49-F238E27FC236}">
                  <a16:creationId xmlns:a16="http://schemas.microsoft.com/office/drawing/2014/main" id="{ABABE3FF-86E0-5374-EFD5-A07FDAB76A0B}"/>
                </a:ext>
              </a:extLst>
            </p:cNvPr>
            <p:cNvSpPr txBox="1"/>
            <p:nvPr/>
          </p:nvSpPr>
          <p:spPr>
            <a:xfrm>
              <a:off x="1965174" y="1603324"/>
              <a:ext cx="4724400" cy="132343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ঘাস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ঘাসফড়িং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 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ব্যাঙ    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     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সাপ        </a:t>
              </a:r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6C71DA6-1A69-0F38-5FFC-235CFCE72647}"/>
                </a:ext>
              </a:extLst>
            </p:cNvPr>
            <p:cNvCxnSpPr/>
            <p:nvPr/>
          </p:nvCxnSpPr>
          <p:spPr>
            <a:xfrm>
              <a:off x="2794528" y="2273450"/>
              <a:ext cx="38100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A775A10-22AC-1E15-4438-76E8CDF5CC04}"/>
                </a:ext>
              </a:extLst>
            </p:cNvPr>
            <p:cNvCxnSpPr/>
            <p:nvPr/>
          </p:nvCxnSpPr>
          <p:spPr>
            <a:xfrm>
              <a:off x="5386807" y="2244675"/>
              <a:ext cx="30480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127018EA-D47B-F9EF-FFCC-79449FFBCF44}"/>
                </a:ext>
              </a:extLst>
            </p:cNvPr>
            <p:cNvCxnSpPr/>
            <p:nvPr/>
          </p:nvCxnSpPr>
          <p:spPr>
            <a:xfrm>
              <a:off x="4261084" y="2273450"/>
              <a:ext cx="30480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4AC51D1-3D6B-DCB9-C53A-4B04D5BD022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5059130" y="4167189"/>
            <a:ext cx="2209800" cy="137723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3F32F3-A17F-0167-B525-C19E25BCCA0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163530" y="4090989"/>
            <a:ext cx="2555204" cy="14478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5CC464-7F23-F634-4445-D05B1534749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54730" y="4167189"/>
            <a:ext cx="1295400" cy="1406080"/>
          </a:xfrm>
          <a:prstGeom prst="rect">
            <a:avLst/>
          </a:prstGeom>
          <a:ln>
            <a:solidFill>
              <a:srgbClr val="C00000"/>
            </a:solidFill>
          </a:ln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AF8A7DA-82AE-7C8B-7A74-4F81A933B796}"/>
              </a:ext>
            </a:extLst>
          </p:cNvPr>
          <p:cNvGrpSpPr/>
          <p:nvPr/>
        </p:nvGrpSpPr>
        <p:grpSpPr>
          <a:xfrm>
            <a:off x="2163530" y="5929561"/>
            <a:ext cx="6629400" cy="707886"/>
            <a:chOff x="952500" y="5791200"/>
            <a:chExt cx="6629400" cy="707886"/>
          </a:xfrm>
        </p:grpSpPr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0BD5EC8A-D376-389A-34CC-18484247F20A}"/>
                </a:ext>
              </a:extLst>
            </p:cNvPr>
            <p:cNvSpPr txBox="1"/>
            <p:nvPr/>
          </p:nvSpPr>
          <p:spPr>
            <a:xfrm>
              <a:off x="952500" y="5791200"/>
              <a:ext cx="6629400" cy="70788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উদ্ভিদ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 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হরিণ     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 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বাঘ         </a:t>
              </a:r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1869471-805C-1C9B-D104-72C1087781C3}"/>
                </a:ext>
              </a:extLst>
            </p:cNvPr>
            <p:cNvCxnSpPr/>
            <p:nvPr/>
          </p:nvCxnSpPr>
          <p:spPr>
            <a:xfrm>
              <a:off x="2898104" y="6095531"/>
              <a:ext cx="60960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5F0F5B6-32DB-B49E-60C3-A953B517079D}"/>
                </a:ext>
              </a:extLst>
            </p:cNvPr>
            <p:cNvCxnSpPr/>
            <p:nvPr/>
          </p:nvCxnSpPr>
          <p:spPr>
            <a:xfrm>
              <a:off x="5312229" y="6095531"/>
              <a:ext cx="45720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13">
            <a:extLst>
              <a:ext uri="{FF2B5EF4-FFF2-40B4-BE49-F238E27FC236}">
                <a16:creationId xmlns:a16="http://schemas.microsoft.com/office/drawing/2014/main" id="{380544C9-7F4E-DFAA-4ED6-8A365FDF2027}"/>
              </a:ext>
            </a:extLst>
          </p:cNvPr>
          <p:cNvSpPr txBox="1"/>
          <p:nvPr/>
        </p:nvSpPr>
        <p:spPr>
          <a:xfrm>
            <a:off x="2126676" y="330490"/>
            <a:ext cx="723900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 দেখে সঠিক প্রবাহ চিত্রটি লেখ      </a:t>
            </a:r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8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D6C75B-CF4E-8116-9099-23E1C96E4E34}"/>
              </a:ext>
            </a:extLst>
          </p:cNvPr>
          <p:cNvSpPr txBox="1"/>
          <p:nvPr/>
        </p:nvSpPr>
        <p:spPr>
          <a:xfrm>
            <a:off x="4267200" y="770099"/>
            <a:ext cx="3505200" cy="646331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 কাজ     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42BF7-B5CB-4B9D-C5DA-A2E763D65BF7}"/>
              </a:ext>
            </a:extLst>
          </p:cNvPr>
          <p:cNvSpPr txBox="1"/>
          <p:nvPr/>
        </p:nvSpPr>
        <p:spPr>
          <a:xfrm>
            <a:off x="3314700" y="3779576"/>
            <a:ext cx="5562600" cy="2308324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তোমাদের চারপাশের পরিবেশ থেকে  দুটি খাদ্য শৃঙ্খলের ছবি সহ প্রবাহ চিত্র আঁক।       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3A32AAE0-F5C6-965F-C1E2-C7B8FE1EE17C}"/>
              </a:ext>
            </a:extLst>
          </p:cNvPr>
          <p:cNvSpPr/>
          <p:nvPr/>
        </p:nvSpPr>
        <p:spPr>
          <a:xfrm rot="5400000">
            <a:off x="5491146" y="2260322"/>
            <a:ext cx="1133507" cy="685800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B7F91E55-222F-B799-C2C3-249338E6D85C}"/>
              </a:ext>
            </a:extLst>
          </p:cNvPr>
          <p:cNvSpPr/>
          <p:nvPr/>
        </p:nvSpPr>
        <p:spPr>
          <a:xfrm>
            <a:off x="0" y="-42041"/>
            <a:ext cx="12192000" cy="6942083"/>
          </a:xfrm>
          <a:prstGeom prst="frame">
            <a:avLst>
              <a:gd name="adj1" fmla="val 3861"/>
            </a:avLst>
          </a:prstGeom>
          <a:gradFill>
            <a:gsLst>
              <a:gs pos="7000">
                <a:srgbClr val="FF5050"/>
              </a:gs>
              <a:gs pos="29000">
                <a:srgbClr val="92D050"/>
              </a:gs>
              <a:gs pos="53000">
                <a:srgbClr val="0000CC"/>
              </a:gs>
              <a:gs pos="92000">
                <a:srgbClr val="00B0F0"/>
              </a:gs>
            </a:gsLst>
            <a:lin ang="5400000" scaled="1"/>
          </a:gradFill>
          <a:ln w="38100"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46050" h="177800" prst="angle"/>
            <a:bevelB w="120650" h="133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897615B4-8045-6D10-8EC0-E0C0B1F2BE46}"/>
              </a:ext>
            </a:extLst>
          </p:cNvPr>
          <p:cNvSpPr/>
          <p:nvPr/>
        </p:nvSpPr>
        <p:spPr>
          <a:xfrm>
            <a:off x="0" y="-94957"/>
            <a:ext cx="12192000" cy="7047913"/>
          </a:xfrm>
          <a:prstGeom prst="frame">
            <a:avLst>
              <a:gd name="adj1" fmla="val 3918"/>
            </a:avLst>
          </a:prstGeom>
          <a:gradFill>
            <a:gsLst>
              <a:gs pos="0">
                <a:srgbClr val="C00000"/>
              </a:gs>
              <a:gs pos="57000">
                <a:srgbClr val="23772D"/>
              </a:gs>
              <a:gs pos="87000">
                <a:srgbClr val="FFC000"/>
              </a:gs>
              <a:gs pos="26000">
                <a:srgbClr val="FFC000"/>
              </a:gs>
              <a:gs pos="100000">
                <a:srgbClr val="00CCFF"/>
              </a:gs>
            </a:gsLst>
            <a:path path="circle">
              <a:fillToRect l="100000" t="100000"/>
            </a:path>
          </a:gra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B3813B-A68F-3851-9EB0-C6CC031F6B82}"/>
              </a:ext>
            </a:extLst>
          </p:cNvPr>
          <p:cNvSpPr/>
          <p:nvPr/>
        </p:nvSpPr>
        <p:spPr>
          <a:xfrm>
            <a:off x="271650" y="177035"/>
            <a:ext cx="11715185" cy="643701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353DDE28-1AEB-194B-1942-660AB7342205}"/>
              </a:ext>
            </a:extLst>
          </p:cNvPr>
          <p:cNvSpPr txBox="1"/>
          <p:nvPr/>
        </p:nvSpPr>
        <p:spPr>
          <a:xfrm>
            <a:off x="3906013" y="365028"/>
            <a:ext cx="3141552" cy="830997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খাদ্য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জাল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060D4A-B884-5E85-1B9F-4E961106E0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12677" y="1072133"/>
            <a:ext cx="2595155" cy="18251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4FCC25-5E1D-3398-3584-E9B750FA16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306" y="979394"/>
            <a:ext cx="2861660" cy="1897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CAFA07-F6F9-1786-F6A9-2E9679A8BF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23" y="876682"/>
            <a:ext cx="2506369" cy="1978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02DAFD-90D2-ABE0-8832-AD87F0FF37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70027" y="2874332"/>
            <a:ext cx="2361015" cy="1183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Box 18">
            <a:extLst>
              <a:ext uri="{FF2B5EF4-FFF2-40B4-BE49-F238E27FC236}">
                <a16:creationId xmlns:a16="http://schemas.microsoft.com/office/drawing/2014/main" id="{C824C36A-3D41-8779-BF08-3D4BBF0AD8B8}"/>
              </a:ext>
            </a:extLst>
          </p:cNvPr>
          <p:cNvSpPr txBox="1"/>
          <p:nvPr/>
        </p:nvSpPr>
        <p:spPr>
          <a:xfrm>
            <a:off x="4627352" y="2362297"/>
            <a:ext cx="1095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বাঘ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107BE241-39BB-5C0E-4108-844F5C06CDBC}"/>
              </a:ext>
            </a:extLst>
          </p:cNvPr>
          <p:cNvSpPr txBox="1"/>
          <p:nvPr/>
        </p:nvSpPr>
        <p:spPr>
          <a:xfrm>
            <a:off x="4403216" y="4012315"/>
            <a:ext cx="1260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3A9DAF70-5984-3EE9-0E69-E7294E1C40ED}"/>
              </a:ext>
            </a:extLst>
          </p:cNvPr>
          <p:cNvSpPr txBox="1"/>
          <p:nvPr/>
        </p:nvSpPr>
        <p:spPr>
          <a:xfrm>
            <a:off x="8773153" y="2878996"/>
            <a:ext cx="1241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হরিণ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2A3D4718-579F-69B8-F137-1B5326326E4B}"/>
              </a:ext>
            </a:extLst>
          </p:cNvPr>
          <p:cNvSpPr txBox="1"/>
          <p:nvPr/>
        </p:nvSpPr>
        <p:spPr>
          <a:xfrm>
            <a:off x="758348" y="2246047"/>
            <a:ext cx="1318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ঈগল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1ACF1A1-73C0-9270-6139-91BE9129F8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73" y="4505103"/>
            <a:ext cx="1835863" cy="136065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6EECE1E-266E-182F-1969-DA205DFC857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36" t="8975" r="22344" b="12752"/>
          <a:stretch/>
        </p:blipFill>
        <p:spPr>
          <a:xfrm>
            <a:off x="2562131" y="4896738"/>
            <a:ext cx="1629623" cy="168529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ED570F7-EB7F-0E79-7A7E-F872A91FB74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2" b="5478"/>
          <a:stretch/>
        </p:blipFill>
        <p:spPr>
          <a:xfrm>
            <a:off x="4109638" y="4942598"/>
            <a:ext cx="1968309" cy="1611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2952A5A-CAF0-00A7-C68C-76EA3582568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2" b="5478"/>
          <a:stretch/>
        </p:blipFill>
        <p:spPr>
          <a:xfrm>
            <a:off x="6004805" y="4908439"/>
            <a:ext cx="2128575" cy="15681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92E9C32-B6DC-A6D4-941D-1A4538D17AC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25" y="4407277"/>
            <a:ext cx="3470115" cy="1959675"/>
          </a:xfrm>
          <a:prstGeom prst="rect">
            <a:avLst/>
          </a:prstGeom>
        </p:spPr>
      </p:pic>
      <p:sp>
        <p:nvSpPr>
          <p:cNvPr id="25" name="TextBox 28">
            <a:extLst>
              <a:ext uri="{FF2B5EF4-FFF2-40B4-BE49-F238E27FC236}">
                <a16:creationId xmlns:a16="http://schemas.microsoft.com/office/drawing/2014/main" id="{3CBDE73E-EBBE-3302-B7D0-0143B581F119}"/>
              </a:ext>
            </a:extLst>
          </p:cNvPr>
          <p:cNvSpPr txBox="1"/>
          <p:nvPr/>
        </p:nvSpPr>
        <p:spPr>
          <a:xfrm>
            <a:off x="6540140" y="3056242"/>
            <a:ext cx="2482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পতঙ্গভোজী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9EFDF38-070C-7740-D831-CA0F7A7615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824" l="9428" r="915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169" y="3989487"/>
            <a:ext cx="1257986" cy="7200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E245512-21F5-AA7E-7E32-958063ED2E9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297" y="4810680"/>
            <a:ext cx="1129961" cy="1556272"/>
          </a:xfrm>
          <a:prstGeom prst="rect">
            <a:avLst/>
          </a:prstGeom>
        </p:spPr>
      </p:pic>
      <p:sp>
        <p:nvSpPr>
          <p:cNvPr id="28" name="TextBox 31">
            <a:extLst>
              <a:ext uri="{FF2B5EF4-FFF2-40B4-BE49-F238E27FC236}">
                <a16:creationId xmlns:a16="http://schemas.microsoft.com/office/drawing/2014/main" id="{FA498DAA-D0B9-3727-9EC9-C99F0B6E932D}"/>
              </a:ext>
            </a:extLst>
          </p:cNvPr>
          <p:cNvSpPr txBox="1"/>
          <p:nvPr/>
        </p:nvSpPr>
        <p:spPr>
          <a:xfrm>
            <a:off x="7656861" y="4297401"/>
            <a:ext cx="1499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খরগোশ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32">
            <a:extLst>
              <a:ext uri="{FF2B5EF4-FFF2-40B4-BE49-F238E27FC236}">
                <a16:creationId xmlns:a16="http://schemas.microsoft.com/office/drawing/2014/main" id="{1A76B662-BB52-051A-32D1-1FBABCAA3BF5}"/>
              </a:ext>
            </a:extLst>
          </p:cNvPr>
          <p:cNvSpPr txBox="1"/>
          <p:nvPr/>
        </p:nvSpPr>
        <p:spPr>
          <a:xfrm>
            <a:off x="295848" y="5739385"/>
            <a:ext cx="2003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ঘাসফড়িং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33">
            <a:extLst>
              <a:ext uri="{FF2B5EF4-FFF2-40B4-BE49-F238E27FC236}">
                <a16:creationId xmlns:a16="http://schemas.microsoft.com/office/drawing/2014/main" id="{88010F40-2CC5-5953-3F14-61BE18BDE52E}"/>
              </a:ext>
            </a:extLst>
          </p:cNvPr>
          <p:cNvSpPr txBox="1"/>
          <p:nvPr/>
        </p:nvSpPr>
        <p:spPr>
          <a:xfrm>
            <a:off x="2268540" y="3438557"/>
            <a:ext cx="99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ইঁদুর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4">
            <a:extLst>
              <a:ext uri="{FF2B5EF4-FFF2-40B4-BE49-F238E27FC236}">
                <a16:creationId xmlns:a16="http://schemas.microsoft.com/office/drawing/2014/main" id="{58A8D054-5C13-D55B-ECA9-3519D6431C1B}"/>
              </a:ext>
            </a:extLst>
          </p:cNvPr>
          <p:cNvSpPr txBox="1"/>
          <p:nvPr/>
        </p:nvSpPr>
        <p:spPr>
          <a:xfrm>
            <a:off x="2182034" y="4675707"/>
            <a:ext cx="1095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ব্যাঙ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5">
            <a:extLst>
              <a:ext uri="{FF2B5EF4-FFF2-40B4-BE49-F238E27FC236}">
                <a16:creationId xmlns:a16="http://schemas.microsoft.com/office/drawing/2014/main" id="{906410B5-D954-E3EB-A06A-6D4AB7AFD38D}"/>
              </a:ext>
            </a:extLst>
          </p:cNvPr>
          <p:cNvSpPr txBox="1"/>
          <p:nvPr/>
        </p:nvSpPr>
        <p:spPr>
          <a:xfrm>
            <a:off x="403598" y="4286697"/>
            <a:ext cx="2003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কাঠবিড়ালি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Right Arrow 36">
            <a:extLst>
              <a:ext uri="{FF2B5EF4-FFF2-40B4-BE49-F238E27FC236}">
                <a16:creationId xmlns:a16="http://schemas.microsoft.com/office/drawing/2014/main" id="{230F6E77-B38F-85FD-1F8A-D85787D1AF8B}"/>
              </a:ext>
            </a:extLst>
          </p:cNvPr>
          <p:cNvSpPr/>
          <p:nvPr/>
        </p:nvSpPr>
        <p:spPr>
          <a:xfrm rot="19650176">
            <a:off x="1701087" y="4810845"/>
            <a:ext cx="871368" cy="95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Right Arrow 37">
            <a:extLst>
              <a:ext uri="{FF2B5EF4-FFF2-40B4-BE49-F238E27FC236}">
                <a16:creationId xmlns:a16="http://schemas.microsoft.com/office/drawing/2014/main" id="{B73EE801-96D9-918B-2554-4A990763A09D}"/>
              </a:ext>
            </a:extLst>
          </p:cNvPr>
          <p:cNvSpPr/>
          <p:nvPr/>
        </p:nvSpPr>
        <p:spPr>
          <a:xfrm rot="19650176">
            <a:off x="2591106" y="4194354"/>
            <a:ext cx="1337446" cy="1334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Right Arrow 38">
            <a:extLst>
              <a:ext uri="{FF2B5EF4-FFF2-40B4-BE49-F238E27FC236}">
                <a16:creationId xmlns:a16="http://schemas.microsoft.com/office/drawing/2014/main" id="{A5E517B8-A0E8-3E90-9618-03619F4E67AB}"/>
              </a:ext>
            </a:extLst>
          </p:cNvPr>
          <p:cNvSpPr/>
          <p:nvPr/>
        </p:nvSpPr>
        <p:spPr>
          <a:xfrm rot="20370058">
            <a:off x="3163798" y="3424744"/>
            <a:ext cx="1133137" cy="12189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ight Arrow 39">
            <a:extLst>
              <a:ext uri="{FF2B5EF4-FFF2-40B4-BE49-F238E27FC236}">
                <a16:creationId xmlns:a16="http://schemas.microsoft.com/office/drawing/2014/main" id="{BA6B8EC9-AF13-CAED-F686-C4B21CABA6BC}"/>
              </a:ext>
            </a:extLst>
          </p:cNvPr>
          <p:cNvSpPr/>
          <p:nvPr/>
        </p:nvSpPr>
        <p:spPr>
          <a:xfrm rot="14169902">
            <a:off x="2096781" y="2905697"/>
            <a:ext cx="1061375" cy="93443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ight Arrow 40">
            <a:extLst>
              <a:ext uri="{FF2B5EF4-FFF2-40B4-BE49-F238E27FC236}">
                <a16:creationId xmlns:a16="http://schemas.microsoft.com/office/drawing/2014/main" id="{80FDB828-18DB-BD2F-C598-956BDC2FFA0A}"/>
              </a:ext>
            </a:extLst>
          </p:cNvPr>
          <p:cNvSpPr/>
          <p:nvPr/>
        </p:nvSpPr>
        <p:spPr>
          <a:xfrm rot="19650176">
            <a:off x="5223906" y="4733956"/>
            <a:ext cx="1337446" cy="18400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ight Arrow 41">
            <a:extLst>
              <a:ext uri="{FF2B5EF4-FFF2-40B4-BE49-F238E27FC236}">
                <a16:creationId xmlns:a16="http://schemas.microsoft.com/office/drawing/2014/main" id="{E514871B-78A7-18F2-7529-CB7D21D9C1D2}"/>
              </a:ext>
            </a:extLst>
          </p:cNvPr>
          <p:cNvSpPr/>
          <p:nvPr/>
        </p:nvSpPr>
        <p:spPr>
          <a:xfrm rot="14940691">
            <a:off x="1403473" y="5743086"/>
            <a:ext cx="1028512" cy="186084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Right Arrow 42">
            <a:extLst>
              <a:ext uri="{FF2B5EF4-FFF2-40B4-BE49-F238E27FC236}">
                <a16:creationId xmlns:a16="http://schemas.microsoft.com/office/drawing/2014/main" id="{03314EC6-B357-A031-A195-15C8925F5F75}"/>
              </a:ext>
            </a:extLst>
          </p:cNvPr>
          <p:cNvSpPr/>
          <p:nvPr/>
        </p:nvSpPr>
        <p:spPr>
          <a:xfrm rot="13817934">
            <a:off x="2648308" y="4556450"/>
            <a:ext cx="2414889" cy="1460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Right Arrow 43">
            <a:extLst>
              <a:ext uri="{FF2B5EF4-FFF2-40B4-BE49-F238E27FC236}">
                <a16:creationId xmlns:a16="http://schemas.microsoft.com/office/drawing/2014/main" id="{40F3BBB5-41F3-2BFA-8167-D93D2998B8FE}"/>
              </a:ext>
            </a:extLst>
          </p:cNvPr>
          <p:cNvSpPr/>
          <p:nvPr/>
        </p:nvSpPr>
        <p:spPr>
          <a:xfrm rot="17017537">
            <a:off x="8642494" y="3758042"/>
            <a:ext cx="2266527" cy="136488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Right Arrow 44">
            <a:extLst>
              <a:ext uri="{FF2B5EF4-FFF2-40B4-BE49-F238E27FC236}">
                <a16:creationId xmlns:a16="http://schemas.microsoft.com/office/drawing/2014/main" id="{6349328C-E9E4-99B0-0ACA-E07B2EF09BA9}"/>
              </a:ext>
            </a:extLst>
          </p:cNvPr>
          <p:cNvSpPr/>
          <p:nvPr/>
        </p:nvSpPr>
        <p:spPr>
          <a:xfrm rot="12497785">
            <a:off x="5154332" y="3804392"/>
            <a:ext cx="1337446" cy="131024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ight Arrow 45">
            <a:extLst>
              <a:ext uri="{FF2B5EF4-FFF2-40B4-BE49-F238E27FC236}">
                <a16:creationId xmlns:a16="http://schemas.microsoft.com/office/drawing/2014/main" id="{66B6588D-E066-FBF2-BEC5-7C891BB03093}"/>
              </a:ext>
            </a:extLst>
          </p:cNvPr>
          <p:cNvSpPr/>
          <p:nvPr/>
        </p:nvSpPr>
        <p:spPr>
          <a:xfrm rot="10800000">
            <a:off x="6406794" y="1670997"/>
            <a:ext cx="2615534" cy="157653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Right Arrow 46">
            <a:extLst>
              <a:ext uri="{FF2B5EF4-FFF2-40B4-BE49-F238E27FC236}">
                <a16:creationId xmlns:a16="http://schemas.microsoft.com/office/drawing/2014/main" id="{E82EEF80-AFB3-CA15-C39D-9195ACF01A48}"/>
              </a:ext>
            </a:extLst>
          </p:cNvPr>
          <p:cNvSpPr/>
          <p:nvPr/>
        </p:nvSpPr>
        <p:spPr>
          <a:xfrm rot="13452065">
            <a:off x="5388735" y="3179862"/>
            <a:ext cx="2266527" cy="136488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Right Arrow 47">
            <a:extLst>
              <a:ext uri="{FF2B5EF4-FFF2-40B4-BE49-F238E27FC236}">
                <a16:creationId xmlns:a16="http://schemas.microsoft.com/office/drawing/2014/main" id="{6288D2A0-8FF8-62D0-1B05-8E650D0CC880}"/>
              </a:ext>
            </a:extLst>
          </p:cNvPr>
          <p:cNvSpPr/>
          <p:nvPr/>
        </p:nvSpPr>
        <p:spPr>
          <a:xfrm rot="20339059">
            <a:off x="1548758" y="3985109"/>
            <a:ext cx="6281470" cy="105175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Right Arrow 48">
            <a:extLst>
              <a:ext uri="{FF2B5EF4-FFF2-40B4-BE49-F238E27FC236}">
                <a16:creationId xmlns:a16="http://schemas.microsoft.com/office/drawing/2014/main" id="{78623F6C-6D4F-503C-C18C-916125C9C7BA}"/>
              </a:ext>
            </a:extLst>
          </p:cNvPr>
          <p:cNvSpPr/>
          <p:nvPr/>
        </p:nvSpPr>
        <p:spPr>
          <a:xfrm rot="11138098">
            <a:off x="2480450" y="2233903"/>
            <a:ext cx="4775534" cy="113818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Right Arrow 49">
            <a:extLst>
              <a:ext uri="{FF2B5EF4-FFF2-40B4-BE49-F238E27FC236}">
                <a16:creationId xmlns:a16="http://schemas.microsoft.com/office/drawing/2014/main" id="{6316C6EE-5365-DD34-EAE0-28AEF7653687}"/>
              </a:ext>
            </a:extLst>
          </p:cNvPr>
          <p:cNvSpPr/>
          <p:nvPr/>
        </p:nvSpPr>
        <p:spPr>
          <a:xfrm rot="13144096">
            <a:off x="2017534" y="2731254"/>
            <a:ext cx="2266527" cy="136488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7397C9-4DA0-712F-DF13-6279CD2DFE1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290" b="89071" l="0" r="967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548" y="2902790"/>
            <a:ext cx="1414642" cy="91453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C72624F-7875-21BE-5C9D-188E2ACDA5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770" b="9540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676" y="2854427"/>
            <a:ext cx="1659895" cy="1392817"/>
          </a:xfrm>
          <a:prstGeom prst="rect">
            <a:avLst/>
          </a:prstGeom>
        </p:spPr>
      </p:pic>
      <p:sp>
        <p:nvSpPr>
          <p:cNvPr id="49" name="Right Arrow 52">
            <a:extLst>
              <a:ext uri="{FF2B5EF4-FFF2-40B4-BE49-F238E27FC236}">
                <a16:creationId xmlns:a16="http://schemas.microsoft.com/office/drawing/2014/main" id="{4AEDE265-D192-0BE1-B102-A9F8D4D69F4C}"/>
              </a:ext>
            </a:extLst>
          </p:cNvPr>
          <p:cNvSpPr/>
          <p:nvPr/>
        </p:nvSpPr>
        <p:spPr>
          <a:xfrm rot="18970362" flipV="1">
            <a:off x="831140" y="2608584"/>
            <a:ext cx="1204753" cy="192736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Right Arrow 53">
            <a:extLst>
              <a:ext uri="{FF2B5EF4-FFF2-40B4-BE49-F238E27FC236}">
                <a16:creationId xmlns:a16="http://schemas.microsoft.com/office/drawing/2014/main" id="{168812C2-D70F-9C49-BE8B-F979733FC352}"/>
              </a:ext>
            </a:extLst>
          </p:cNvPr>
          <p:cNvSpPr/>
          <p:nvPr/>
        </p:nvSpPr>
        <p:spPr>
          <a:xfrm rot="16200000">
            <a:off x="7411500" y="5220615"/>
            <a:ext cx="1337446" cy="18400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43208C98-88B4-DC97-B437-EE7886D245E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2634" y="3342811"/>
            <a:ext cx="2225456" cy="1206452"/>
          </a:xfrm>
          <a:prstGeom prst="rect">
            <a:avLst/>
          </a:prstGeom>
        </p:spPr>
      </p:pic>
      <p:sp>
        <p:nvSpPr>
          <p:cNvPr id="52" name="Right Arrow 55">
            <a:extLst>
              <a:ext uri="{FF2B5EF4-FFF2-40B4-BE49-F238E27FC236}">
                <a16:creationId xmlns:a16="http://schemas.microsoft.com/office/drawing/2014/main" id="{D235487A-606A-DE26-581F-A8A24E0E1F14}"/>
              </a:ext>
            </a:extLst>
          </p:cNvPr>
          <p:cNvSpPr/>
          <p:nvPr/>
        </p:nvSpPr>
        <p:spPr>
          <a:xfrm rot="11863158">
            <a:off x="898578" y="4722914"/>
            <a:ext cx="6942354" cy="1426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0DFB32A-6907-B693-C9BD-17D059F6045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767" y="1834622"/>
            <a:ext cx="3144539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3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9" grpId="0" animBg="1"/>
      <p:bldP spid="49" grpId="1" animBg="1"/>
      <p:bldP spid="50" grpId="0" animBg="1"/>
      <p:bldP spid="50" grpId="1" animBg="1"/>
      <p:bldP spid="52" grpId="0" animBg="1"/>
      <p:bldP spid="5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>
            <a:extLst>
              <a:ext uri="{FF2B5EF4-FFF2-40B4-BE49-F238E27FC236}">
                <a16:creationId xmlns:a16="http://schemas.microsoft.com/office/drawing/2014/main" id="{4E4D4FA1-0119-EE3B-C5B9-F9F68A3BD82E}"/>
              </a:ext>
            </a:extLst>
          </p:cNvPr>
          <p:cNvSpPr/>
          <p:nvPr/>
        </p:nvSpPr>
        <p:spPr>
          <a:xfrm>
            <a:off x="3804558" y="212271"/>
            <a:ext cx="5110842" cy="264522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8800" b="1" dirty="0">
                <a:solidFill>
                  <a:srgbClr val="CC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খাদ্যজাল</a:t>
            </a:r>
            <a:endParaRPr lang="en-US" sz="8800" b="1" dirty="0">
              <a:solidFill>
                <a:srgbClr val="CC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3CD979-5549-FAC7-E158-A08863455B56}"/>
              </a:ext>
            </a:extLst>
          </p:cNvPr>
          <p:cNvSpPr txBox="1"/>
          <p:nvPr/>
        </p:nvSpPr>
        <p:spPr>
          <a:xfrm>
            <a:off x="1499507" y="3445328"/>
            <a:ext cx="9192986" cy="230832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কোনো বাস্তুসংস্থানে বিদ্যমান খাদ্যশৃঙ্খলসমূহ পরস্পর যুক্ত হয়ে জালের মতো জটিল যে অবস্থা তৈরি করে,তাকে খাদ্যজাল বলে।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37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4782F1-F650-0191-782B-8BE6F21ED10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t="8824" b="20588"/>
          <a:stretch>
            <a:fillRect/>
          </a:stretch>
        </p:blipFill>
        <p:spPr>
          <a:xfrm>
            <a:off x="7267186" y="2672443"/>
            <a:ext cx="4352544" cy="3352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F9E76D-099C-C86E-422D-9C06F33B6F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3583" y="2596243"/>
            <a:ext cx="3601233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A91CFC46-E1CD-A91C-C2AC-6D0588D1A72F}"/>
              </a:ext>
            </a:extLst>
          </p:cNvPr>
          <p:cNvSpPr txBox="1"/>
          <p:nvPr/>
        </p:nvSpPr>
        <p:spPr>
          <a:xfrm>
            <a:off x="2744169" y="417649"/>
            <a:ext cx="713461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ছবি দেখে খাদ্য জাল ও </a:t>
            </a:r>
          </a:p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 শৃঙ্খলের মধ্যে পার্থক্য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       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11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307453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54079" y="2631006"/>
            <a:ext cx="5204733" cy="3477875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IN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২</a:t>
            </a: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খাদ্যশৃঙ্খল ও খাদ্যজাল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400" b="1" dirty="0">
              <a:solidFill>
                <a:srgbClr val="2E2B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D357A5-08F8-10ED-A12F-8C3615091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/>
          <a:stretch/>
        </p:blipFill>
        <p:spPr>
          <a:xfrm>
            <a:off x="80586" y="0"/>
            <a:ext cx="5204732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69CA9-7ACB-C81D-8820-E356F2BA426A}"/>
              </a:ext>
            </a:extLst>
          </p:cNvPr>
          <p:cNvSpPr/>
          <p:nvPr/>
        </p:nvSpPr>
        <p:spPr>
          <a:xfrm>
            <a:off x="6297010" y="2462025"/>
            <a:ext cx="5562600" cy="220981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একধিক খাদ্য শৃঙ্খল একত্রে মিলে যে জাল তৈরি করে তাকে খাদ্যজাল বলে ।</a:t>
            </a:r>
            <a:endParaRPr lang="en-US" sz="4000" dirty="0">
              <a:ln w="18415" cmpd="sng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C77EB7-5947-8280-01CD-D971D25B11DA}"/>
              </a:ext>
            </a:extLst>
          </p:cNvPr>
          <p:cNvSpPr/>
          <p:nvPr/>
        </p:nvSpPr>
        <p:spPr>
          <a:xfrm>
            <a:off x="353410" y="2462025"/>
            <a:ext cx="5791200" cy="2209811"/>
          </a:xfrm>
          <a:prstGeom prst="rect">
            <a:avLst/>
          </a:prstGeom>
          <a:solidFill>
            <a:srgbClr val="E1A997"/>
          </a:solidFill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 প্রাণিতে শক্তি প্রবাহের ধারাবাহিক প্রক্রিয়াকে খাদ্যশৃঙ্খল </a:t>
            </a:r>
            <a:r>
              <a:rPr lang="bn-BD" sz="400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বলে।</a:t>
            </a:r>
            <a:endParaRPr lang="en-US" sz="4000" dirty="0">
              <a:ln w="18415" cmpd="sng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45060-361F-BF80-5FD4-7022FB9A461C}"/>
              </a:ext>
            </a:extLst>
          </p:cNvPr>
          <p:cNvSpPr/>
          <p:nvPr/>
        </p:nvSpPr>
        <p:spPr>
          <a:xfrm>
            <a:off x="324507" y="4748048"/>
            <a:ext cx="5791200" cy="1752600"/>
          </a:xfrm>
          <a:prstGeom prst="rect">
            <a:avLst/>
          </a:prstGeom>
          <a:solidFill>
            <a:srgbClr val="E1A997"/>
          </a:solidFill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একটি খাদ্যশৃঙ্খলে একাধিক খাদক থাকে। </a:t>
            </a:r>
            <a:endParaRPr lang="en-US" sz="4000" dirty="0">
              <a:ln w="18415" cmpd="sng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06B255-D936-59D8-4327-D565EDF1D777}"/>
              </a:ext>
            </a:extLst>
          </p:cNvPr>
          <p:cNvSpPr/>
          <p:nvPr/>
        </p:nvSpPr>
        <p:spPr>
          <a:xfrm>
            <a:off x="6304893" y="4776951"/>
            <a:ext cx="5562600" cy="1752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00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একটি খাদ্যজালে একাধিক খাদ্যশৃঙ্খল থাকে।  </a:t>
            </a:r>
            <a:endParaRPr lang="en-US" sz="4000" dirty="0">
              <a:ln w="18415" cmpd="sng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F4A339-BC71-76F3-C627-186EFA0F1B8E}"/>
              </a:ext>
            </a:extLst>
          </p:cNvPr>
          <p:cNvSpPr/>
          <p:nvPr/>
        </p:nvSpPr>
        <p:spPr>
          <a:xfrm>
            <a:off x="2057400" y="328449"/>
            <a:ext cx="852351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soft" dir="tl">
              <a:rot lat="0" lon="0" rev="0"/>
            </a:lightRig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u="sng" spc="50" dirty="0" err="1">
                <a:ln w="11430">
                  <a:solidFill>
                    <a:srgbClr val="C00000"/>
                  </a:solidFill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খাদ্যশৃঙ্খল</a:t>
            </a:r>
            <a:r>
              <a:rPr lang="en-US" sz="4000" b="1" u="sng" spc="50" dirty="0">
                <a:ln w="11430">
                  <a:solidFill>
                    <a:srgbClr val="C00000"/>
                  </a:solidFill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u="sng" spc="50" dirty="0" err="1">
                <a:ln w="11430">
                  <a:solidFill>
                    <a:srgbClr val="C00000"/>
                  </a:solidFill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খাদ্যজালের</a:t>
            </a:r>
            <a:r>
              <a:rPr lang="en-US" sz="4000" b="1" u="sng" spc="50" dirty="0">
                <a:ln w="11430">
                  <a:solidFill>
                    <a:srgbClr val="C00000"/>
                  </a:solidFill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spc="50" dirty="0" err="1">
                <a:ln w="11430">
                  <a:solidFill>
                    <a:srgbClr val="C00000"/>
                  </a:solidFill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b="1" u="sng" spc="50" dirty="0">
                <a:ln w="11430">
                  <a:solidFill>
                    <a:srgbClr val="C00000"/>
                  </a:solidFill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spc="50" dirty="0" err="1">
                <a:ln w="11430">
                  <a:solidFill>
                    <a:srgbClr val="C00000"/>
                  </a:solidFill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পার্থক্য</a:t>
            </a:r>
            <a:endParaRPr lang="en-US" sz="4000" b="1" u="sng" spc="50" dirty="0">
              <a:ln w="11430">
                <a:solidFill>
                  <a:srgbClr val="C00000"/>
                </a:solidFill>
              </a:ln>
              <a:solidFill>
                <a:srgbClr val="7030A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895C67C-1C4C-399B-925C-675C114D116B}"/>
              </a:ext>
            </a:extLst>
          </p:cNvPr>
          <p:cNvGrpSpPr/>
          <p:nvPr/>
        </p:nvGrpSpPr>
        <p:grpSpPr>
          <a:xfrm>
            <a:off x="2372710" y="1242825"/>
            <a:ext cx="2895600" cy="1219200"/>
            <a:chOff x="1295400" y="1524000"/>
            <a:chExt cx="2286000" cy="1219200"/>
          </a:xfrm>
        </p:grpSpPr>
        <p:sp>
          <p:nvSpPr>
            <p:cNvPr id="11" name="Down Arrow Callout 9">
              <a:extLst>
                <a:ext uri="{FF2B5EF4-FFF2-40B4-BE49-F238E27FC236}">
                  <a16:creationId xmlns:a16="http://schemas.microsoft.com/office/drawing/2014/main" id="{AC2C47E0-34FD-613D-8CA5-D6A8749BD978}"/>
                </a:ext>
              </a:extLst>
            </p:cNvPr>
            <p:cNvSpPr/>
            <p:nvPr/>
          </p:nvSpPr>
          <p:spPr>
            <a:xfrm>
              <a:off x="1295400" y="1524000"/>
              <a:ext cx="2286000" cy="1219200"/>
            </a:xfrm>
            <a:prstGeom prst="downArrowCallout">
              <a:avLst/>
            </a:prstGeom>
            <a:solidFill>
              <a:schemeClr val="accent5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4000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182A1C73-51EC-5A7F-E663-4C994F01BB75}"/>
                </a:ext>
              </a:extLst>
            </p:cNvPr>
            <p:cNvSpPr txBox="1"/>
            <p:nvPr/>
          </p:nvSpPr>
          <p:spPr>
            <a:xfrm>
              <a:off x="1562100" y="1578126"/>
              <a:ext cx="1752600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bn-BD" sz="4000" dirty="0">
                  <a:ln w="18415" cmpd="sng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খাদ্যশৃঙ্খল</a:t>
              </a:r>
              <a:endParaRPr lang="en-US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8B58051-EC47-6E97-EE67-4BE2943EB564}"/>
              </a:ext>
            </a:extLst>
          </p:cNvPr>
          <p:cNvGrpSpPr/>
          <p:nvPr/>
        </p:nvGrpSpPr>
        <p:grpSpPr>
          <a:xfrm>
            <a:off x="6982810" y="1179744"/>
            <a:ext cx="2971800" cy="1219200"/>
            <a:chOff x="5486400" y="1600200"/>
            <a:chExt cx="2286000" cy="1219200"/>
          </a:xfrm>
        </p:grpSpPr>
        <p:sp>
          <p:nvSpPr>
            <p:cNvPr id="9" name="Down Arrow Callout 20">
              <a:extLst>
                <a:ext uri="{FF2B5EF4-FFF2-40B4-BE49-F238E27FC236}">
                  <a16:creationId xmlns:a16="http://schemas.microsoft.com/office/drawing/2014/main" id="{3731EDA5-5F61-C783-BA6B-0D0D840E85AF}"/>
                </a:ext>
              </a:extLst>
            </p:cNvPr>
            <p:cNvSpPr/>
            <p:nvPr/>
          </p:nvSpPr>
          <p:spPr>
            <a:xfrm>
              <a:off x="5486400" y="1600200"/>
              <a:ext cx="2286000" cy="1219200"/>
            </a:xfrm>
            <a:prstGeom prst="downArrowCallou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4000"/>
            </a:p>
          </p:txBody>
        </p:sp>
        <p:sp>
          <p:nvSpPr>
            <p:cNvPr id="10" name="TextBox 22">
              <a:extLst>
                <a:ext uri="{FF2B5EF4-FFF2-40B4-BE49-F238E27FC236}">
                  <a16:creationId xmlns:a16="http://schemas.microsoft.com/office/drawing/2014/main" id="{4F69ABEC-085E-EBDC-B18B-F96BD1856625}"/>
                </a:ext>
              </a:extLst>
            </p:cNvPr>
            <p:cNvSpPr txBox="1"/>
            <p:nvPr/>
          </p:nvSpPr>
          <p:spPr>
            <a:xfrm>
              <a:off x="5867400" y="1676400"/>
              <a:ext cx="1752600" cy="70788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bn-BD" sz="4000" dirty="0">
                  <a:ln w="18415" cmpd="sng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খাদ্যজাল</a:t>
              </a:r>
              <a:endParaRPr lang="en-US" sz="4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9590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3E82FB-C154-203C-F9D1-F229023BC4F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776135"/>
            <a:ext cx="2323587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B41FC0-762C-B63D-F0D0-52454FDBA75D}"/>
              </a:ext>
            </a:extLst>
          </p:cNvPr>
          <p:cNvSpPr txBox="1"/>
          <p:nvPr/>
        </p:nvSpPr>
        <p:spPr>
          <a:xfrm>
            <a:off x="4267200" y="3757335"/>
            <a:ext cx="6477000" cy="2123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তোমার বাড়ীর আশেপাশে থাকা যে কোন দুটি খাদ্য শৃঙ্খলের চিত্র সহ প্রবাহ চিত্র অংকন করে আনবে ।        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679DC8-BDD9-F453-8B68-B62F112259AE}"/>
              </a:ext>
            </a:extLst>
          </p:cNvPr>
          <p:cNvSpPr txBox="1"/>
          <p:nvPr/>
        </p:nvSpPr>
        <p:spPr>
          <a:xfrm>
            <a:off x="5638800" y="792342"/>
            <a:ext cx="3668486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         </a:t>
            </a:r>
            <a:r>
              <a:rPr lang="bn-BD" sz="6000" dirty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BA641558-5F02-80A1-66C0-8CB25EDBD511}"/>
              </a:ext>
            </a:extLst>
          </p:cNvPr>
          <p:cNvSpPr/>
          <p:nvPr/>
        </p:nvSpPr>
        <p:spPr>
          <a:xfrm rot="5400000">
            <a:off x="6701213" y="2757301"/>
            <a:ext cx="1118872" cy="490101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23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2157413" y="857249"/>
            <a:ext cx="6486525" cy="490061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FF0000"/>
                </a:solidFill>
              </a:rPr>
              <a:t>ধন্যবাদ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5910A-BB89-80A1-3EDF-08CF4C502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0BDEE3-ADF1-19EF-CCD4-55F7050C4B10}"/>
              </a:ext>
            </a:extLst>
          </p:cNvPr>
          <p:cNvSpPr/>
          <p:nvPr/>
        </p:nvSpPr>
        <p:spPr>
          <a:xfrm>
            <a:off x="760552" y="1917254"/>
            <a:ext cx="10670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শেষে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শিক্ষার্থীরা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</a:p>
          <a:p>
            <a:r>
              <a:rPr lang="bn-BD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1.1.4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শৃঙ্খল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খাদ্যজাল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8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461614-B4AA-E3AC-526B-D26F79231196}"/>
              </a:ext>
            </a:extLst>
          </p:cNvPr>
          <p:cNvGrpSpPr/>
          <p:nvPr/>
        </p:nvGrpSpPr>
        <p:grpSpPr>
          <a:xfrm>
            <a:off x="2285532" y="415541"/>
            <a:ext cx="4089950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340B7D-BD2B-A920-679C-AF8AB828ACB7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7" name="Rectangle: Top Corners Rounded 26">
                <a:extLst>
                  <a:ext uri="{FF2B5EF4-FFF2-40B4-BE49-F238E27FC236}">
                    <a16:creationId xmlns:a16="http://schemas.microsoft.com/office/drawing/2014/main" id="{D3A2DF71-36C9-4D0B-26B3-F6571A417730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17A2ECAA-0CAA-F127-B407-3C12919B5BF2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25A0CC-D492-5454-9B2C-8AD3D8D79AF9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71A3FE-5923-BF18-C18E-805570D699A9}"/>
              </a:ext>
            </a:extLst>
          </p:cNvPr>
          <p:cNvGrpSpPr/>
          <p:nvPr/>
        </p:nvGrpSpPr>
        <p:grpSpPr>
          <a:xfrm>
            <a:off x="1821069" y="335583"/>
            <a:ext cx="4196862" cy="1379468"/>
            <a:chOff x="1543242" y="699188"/>
            <a:chExt cx="4145323" cy="1778067"/>
          </a:xfrm>
        </p:grpSpPr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0F7FDD13-A65F-8D5C-EF3C-EF184495DFB8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0BF099B-6C30-9CFE-ACEE-48ABEE264D72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B272C58D-49CC-CE5D-9218-BB3A8690395B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8">
                <a:extLst>
                  <a:ext uri="{FF2B5EF4-FFF2-40B4-BE49-F238E27FC236}">
                    <a16:creationId xmlns:a16="http://schemas.microsoft.com/office/drawing/2014/main" id="{C44C57EB-E11B-F2E3-C8D0-71B889563EC9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Left Bracket 12">
                <a:extLst>
                  <a:ext uri="{FF2B5EF4-FFF2-40B4-BE49-F238E27FC236}">
                    <a16:creationId xmlns:a16="http://schemas.microsoft.com/office/drawing/2014/main" id="{3789A604-147B-CEA2-AB21-778DA1BA4B3A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026803-23A6-8F4D-B0D1-5FFB80124949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6719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 p14:bounceEnd="50000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24AE04-F538-52BE-4110-39BBB63DA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87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1F903D-B517-9C17-76F1-328EF7189F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231478" cy="5704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72D63D-11CD-A98E-BAFE-0C82090BEB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4800600"/>
            <a:ext cx="990600" cy="8686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3EF225-8608-926D-1FF0-6DC34C22E1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800" y="4800600"/>
            <a:ext cx="990600" cy="8686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B8D25C-903C-E5F1-F2DB-A4D562CE431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0432" y="1219201"/>
            <a:ext cx="3730752" cy="12310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79ED07-0569-EC38-F56F-1C87B03A7B1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98328" y="441445"/>
            <a:ext cx="1773774" cy="1352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BF62A7-D5F9-C223-1A97-2C6DD3EB671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81400" y="3884454"/>
            <a:ext cx="1267968" cy="844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AB64A4-F5EA-C59C-9E7E-C15DE58D7CB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19417" y="4214339"/>
            <a:ext cx="1865376" cy="9767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B5B3D6-95E7-7943-8314-4AE43CD89A9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5434" y="4519285"/>
            <a:ext cx="772383" cy="619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59D5F7-6B59-A818-C0EA-CB38A2152DF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91600" y="4114800"/>
            <a:ext cx="1092993" cy="587932"/>
          </a:xfrm>
          <a:prstGeom prst="rect">
            <a:avLst/>
          </a:prstGeom>
        </p:spPr>
      </p:pic>
      <p:sp>
        <p:nvSpPr>
          <p:cNvPr id="11" name="TextBox 14">
            <a:extLst>
              <a:ext uri="{FF2B5EF4-FFF2-40B4-BE49-F238E27FC236}">
                <a16:creationId xmlns:a16="http://schemas.microsoft.com/office/drawing/2014/main" id="{B9EFEEAB-29F3-7893-745B-C2C50B1EA9FA}"/>
              </a:ext>
            </a:extLst>
          </p:cNvPr>
          <p:cNvSpPr txBox="1"/>
          <p:nvPr/>
        </p:nvSpPr>
        <p:spPr>
          <a:xfrm>
            <a:off x="457200" y="5800064"/>
            <a:ext cx="10972800" cy="646331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 প্রাণীই শক্তির জন্য প্রত্যক্ষ বা পরোক্ষভাবে উদ্ভিদের উপর নির্ভরশীল 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965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CC58B3-FE97-1F47-8F51-19E0968D1E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7664"/>
            <a:ext cx="12192000" cy="59135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BE57C2-50D4-B3EC-BBDF-0D6C5632CC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399" y="3636664"/>
            <a:ext cx="685800" cy="4034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C0D70A-EBAE-C4EC-DD9C-5CEC3DCD83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8962" y="4474865"/>
            <a:ext cx="1767615" cy="3585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87C3B0-82F9-B32D-67AB-C7B7BB18B05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59920" y="4017664"/>
            <a:ext cx="2007872" cy="980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A7FD1A-156F-DC3B-BA6F-4AA0D813E48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66010" y="588664"/>
            <a:ext cx="5368457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5BBABB-2942-3561-31E5-5E0234992FB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38800" y="664864"/>
            <a:ext cx="2943225" cy="1485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CE039-E820-3E7D-39A0-5DB4BF26157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10792" y="5389265"/>
            <a:ext cx="903429" cy="504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47D43E-9C5C-6005-DE6F-7BBDB60B8F4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96592" y="5389265"/>
            <a:ext cx="903429" cy="5048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A09BAA-4A11-F493-F75D-C5FB27AA894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82392" y="5389265"/>
            <a:ext cx="903429" cy="5048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6D1FD1-F5AF-0032-CD7D-B88DEEAB42E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139" y="4322465"/>
            <a:ext cx="1242216" cy="606871"/>
          </a:xfrm>
          <a:prstGeom prst="rect">
            <a:avLst/>
          </a:prstGeom>
        </p:spPr>
      </p:pic>
      <p:sp>
        <p:nvSpPr>
          <p:cNvPr id="12" name="TextBox 23">
            <a:extLst>
              <a:ext uri="{FF2B5EF4-FFF2-40B4-BE49-F238E27FC236}">
                <a16:creationId xmlns:a16="http://schemas.microsoft.com/office/drawing/2014/main" id="{E024A0D2-1DFB-C47F-9A24-671DA5F0ABFF}"/>
              </a:ext>
            </a:extLst>
          </p:cNvPr>
          <p:cNvSpPr txBox="1"/>
          <p:nvPr/>
        </p:nvSpPr>
        <p:spPr>
          <a:xfrm>
            <a:off x="2400299" y="6121186"/>
            <a:ext cx="7848600" cy="707886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পোকামাকড় উদ্ভিদ খেয়ে বেঁচে থাকে   </a:t>
            </a:r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3C9D4ED-6FCA-2889-5F2A-0D7634F2DA3C}"/>
              </a:ext>
            </a:extLst>
          </p:cNvPr>
          <p:cNvSpPr/>
          <p:nvPr/>
        </p:nvSpPr>
        <p:spPr>
          <a:xfrm>
            <a:off x="5410199" y="283864"/>
            <a:ext cx="1828800" cy="1752600"/>
          </a:xfrm>
          <a:prstGeom prst="ellipse">
            <a:avLst/>
          </a:prstGeom>
          <a:solidFill>
            <a:srgbClr val="FF0000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8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FF29D0-B48B-9CB2-C109-8B18FCF0DF9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4941" y="143729"/>
            <a:ext cx="7772400" cy="58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8BAFAF-76B8-1679-0702-EA83D3D800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387" y="3704120"/>
            <a:ext cx="1295399" cy="11359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0B4A1D-9E14-0F7C-C0F0-AA75393D74F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165786" y="3856519"/>
            <a:ext cx="1524000" cy="12095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486F7B-DBC7-B794-D12D-4813280BAD2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146986" y="4466119"/>
            <a:ext cx="914400" cy="76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BD32F4-C4E8-DDAA-BE73-E61708E94EC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89986" y="2865919"/>
            <a:ext cx="1562100" cy="1447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3F3DB-04FD-ED46-8950-95C800AB2DB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" y="176246"/>
            <a:ext cx="11963401" cy="5944936"/>
          </a:xfrm>
          <a:prstGeom prst="rect">
            <a:avLst/>
          </a:prstGeom>
          <a:ln>
            <a:solidFill>
              <a:srgbClr val="00B050"/>
            </a:solidFill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F854B7-CA2F-AAD2-8945-FCEFE07F079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9296" y="4542319"/>
            <a:ext cx="1725282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262728-266C-1A35-07BC-8E7BCED56F8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407207" flipH="1">
            <a:off x="8093233" y="4823664"/>
            <a:ext cx="2206986" cy="116842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67A984-062D-38C5-EDFD-61819CEC5B7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94186" y="4313720"/>
            <a:ext cx="793630" cy="6572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3CE93F-696B-75C3-A77C-51FD7B03370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021" y="3399320"/>
            <a:ext cx="2362481" cy="15335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0EB3AE-7683-3831-242D-13C01D7C274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407207" flipH="1">
            <a:off x="6754301" y="5263750"/>
            <a:ext cx="1724740" cy="91311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D587A2-643C-DCAB-94BF-A8A2AAB9C29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407207" flipH="1">
            <a:off x="3490344" y="5236645"/>
            <a:ext cx="1658414" cy="87799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A5B5E4-E766-0D02-E773-67C73355301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3713" y="4785421"/>
            <a:ext cx="1725282" cy="1143000"/>
          </a:xfrm>
          <a:prstGeom prst="rect">
            <a:avLst/>
          </a:prstGeom>
        </p:spPr>
      </p:pic>
      <p:sp>
        <p:nvSpPr>
          <p:cNvPr id="15" name="TextBox 23">
            <a:extLst>
              <a:ext uri="{FF2B5EF4-FFF2-40B4-BE49-F238E27FC236}">
                <a16:creationId xmlns:a16="http://schemas.microsoft.com/office/drawing/2014/main" id="{D4EBECE4-E2EA-D477-1D35-E2F6D3834297}"/>
              </a:ext>
            </a:extLst>
          </p:cNvPr>
          <p:cNvSpPr txBox="1"/>
          <p:nvPr/>
        </p:nvSpPr>
        <p:spPr>
          <a:xfrm>
            <a:off x="668697" y="6202837"/>
            <a:ext cx="5575631" cy="584775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ব্যাঙ পোকামাকড়কে খাদ্য হিসেবেগ্রহণ করে    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D43A63-0A7E-FAA0-BD32-001B36F8EE0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70587" y="808519"/>
            <a:ext cx="2943225" cy="14859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1948D31-11E4-7E6E-FC13-C7043677752D}"/>
              </a:ext>
            </a:extLst>
          </p:cNvPr>
          <p:cNvGrpSpPr/>
          <p:nvPr/>
        </p:nvGrpSpPr>
        <p:grpSpPr>
          <a:xfrm>
            <a:off x="6151296" y="6138921"/>
            <a:ext cx="5839479" cy="646331"/>
            <a:chOff x="1852879" y="7631870"/>
            <a:chExt cx="5203629" cy="646331"/>
          </a:xfrm>
        </p:grpSpPr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81032251-5DE5-ABAC-846C-7D54598278C0}"/>
                </a:ext>
              </a:extLst>
            </p:cNvPr>
            <p:cNvSpPr txBox="1"/>
            <p:nvPr/>
          </p:nvSpPr>
          <p:spPr>
            <a:xfrm>
              <a:off x="1852879" y="7631870"/>
              <a:ext cx="5203629" cy="646331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bn-BD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উদ্ভিদ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      </a:t>
              </a:r>
              <a:r>
                <a:rPr lang="bn-IN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পোকামাকড়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         </a:t>
              </a:r>
              <a:r>
                <a:rPr lang="bn-BD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ব্যাঙ      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935F057-3C6E-7E51-395C-4DDD2EFB8249}"/>
                </a:ext>
              </a:extLst>
            </p:cNvPr>
            <p:cNvCxnSpPr/>
            <p:nvPr/>
          </p:nvCxnSpPr>
          <p:spPr>
            <a:xfrm>
              <a:off x="5285686" y="7988173"/>
              <a:ext cx="762000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0AF6A61-7048-20A1-6F47-8F19EAD750CA}"/>
                </a:ext>
              </a:extLst>
            </p:cNvPr>
            <p:cNvCxnSpPr/>
            <p:nvPr/>
          </p:nvCxnSpPr>
          <p:spPr>
            <a:xfrm>
              <a:off x="2695138" y="7939728"/>
              <a:ext cx="762000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67044005-ADBA-92A1-B9FF-430FC1780A10}"/>
              </a:ext>
            </a:extLst>
          </p:cNvPr>
          <p:cNvSpPr/>
          <p:nvPr/>
        </p:nvSpPr>
        <p:spPr>
          <a:xfrm>
            <a:off x="4485737" y="198919"/>
            <a:ext cx="3220528" cy="1600200"/>
          </a:xfrm>
          <a:prstGeom prst="ellipse">
            <a:avLst/>
          </a:prstGeom>
          <a:solidFill>
            <a:srgbClr val="FF0000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80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2C101E06-50B6-2F63-AE23-F850B6E33A6C}"/>
              </a:ext>
            </a:extLst>
          </p:cNvPr>
          <p:cNvSpPr/>
          <p:nvPr/>
        </p:nvSpPr>
        <p:spPr>
          <a:xfrm>
            <a:off x="0" y="-42041"/>
            <a:ext cx="12192000" cy="6942083"/>
          </a:xfrm>
          <a:prstGeom prst="frame">
            <a:avLst>
              <a:gd name="adj1" fmla="val 3861"/>
            </a:avLst>
          </a:prstGeom>
          <a:gradFill>
            <a:gsLst>
              <a:gs pos="7000">
                <a:srgbClr val="FF5050"/>
              </a:gs>
              <a:gs pos="29000">
                <a:srgbClr val="92D050"/>
              </a:gs>
              <a:gs pos="53000">
                <a:srgbClr val="0000CC"/>
              </a:gs>
              <a:gs pos="92000">
                <a:srgbClr val="00B0F0"/>
              </a:gs>
            </a:gsLst>
            <a:lin ang="5400000" scaled="1"/>
          </a:gradFill>
          <a:ln w="38100"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46050" h="177800" prst="angle"/>
            <a:bevelB w="120650" h="133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897615B4-8045-6D10-8EC0-E0C0B1F2BE46}"/>
              </a:ext>
            </a:extLst>
          </p:cNvPr>
          <p:cNvSpPr/>
          <p:nvPr/>
        </p:nvSpPr>
        <p:spPr>
          <a:xfrm>
            <a:off x="0" y="-94957"/>
            <a:ext cx="12192000" cy="7047913"/>
          </a:xfrm>
          <a:prstGeom prst="frame">
            <a:avLst>
              <a:gd name="adj1" fmla="val 3918"/>
            </a:avLst>
          </a:prstGeom>
          <a:gradFill>
            <a:gsLst>
              <a:gs pos="0">
                <a:srgbClr val="C00000"/>
              </a:gs>
              <a:gs pos="57000">
                <a:srgbClr val="23772D"/>
              </a:gs>
              <a:gs pos="87000">
                <a:srgbClr val="FFC000"/>
              </a:gs>
              <a:gs pos="26000">
                <a:srgbClr val="FFC000"/>
              </a:gs>
              <a:gs pos="100000">
                <a:srgbClr val="00CCFF"/>
              </a:gs>
            </a:gsLst>
            <a:path path="circle">
              <a:fillToRect l="100000" t="100000"/>
            </a:path>
          </a:gra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A4B25C-BAFD-BBE7-84C1-F94ACAF0264A}"/>
              </a:ext>
            </a:extLst>
          </p:cNvPr>
          <p:cNvSpPr/>
          <p:nvPr/>
        </p:nvSpPr>
        <p:spPr>
          <a:xfrm>
            <a:off x="253497" y="217445"/>
            <a:ext cx="11715185" cy="643701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77D1FB-5CE1-DAFA-A6F5-EA5B29F2B9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91" y="3650331"/>
            <a:ext cx="1905755" cy="13942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5">
            <a:extLst>
              <a:ext uri="{FF2B5EF4-FFF2-40B4-BE49-F238E27FC236}">
                <a16:creationId xmlns:a16="http://schemas.microsoft.com/office/drawing/2014/main" id="{124E9315-F752-FE3E-4AE9-3A0FCC32B12F}"/>
              </a:ext>
            </a:extLst>
          </p:cNvPr>
          <p:cNvSpPr txBox="1"/>
          <p:nvPr/>
        </p:nvSpPr>
        <p:spPr>
          <a:xfrm>
            <a:off x="816970" y="5036480"/>
            <a:ext cx="171036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ঘাস</a:t>
            </a:r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ight Arrow 17">
            <a:extLst>
              <a:ext uri="{FF2B5EF4-FFF2-40B4-BE49-F238E27FC236}">
                <a16:creationId xmlns:a16="http://schemas.microsoft.com/office/drawing/2014/main" id="{8A6C6688-3A28-7E93-62E7-C0FEE22D8006}"/>
              </a:ext>
            </a:extLst>
          </p:cNvPr>
          <p:cNvSpPr/>
          <p:nvPr/>
        </p:nvSpPr>
        <p:spPr>
          <a:xfrm rot="5400000">
            <a:off x="910784" y="2614556"/>
            <a:ext cx="1109027" cy="570368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285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ight Arrow 18">
            <a:extLst>
              <a:ext uri="{FF2B5EF4-FFF2-40B4-BE49-F238E27FC236}">
                <a16:creationId xmlns:a16="http://schemas.microsoft.com/office/drawing/2014/main" id="{BBF3397C-8B30-5CA0-2882-36ADB0802EAB}"/>
              </a:ext>
            </a:extLst>
          </p:cNvPr>
          <p:cNvSpPr/>
          <p:nvPr/>
        </p:nvSpPr>
        <p:spPr>
          <a:xfrm>
            <a:off x="9380879" y="4347447"/>
            <a:ext cx="434045" cy="570368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285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ight Arrow 19">
            <a:extLst>
              <a:ext uri="{FF2B5EF4-FFF2-40B4-BE49-F238E27FC236}">
                <a16:creationId xmlns:a16="http://schemas.microsoft.com/office/drawing/2014/main" id="{29CBE127-A3AC-5076-F7C9-E4350ED11D8A}"/>
              </a:ext>
            </a:extLst>
          </p:cNvPr>
          <p:cNvSpPr/>
          <p:nvPr/>
        </p:nvSpPr>
        <p:spPr>
          <a:xfrm>
            <a:off x="7264984" y="4330535"/>
            <a:ext cx="434045" cy="570368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285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ight Arrow 21">
            <a:extLst>
              <a:ext uri="{FF2B5EF4-FFF2-40B4-BE49-F238E27FC236}">
                <a16:creationId xmlns:a16="http://schemas.microsoft.com/office/drawing/2014/main" id="{5AAB3D50-DF79-DEAA-F4A9-9709F278BEBE}"/>
              </a:ext>
            </a:extLst>
          </p:cNvPr>
          <p:cNvSpPr/>
          <p:nvPr/>
        </p:nvSpPr>
        <p:spPr>
          <a:xfrm>
            <a:off x="4870222" y="4293425"/>
            <a:ext cx="434045" cy="570368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285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0F4311-7BC3-3830-90B9-1A05CB8FC3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423" y="3907255"/>
            <a:ext cx="1727840" cy="1187890"/>
          </a:xfrm>
          <a:prstGeom prst="rect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D084E0-A7A4-ACF5-64EA-23CD905AE5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016" y="3867405"/>
            <a:ext cx="1330823" cy="1205391"/>
          </a:xfrm>
          <a:prstGeom prst="rect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BF35B2C-E280-B28E-6F56-B749A7987E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673" y="3867405"/>
            <a:ext cx="1981284" cy="1217978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22" name="TextBox 25">
            <a:extLst>
              <a:ext uri="{FF2B5EF4-FFF2-40B4-BE49-F238E27FC236}">
                <a16:creationId xmlns:a16="http://schemas.microsoft.com/office/drawing/2014/main" id="{E486AA49-2AE1-7242-EF30-A8D5978F9079}"/>
              </a:ext>
            </a:extLst>
          </p:cNvPr>
          <p:cNvSpPr txBox="1"/>
          <p:nvPr/>
        </p:nvSpPr>
        <p:spPr>
          <a:xfrm>
            <a:off x="2753192" y="5282702"/>
            <a:ext cx="1965146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ঘাসফড়িং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6">
            <a:extLst>
              <a:ext uri="{FF2B5EF4-FFF2-40B4-BE49-F238E27FC236}">
                <a16:creationId xmlns:a16="http://schemas.microsoft.com/office/drawing/2014/main" id="{66F59DF0-8356-5273-8330-652A59B0E9E2}"/>
              </a:ext>
            </a:extLst>
          </p:cNvPr>
          <p:cNvSpPr txBox="1"/>
          <p:nvPr/>
        </p:nvSpPr>
        <p:spPr>
          <a:xfrm>
            <a:off x="5350733" y="5281217"/>
            <a:ext cx="1727840" cy="769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ব্যাঙ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7">
            <a:extLst>
              <a:ext uri="{FF2B5EF4-FFF2-40B4-BE49-F238E27FC236}">
                <a16:creationId xmlns:a16="http://schemas.microsoft.com/office/drawing/2014/main" id="{2F4D54D6-A1A3-E88C-B69C-A00FFA5212B9}"/>
              </a:ext>
            </a:extLst>
          </p:cNvPr>
          <p:cNvSpPr txBox="1"/>
          <p:nvPr/>
        </p:nvSpPr>
        <p:spPr>
          <a:xfrm>
            <a:off x="7699028" y="5281215"/>
            <a:ext cx="163783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8">
            <a:extLst>
              <a:ext uri="{FF2B5EF4-FFF2-40B4-BE49-F238E27FC236}">
                <a16:creationId xmlns:a16="http://schemas.microsoft.com/office/drawing/2014/main" id="{80F387D9-45C6-CB5B-1164-B407DA1B539D}"/>
              </a:ext>
            </a:extLst>
          </p:cNvPr>
          <p:cNvSpPr txBox="1"/>
          <p:nvPr/>
        </p:nvSpPr>
        <p:spPr>
          <a:xfrm>
            <a:off x="9957811" y="5281215"/>
            <a:ext cx="1965146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ঈগল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30">
            <a:extLst>
              <a:ext uri="{FF2B5EF4-FFF2-40B4-BE49-F238E27FC236}">
                <a16:creationId xmlns:a16="http://schemas.microsoft.com/office/drawing/2014/main" id="{CA2A63A9-0248-79A8-C3A8-DC73F86B33FE}"/>
              </a:ext>
            </a:extLst>
          </p:cNvPr>
          <p:cNvSpPr txBox="1"/>
          <p:nvPr/>
        </p:nvSpPr>
        <p:spPr>
          <a:xfrm>
            <a:off x="3144948" y="280232"/>
            <a:ext cx="118163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সূর্য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3C99137-F91E-2145-D8F8-E6A735088C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9" y="-30043"/>
            <a:ext cx="2124075" cy="21526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F76DC13-B479-F047-54A5-610F88C0A0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91" y="3654875"/>
            <a:ext cx="1710364" cy="1246028"/>
          </a:xfrm>
          <a:prstGeom prst="rect">
            <a:avLst/>
          </a:prstGeom>
        </p:spPr>
      </p:pic>
      <p:sp>
        <p:nvSpPr>
          <p:cNvPr id="32" name="Right Arrow 21">
            <a:extLst>
              <a:ext uri="{FF2B5EF4-FFF2-40B4-BE49-F238E27FC236}">
                <a16:creationId xmlns:a16="http://schemas.microsoft.com/office/drawing/2014/main" id="{02A8C5EC-D093-1C2D-658F-72B2D0A5B1FD}"/>
              </a:ext>
            </a:extLst>
          </p:cNvPr>
          <p:cNvSpPr/>
          <p:nvPr/>
        </p:nvSpPr>
        <p:spPr>
          <a:xfrm>
            <a:off x="2441902" y="4184916"/>
            <a:ext cx="434045" cy="570368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285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10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B84C424C-B5D2-8816-C811-986A30D24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33" y="44521"/>
            <a:ext cx="10677506" cy="670182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160511F-53B2-5491-EF65-C3B89BD2E648}"/>
              </a:ext>
            </a:extLst>
          </p:cNvPr>
          <p:cNvSpPr txBox="1"/>
          <p:nvPr/>
        </p:nvSpPr>
        <p:spPr>
          <a:xfrm>
            <a:off x="5486399" y="1434682"/>
            <a:ext cx="814397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ঈগল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990B5E7-02C2-073C-5D76-A44C31243DC7}"/>
              </a:ext>
            </a:extLst>
          </p:cNvPr>
          <p:cNvSpPr txBox="1"/>
          <p:nvPr/>
        </p:nvSpPr>
        <p:spPr>
          <a:xfrm>
            <a:off x="4783254" y="2547258"/>
            <a:ext cx="222068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 সাপ         পেঁচা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720B87C-10EA-D9E1-6C08-4B3A1FDDE7ED}"/>
              </a:ext>
            </a:extLst>
          </p:cNvPr>
          <p:cNvSpPr txBox="1"/>
          <p:nvPr/>
        </p:nvSpPr>
        <p:spPr>
          <a:xfrm>
            <a:off x="4425043" y="3820886"/>
            <a:ext cx="295547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ইঁদুর           চড়ুই       ব্যাঙ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7E16A1-1737-A1E0-F947-D258AA8221A0}"/>
              </a:ext>
            </a:extLst>
          </p:cNvPr>
          <p:cNvSpPr txBox="1"/>
          <p:nvPr/>
        </p:nvSpPr>
        <p:spPr>
          <a:xfrm>
            <a:off x="3396343" y="5061857"/>
            <a:ext cx="473528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ঘাসফড়িঙ     মৌমাছি     পিঁপড়া      প্রজাপতি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424A27-74A3-5E2B-5649-D77C351F100A}"/>
              </a:ext>
            </a:extLst>
          </p:cNvPr>
          <p:cNvSpPr txBox="1"/>
          <p:nvPr/>
        </p:nvSpPr>
        <p:spPr>
          <a:xfrm>
            <a:off x="3020786" y="6351814"/>
            <a:ext cx="5715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ঘাস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721A46-9820-8F15-5B1C-10381114EB90}"/>
              </a:ext>
            </a:extLst>
          </p:cNvPr>
          <p:cNvSpPr txBox="1"/>
          <p:nvPr/>
        </p:nvSpPr>
        <p:spPr>
          <a:xfrm>
            <a:off x="1421095" y="5795617"/>
            <a:ext cx="124522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782C48-4356-CA52-DC71-A7BD0FE9C2FF}"/>
              </a:ext>
            </a:extLst>
          </p:cNvPr>
          <p:cNvSpPr txBox="1"/>
          <p:nvPr/>
        </p:nvSpPr>
        <p:spPr>
          <a:xfrm>
            <a:off x="1784577" y="4121243"/>
            <a:ext cx="1763488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স্তরের খাদক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AC05EA-7F47-0684-7E20-09ADDADC3CCD}"/>
              </a:ext>
            </a:extLst>
          </p:cNvPr>
          <p:cNvSpPr txBox="1"/>
          <p:nvPr/>
        </p:nvSpPr>
        <p:spPr>
          <a:xfrm>
            <a:off x="1665512" y="3275667"/>
            <a:ext cx="245745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দ্বিতীয় স্তরের খাদক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AEEE0-EDBA-DA7C-8B07-3ACB5B15F5C8}"/>
              </a:ext>
            </a:extLst>
          </p:cNvPr>
          <p:cNvSpPr txBox="1"/>
          <p:nvPr/>
        </p:nvSpPr>
        <p:spPr>
          <a:xfrm>
            <a:off x="2126968" y="2009693"/>
            <a:ext cx="246561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তৃতীয় স্তরের খাদক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17C683-12B5-975C-FC34-F5E3B743BF99}"/>
              </a:ext>
            </a:extLst>
          </p:cNvPr>
          <p:cNvSpPr txBox="1"/>
          <p:nvPr/>
        </p:nvSpPr>
        <p:spPr>
          <a:xfrm>
            <a:off x="2878246" y="536514"/>
            <a:ext cx="246561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সর্বোচ্চ স্তরের খাদক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8F65F63D-0E82-FBC8-758F-F521365FC2A9}"/>
              </a:ext>
            </a:extLst>
          </p:cNvPr>
          <p:cNvSpPr/>
          <p:nvPr/>
        </p:nvSpPr>
        <p:spPr>
          <a:xfrm>
            <a:off x="350040" y="536514"/>
            <a:ext cx="1368878" cy="5763985"/>
          </a:xfrm>
          <a:prstGeom prst="up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স্তরের জীবের মধ্যে </a:t>
            </a:r>
            <a:r>
              <a:rPr lang="bn-IN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শক্তিপ্রবাহ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7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</TotalTime>
  <Words>442</Words>
  <Application>Microsoft Office PowerPoint</Application>
  <PresentationFormat>Widescreen</PresentationFormat>
  <Paragraphs>85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খাদ্য শৃঙ্খল ও খাদ্যজাল</dc:title>
  <dc:creator>Md.Shaifullah</dc:creator>
  <cp:lastModifiedBy>Saif Creation</cp:lastModifiedBy>
  <cp:revision>3</cp:revision>
  <dcterms:created xsi:type="dcterms:W3CDTF">2026-01-22T16:38:08Z</dcterms:created>
  <dcterms:modified xsi:type="dcterms:W3CDTF">2026-08-07T08:54:02Z</dcterms:modified>
</cp:coreProperties>
</file>