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  <p:sldMasterId id="2147483661" r:id="rId2"/>
  </p:sldMasterIdLst>
  <p:notesMasterIdLst>
    <p:notesMasterId r:id="rId14"/>
  </p:notesMasterIdLst>
  <p:sldIdLst>
    <p:sldId id="264" r:id="rId3"/>
    <p:sldId id="268" r:id="rId4"/>
    <p:sldId id="266" r:id="rId5"/>
    <p:sldId id="257" r:id="rId6"/>
    <p:sldId id="258" r:id="rId7"/>
    <p:sldId id="259" r:id="rId8"/>
    <p:sldId id="260" r:id="rId9"/>
    <p:sldId id="261" r:id="rId10"/>
    <p:sldId id="262" r:id="rId11"/>
    <p:sldId id="267" r:id="rId12"/>
    <p:sldId id="265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9287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646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58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517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8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4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052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514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0512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366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329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914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545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96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437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933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88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0" y="6467284"/>
            <a:ext cx="6557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7030A0"/>
                </a:solidFill>
              </a:rPr>
              <a:t> </a:t>
            </a:r>
            <a:r>
              <a:rPr lang="en-US" b="1" smtClean="0">
                <a:solidFill>
                  <a:srgbClr val="002060"/>
                </a:solidFill>
              </a:rPr>
              <a:t>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>
              <a:solidFill>
                <a:srgbClr val="00206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508" y="2138634"/>
            <a:ext cx="2390366" cy="293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3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hyperlink" Target="https://www.teachers.gov.bd/profile/sk336531alauddi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29850" y="-331470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3" name="Shape 1"/>
          <p:cNvSpPr/>
          <p:nvPr/>
        </p:nvSpPr>
        <p:spPr>
          <a:xfrm rot="4320000">
            <a:off x="1088208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8640000">
            <a:off x="10632953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12960000">
            <a:off x="9826747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7280000">
            <a:off x="957761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>
            <a:off x="10319004" y="717804"/>
            <a:ext cx="576072" cy="576072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8" name="Shape 6"/>
          <p:cNvSpPr/>
          <p:nvPr/>
        </p:nvSpPr>
        <p:spPr>
          <a:xfrm>
            <a:off x="1003554" y="4780026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9" name="Shape 7"/>
          <p:cNvSpPr/>
          <p:nvPr/>
        </p:nvSpPr>
        <p:spPr>
          <a:xfrm rot="4320000">
            <a:off x="148185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0" name="Shape 8"/>
          <p:cNvSpPr/>
          <p:nvPr/>
        </p:nvSpPr>
        <p:spPr>
          <a:xfrm rot="8640000">
            <a:off x="1299163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1" name="Shape 9"/>
          <p:cNvSpPr/>
          <p:nvPr/>
        </p:nvSpPr>
        <p:spPr>
          <a:xfrm rot="12960000">
            <a:off x="707945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2" name="Shape 10"/>
          <p:cNvSpPr/>
          <p:nvPr/>
        </p:nvSpPr>
        <p:spPr>
          <a:xfrm rot="17280000">
            <a:off x="52524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068934" y="5549494"/>
            <a:ext cx="422453" cy="422453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14" name="Text 12"/>
          <p:cNvSpPr/>
          <p:nvPr/>
        </p:nvSpPr>
        <p:spPr>
          <a:xfrm>
            <a:off x="5185954" y="2127154"/>
            <a:ext cx="550503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7200" dirty="0">
              <a:solidFill>
                <a:srgbClr val="000000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4937760" y="3566160"/>
            <a:ext cx="6675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514771" y="4436932"/>
            <a:ext cx="6098109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>
                <a:solidFill>
                  <a:srgbClr val="92D050"/>
                </a:solidFill>
                <a:latin typeface="Nikosh" panose="02000000000000000000" pitchFamily="2" charset="0"/>
                <a:ea typeface="Vrinda" pitchFamily="34" charset="-122"/>
                <a:cs typeface="Nikosh" panose="02000000000000000000" pitchFamily="2" charset="0"/>
              </a:rPr>
              <a:t>নবম </a:t>
            </a:r>
            <a:r>
              <a:rPr lang="en-US" sz="2400" b="1" smtClean="0">
                <a:solidFill>
                  <a:srgbClr val="92D050"/>
                </a:solidFill>
                <a:latin typeface="Nikosh" panose="02000000000000000000" pitchFamily="2" charset="0"/>
                <a:ea typeface="Vrinda" pitchFamily="34" charset="-122"/>
                <a:cs typeface="Nikosh" panose="02000000000000000000" pitchFamily="2" charset="0"/>
              </a:rPr>
              <a:t>শ্রেণি •আখলাক</a:t>
            </a:r>
            <a:r>
              <a:rPr lang="en-US" sz="2400" b="1">
                <a:solidFill>
                  <a:srgbClr val="92D050"/>
                </a:solidFill>
                <a:latin typeface="Nikosh" panose="02000000000000000000" pitchFamily="2" charset="0"/>
                <a:ea typeface="Vrinda" pitchFamily="34" charset="-122"/>
                <a:cs typeface="Nikosh" panose="02000000000000000000" pitchFamily="2" charset="0"/>
              </a:rPr>
              <a:t>, </a:t>
            </a:r>
            <a:r>
              <a:rPr lang="en-US" sz="2400" b="1" smtClean="0">
                <a:solidFill>
                  <a:srgbClr val="92D050"/>
                </a:solidFill>
                <a:latin typeface="Nikosh" panose="02000000000000000000" pitchFamily="2" charset="0"/>
                <a:ea typeface="Vrinda" pitchFamily="34" charset="-122"/>
                <a:cs typeface="Nikosh" panose="02000000000000000000" pitchFamily="2" charset="0"/>
              </a:rPr>
              <a:t>অধ্যায়-৪ •পাঠ-১৪</a:t>
            </a:r>
            <a:endParaRPr lang="en-US" sz="2400" dirty="0">
              <a:solidFill>
                <a:srgbClr val="92D05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1988" y="326571"/>
            <a:ext cx="3330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</a:p>
          <a:p>
            <a:endParaRPr lang="en-US" sz="4400">
              <a:solidFill>
                <a:srgbClr val="00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5" y="1128114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548640" y="2877818"/>
            <a:ext cx="2322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2D050"/>
                </a:solidFill>
              </a:rPr>
              <a:t>মোঃ আলাউদ্দিন </a:t>
            </a:r>
          </a:p>
          <a:p>
            <a:endParaRPr lang="en-US" sz="320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640" y="3347820"/>
            <a:ext cx="1881051" cy="457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92264" y="332147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" y="3744336"/>
            <a:ext cx="340940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</a:rPr>
              <a:t>শিয়ালীডাঙ্গা বহুমুখী মাধ্যমিক </a:t>
            </a:r>
            <a:r>
              <a:rPr lang="en-US" sz="2400" smtClean="0">
                <a:solidFill>
                  <a:srgbClr val="00B0F0"/>
                </a:solidFill>
              </a:rPr>
              <a:t>বিদ্যালয়</a:t>
            </a:r>
          </a:p>
          <a:p>
            <a:pPr algn="ctr"/>
            <a:r>
              <a:rPr lang="en-US" sz="2000" smtClean="0">
                <a:solidFill>
                  <a:srgbClr val="00B0F0"/>
                </a:solidFill>
              </a:rPr>
              <a:t>বটিয়াঘাটা,খুলনা</a:t>
            </a:r>
            <a:r>
              <a:rPr lang="en-US" sz="2000">
                <a:solidFill>
                  <a:srgbClr val="00B0F0"/>
                </a:solidFill>
              </a:rPr>
              <a:t>।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16848" y="1103365"/>
            <a:ext cx="3579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B0F0"/>
                </a:solidFill>
              </a:rPr>
              <a:t> আজকের পাঠ</a:t>
            </a:r>
            <a:endParaRPr lang="en-US" sz="4400">
              <a:solidFill>
                <a:srgbClr val="0000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220817" y="10005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3"/>
          <p:cNvSpPr/>
          <p:nvPr/>
        </p:nvSpPr>
        <p:spPr>
          <a:xfrm>
            <a:off x="3779520" y="2026882"/>
            <a:ext cx="8095753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200" b="1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আত্মশুদ্ধি</a:t>
            </a:r>
            <a:endParaRPr lang="en-US" sz="7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0" name="Shape 4"/>
          <p:cNvSpPr/>
          <p:nvPr/>
        </p:nvSpPr>
        <p:spPr>
          <a:xfrm>
            <a:off x="6475424" y="3347820"/>
            <a:ext cx="2743200" cy="0"/>
          </a:xfrm>
          <a:prstGeom prst="line">
            <a:avLst/>
          </a:prstGeom>
          <a:noFill/>
          <a:ln w="25400">
            <a:solidFill>
              <a:srgbClr val="F9E795"/>
            </a:solidFill>
            <a:prstDash val="solid"/>
          </a:ln>
        </p:spPr>
      </p:sp>
      <p:sp>
        <p:nvSpPr>
          <p:cNvPr id="18" name="TextBox 17"/>
          <p:cNvSpPr txBox="1"/>
          <p:nvPr/>
        </p:nvSpPr>
        <p:spPr>
          <a:xfrm>
            <a:off x="6191794" y="5420139"/>
            <a:ext cx="56834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অন্তরকে কলুষমুক্ত করে সৎ চরিত্র গঠনের পথ</a:t>
            </a:r>
            <a:endParaRPr lang="en-US" sz="280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  <a:p>
            <a:endParaRPr lang="en-US" sz="280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16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15600" y="-1371600"/>
            <a:ext cx="3291840" cy="3291840"/>
          </a:xfrm>
          <a:prstGeom prst="ellipse">
            <a:avLst/>
          </a:prstGeom>
          <a:solidFill>
            <a:srgbClr val="3E8E63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303520"/>
            <a:ext cx="2743200" cy="2743200"/>
          </a:xfrm>
          <a:prstGeom prst="ellipse">
            <a:avLst/>
          </a:prstGeom>
          <a:solidFill>
            <a:srgbClr val="F4C430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36576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600" b="1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বাড়ির কাজ</a:t>
            </a:r>
            <a:endParaRPr lang="en-US" sz="6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পাঠ-১৪ ❖ আত্মশুদ্ধি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86301" y="1755648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A2E22"/>
          </a:solidFill>
          <a:ln w="12700">
            <a:solidFill>
              <a:srgbClr val="6FCF97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 শব্দের সংজ্ঞা লিখে আনবে।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আত্মশুদ্ধির যেকোনো তিনটি উপায়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 সম্পর্কিত একটি আয়াত ও একটি হাদিস অনুবাদসহ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আত্মশুদ্ধির গুরুত্ব উল্লেখ করে একটি অনুচ্ছেদ (কমপক্ষে ২০০ শব্দ)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নিজের অন্তরকে কলুষমুক্ত রাখতে করণীয় সম্পর্কে পাঁচটি বাক্য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i="1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জমা দেওয়ার সময়সীমাঃ আগামী ক্লাসের পূর্বে</a:t>
            </a:r>
            <a:endParaRPr lang="en-US" sz="28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49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মোঃ আলাউদ্দিন , সহকারী শিক্ষক 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মোবাইল </a:t>
            </a:r>
            <a:r>
              <a:rPr lang="en-US" sz="3600" dirty="0" err="1">
                <a:solidFill>
                  <a:srgbClr val="FFFF00"/>
                </a:solidFill>
              </a:rPr>
              <a:t>নং</a:t>
            </a:r>
            <a:r>
              <a:rPr lang="en-US" sz="3600" dirty="0">
                <a:solidFill>
                  <a:srgbClr val="FFFF00"/>
                </a:solidFill>
              </a:rPr>
              <a:t> 0172-943407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শিক্ষক বাতায়ন আইডি লিংক=</a:t>
            </a:r>
          </a:p>
          <a:p>
            <a:r>
              <a:rPr lang="en-US" sz="2000" dirty="0">
                <a:solidFill>
                  <a:srgbClr val="FFFF00"/>
                </a:solidFill>
              </a:rPr>
              <a:t>https://www.teachers.gov.bd/profile/sk336531alauddin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1940989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4393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6081512" y="-80183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2523288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784" y="-80183"/>
            <a:ext cx="6094392" cy="555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75570"/>
            <a:ext cx="2003423" cy="1862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38" y="5213791"/>
            <a:ext cx="926109" cy="57605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04632" y="5299505"/>
            <a:ext cx="3104699" cy="5027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6402" y="5883538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7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46178" y="5064553"/>
            <a:ext cx="6389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আত্মশুদ্ধি</a:t>
            </a:r>
            <a:endParaRPr lang="en-US" sz="7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566" y="4224219"/>
            <a:ext cx="4273666" cy="14570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97FF44B-79A3-9A15-3354-B171FAEDBCD7}"/>
              </a:ext>
            </a:extLst>
          </p:cNvPr>
          <p:cNvSpPr txBox="1"/>
          <p:nvPr/>
        </p:nvSpPr>
        <p:spPr>
          <a:xfrm>
            <a:off x="6427652" y="2817866"/>
            <a:ext cx="5632174" cy="241098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smtClean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মো:আলাউদ্দিন 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সহকারী </a:t>
            </a:r>
            <a:r>
              <a:rPr lang="en-US" sz="3600" b="1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শিয়ালীডা</a:t>
            </a:r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ঙ্গা </a:t>
            </a:r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বহুমুখী মাধ্যমিক বিদ্যালয়।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125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15600" y="-1371600"/>
            <a:ext cx="3291840" cy="3291840"/>
          </a:xfrm>
          <a:prstGeom prst="ellipse">
            <a:avLst/>
          </a:prstGeom>
          <a:solidFill>
            <a:srgbClr val="3E8E63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303520"/>
            <a:ext cx="2743200" cy="2743200"/>
          </a:xfrm>
          <a:prstGeom prst="ellipse">
            <a:avLst/>
          </a:prstGeom>
          <a:solidFill>
            <a:srgbClr val="F4C430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36576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শিখন ফল</a:t>
            </a:r>
            <a:endParaRPr lang="en-US" sz="6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পাঠ-১৪ ❖ আত্মশুদ্ধি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A2E22"/>
          </a:solidFill>
          <a:ln w="12700">
            <a:solidFill>
              <a:srgbClr val="F4C430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 শব্দের অর্থ ও ধারণা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আত্মশুদ্ধির প্রয়োজনীয়তা ও গুরুত্ব বর্ণনা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অন্তরকে কলুষমুক্ত রাখার উপায়সমূহ চিহ্নিত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ইসলামের দৃষ্টিতে আত্মশুদ্ধি সম্পর্কিত নির্দেশনা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 চরিত্র গঠনে আত্মশুদ্ধির ভূমিকা সম্পর্কে সচেতন হবে।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1F4E3D"/>
          </a:solidFill>
          <a:ln/>
        </p:spPr>
      </p:sp>
      <p:pic>
        <p:nvPicPr>
          <p:cNvPr id="3" name="Image 0" descr="/home/claude/atmoshuddhi/icon_hear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87929"/>
            <a:ext cx="11996057" cy="615962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024128" y="489857"/>
            <a:ext cx="7772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আত্মশুদ্ধি কী?</a:t>
            </a:r>
            <a:endParaRPr lang="en-US" sz="44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64922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1F4E3D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আত্মশুদ্ধি </a:t>
            </a:r>
            <a:r>
              <a:rPr lang="en-US" sz="2400" b="1">
                <a:solidFill>
                  <a:srgbClr val="1F4E3D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অর্থ </a:t>
            </a:r>
            <a:r>
              <a:rPr lang="en-US" sz="2400" b="1" smtClean="0">
                <a:solidFill>
                  <a:srgbClr val="1F4E3D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হলোঃ</a:t>
            </a:r>
          </a:p>
          <a:p>
            <a:pPr marL="914400" lvl="1" indent="-457200">
              <a:lnSpc>
                <a:spcPct val="125000"/>
              </a:lnSpc>
              <a:buFont typeface="+mj-lt"/>
              <a:buAutoNum type="arabicPeriod"/>
            </a:pPr>
            <a:r>
              <a:rPr lang="en-US" sz="2400" b="1" smtClean="0">
                <a:solidFill>
                  <a:srgbClr val="1F4E3D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 </a:t>
            </a: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মন ও অন্তরকে হিংসা, অহংকার, লোভ, মিথ্যাচারসহ যাবতীয় মন্দ স্বভাব থেকে পরিশুদ্ধ </a:t>
            </a:r>
            <a:r>
              <a:rPr lang="en-US" sz="240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করা</a:t>
            </a:r>
            <a:r>
              <a:rPr lang="en-US" sz="2400" smtClean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।</a:t>
            </a:r>
          </a:p>
          <a:p>
            <a:pPr marL="914400" lvl="1" indent="-457200">
              <a:lnSpc>
                <a:spcPct val="125000"/>
              </a:lnSpc>
              <a:buFont typeface="+mj-lt"/>
              <a:buAutoNum type="arabicPeriod"/>
            </a:pP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lvl="1" indent="-457200">
              <a:lnSpc>
                <a:spcPct val="125000"/>
              </a:lnSpc>
              <a:buFont typeface="+mj-lt"/>
              <a:buAutoNum type="arabicPeriod"/>
            </a:pPr>
            <a:r>
              <a:rPr lang="en-US" sz="2400" smtClean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এর </a:t>
            </a: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পাশাপাশি সততা, ধৈর্য, বিনয় ও সহানুভূতির মতো সৎ গুণাবলি অর্জন করে চরিত্রকে সুন্দর করে তোলাই আত্মশুদ্ধির মূল </a:t>
            </a:r>
            <a:r>
              <a:rPr lang="en-US" sz="240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লক্ষ্য</a:t>
            </a:r>
            <a:r>
              <a:rPr lang="en-US" sz="2400" smtClean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।</a:t>
            </a:r>
          </a:p>
          <a:p>
            <a:pPr marL="914400" lvl="1" indent="-457200">
              <a:lnSpc>
                <a:spcPct val="125000"/>
              </a:lnSpc>
              <a:buFont typeface="+mj-lt"/>
              <a:buAutoNum type="arabicPeriod"/>
            </a:pP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14400" lvl="1" indent="-457200">
              <a:lnSpc>
                <a:spcPct val="125000"/>
              </a:lnSpc>
              <a:buFont typeface="+mj-lt"/>
              <a:buAutoNum type="arabicPeriod"/>
            </a:pPr>
            <a:r>
              <a:rPr lang="en-US" sz="2400" smtClean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ইসলামে </a:t>
            </a: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আত্মশুদ্ধিকে প্রকৃত সফলতার পূর্বশর্ত হিসেবে বিবেচনা করা হয়েছে।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635240" y="1691640"/>
            <a:ext cx="3977640" cy="4480560"/>
          </a:xfrm>
          <a:prstGeom prst="roundRect">
            <a:avLst>
              <a:gd name="adj" fmla="val 3218"/>
            </a:avLst>
          </a:prstGeom>
          <a:solidFill>
            <a:srgbClr val="1F4E3D"/>
          </a:solidFill>
          <a:ln/>
        </p:spPr>
      </p:sp>
      <p:sp>
        <p:nvSpPr>
          <p:cNvPr id="7" name="Shape 4"/>
          <p:cNvSpPr/>
          <p:nvPr/>
        </p:nvSpPr>
        <p:spPr>
          <a:xfrm>
            <a:off x="8796528" y="2240280"/>
            <a:ext cx="1645920" cy="1645920"/>
          </a:xfrm>
          <a:prstGeom prst="ellipse">
            <a:avLst/>
          </a:prstGeom>
          <a:solidFill>
            <a:srgbClr val="4C9A75"/>
          </a:solidFill>
          <a:ln/>
        </p:spPr>
      </p:sp>
      <p:pic>
        <p:nvPicPr>
          <p:cNvPr id="8" name="Image 1" descr="/home/claude/atmoshuddhi/icon_sync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8008" y="2651760"/>
            <a:ext cx="822960" cy="8229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818120" y="406908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9EFE3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মন্দ স্বভাব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9692640" y="406908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4AF6A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সৎ গুণাবলি</a:t>
            </a:r>
            <a:endParaRPr lang="en-US" sz="1500" dirty="0"/>
          </a:p>
        </p:txBody>
      </p:sp>
      <p:sp>
        <p:nvSpPr>
          <p:cNvPr id="11" name="Shape 7"/>
          <p:cNvSpPr/>
          <p:nvPr/>
        </p:nvSpPr>
        <p:spPr>
          <a:xfrm>
            <a:off x="9052560" y="3886200"/>
            <a:ext cx="27432" cy="1005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Text 8"/>
          <p:cNvSpPr/>
          <p:nvPr/>
        </p:nvSpPr>
        <p:spPr>
          <a:xfrm>
            <a:off x="7818120" y="4800600"/>
            <a:ext cx="3657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আত্মশুদ্ধি এই রূপান্তরের এক নিরবচ্ছিন্ন প্রক্রিয়া</a:t>
            </a:r>
            <a:endParaRPr lang="en-US" sz="15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12192000" cy="5943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4C9A75"/>
          </a:solidFill>
          <a:ln/>
        </p:spPr>
      </p:sp>
      <p:pic>
        <p:nvPicPr>
          <p:cNvPr id="3" name="Image 0" descr="/home/claude/atmoshuddhi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কুরআনের আলোকে আত্মশুদ্ধি</a:t>
            </a:r>
            <a:endParaRPr lang="en-US" sz="36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C2B24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solidFill>
            <a:srgbClr val="1F4E3D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০১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60020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4E3D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আশ-শামস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0020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৯-১০</a:t>
            </a:r>
            <a:endParaRPr lang="en-US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ea typeface="Vrinda" pitchFamily="34" charset="-122"/>
                <a:cs typeface="SutonnyMJ" pitchFamily="2" charset="0"/>
              </a:rPr>
              <a:t>আল্লাহ তাআলা বলেছেন, যে নিজেকে পরিশুদ্ধ করে সে সফলকাম হয়, আর যে নিজেকে কলুষিত করে সে ব্যর্থ ও ক্ষতিগ্রস্ত হয়।</a:t>
            </a:r>
            <a:endParaRPr lang="en-US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26364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C2B24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solidFill>
            <a:srgbClr val="4C9A75"/>
          </a:solidFill>
          <a:ln/>
        </p:spPr>
      </p:sp>
      <p:sp>
        <p:nvSpPr>
          <p:cNvPr id="13" name="Text 10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rinda" pitchFamily="34" charset="0"/>
                <a:ea typeface="Vrinda" pitchFamily="34" charset="-122"/>
                <a:cs typeface="Vrinda" pitchFamily="34" charset="-120"/>
              </a:rPr>
              <a:t>০২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22376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C9A75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আশ-শু'আরা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22376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৮৮-৮৯</a:t>
            </a:r>
            <a:endParaRPr lang="en-US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58368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কিয়ামতের দিন ধন-সম্পদ ও সন্তান-সন্ততি কোনো কাজে আসবে না; কেবল যে ব্যক্তি বিশুদ্ধ অন্তর নিয়ে আল্লাহর সামনে হাজির হবে, সে-ই মুক্তি পাবে।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F4E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4C9A75"/>
          </a:solidFill>
          <a:ln/>
        </p:spPr>
      </p:sp>
      <p:pic>
        <p:nvPicPr>
          <p:cNvPr id="3" name="Image 0" descr="/home/claude/atmoshuddhi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হাদিসের আলোকে আত্মশুদ্ধি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371600" y="196596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1737360" y="2194560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রাসূলুল্লাহ (সা.) বলেছেন, দেহের মধ্যে একটি মাংসপিণ্ড আছে; তা সুস্থ থাকলে সমস্ত দেহ সুস্থ থাকে, আর তা নষ্ট হলে সমস্ত দেহ নষ্ট হয়ে যায়—জেনে রাখ, তা হলো অন্তর (ক্বলব)।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71600" y="4160520"/>
            <a:ext cx="9418320" cy="1783080"/>
          </a:xfrm>
          <a:prstGeom prst="roundRect">
            <a:avLst>
              <a:gd name="adj" fmla="val 6154"/>
            </a:avLst>
          </a:prstGeom>
          <a:solidFill>
            <a:srgbClr val="4C9A75"/>
          </a:solidFill>
          <a:ln/>
        </p:spPr>
      </p:sp>
      <p:sp>
        <p:nvSpPr>
          <p:cNvPr id="8" name="Text 5"/>
          <p:cNvSpPr/>
          <p:nvPr/>
        </p:nvSpPr>
        <p:spPr>
          <a:xfrm>
            <a:off x="1737360" y="4389120"/>
            <a:ext cx="8686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তিনি আরও বলেছেন, প্রতিটি কাজের ফলাফল নিয়তের উপর নির্ভরশীল। তাই অন্তরের বিশুদ্ধতা ও নিয়তের সততাই একজন মুমিনের প্রকৃত পরিচয়।</a:t>
            </a:r>
            <a:endParaRPr lang="en-US" sz="3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D4AF6A"/>
          </a:solidFill>
          <a:ln/>
        </p:spPr>
      </p:sp>
      <p:sp>
        <p:nvSpPr>
          <p:cNvPr id="25" name="TextBox 24"/>
          <p:cNvSpPr txBox="1"/>
          <p:nvPr/>
        </p:nvSpPr>
        <p:spPr>
          <a:xfrm>
            <a:off x="0" y="0"/>
            <a:ext cx="12192000" cy="61722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3" name="Image 0" descr="/home/claude/atmoshuddhi/icon_seedling_1F4E3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আত্মশুদ্ধির উপায়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C2B24">
                <a:alpha val="1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58568"/>
            <a:ext cx="1188720" cy="1188720"/>
          </a:xfrm>
          <a:prstGeom prst="ellipse">
            <a:avLst/>
          </a:prstGeom>
          <a:solidFill>
            <a:srgbClr val="1F4E3D"/>
          </a:solidFill>
          <a:ln/>
        </p:spPr>
      </p:sp>
      <p:pic>
        <p:nvPicPr>
          <p:cNvPr id="7" name="Image 1" descr="/home/claude/atmoshuddhi/icon_sync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862" y="2526030"/>
            <a:ext cx="653796" cy="6537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3172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তওবা ও ইস্তিগফার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33172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পাপ থেকে ফিরে আন্তরিকভাবে ক্ষমা প্রার্থনা করা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17220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C2B24">
                <a:alpha val="1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258568"/>
            <a:ext cx="1188720" cy="1188720"/>
          </a:xfrm>
          <a:prstGeom prst="ellipse">
            <a:avLst/>
          </a:prstGeom>
          <a:solidFill>
            <a:srgbClr val="4C9A75"/>
          </a:solidFill>
          <a:ln/>
        </p:spPr>
      </p:sp>
      <p:pic>
        <p:nvPicPr>
          <p:cNvPr id="12" name="Image 2" descr="/home/claude/atmoshuddhi/icon_pray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3982" y="2526030"/>
            <a:ext cx="653796" cy="6537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6384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নিয়মিত ইবাদত ও যিকির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86384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নামাজ, দোয়া ও আল্লাহর স্মরণে অন্তরকে জাগ্রত রাখা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4008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C2B24">
                <a:alpha val="1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14400" y="4590288"/>
            <a:ext cx="1188720" cy="1188720"/>
          </a:xfrm>
          <a:prstGeom prst="ellipse">
            <a:avLst/>
          </a:prstGeom>
          <a:solidFill>
            <a:srgbClr val="D4AF6A"/>
          </a:solidFill>
          <a:ln/>
        </p:spPr>
      </p:sp>
      <p:pic>
        <p:nvPicPr>
          <p:cNvPr id="17" name="Image 3" descr="/home/claude/atmoshuddhi/icon_star_1F4E3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862" y="4857750"/>
            <a:ext cx="653796" cy="6537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33172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আত্মসমালোচনা (মুহাসাবা)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233172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প্রতিদিন নিজের কাজের হিসাব নিজে নেওয়া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617220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C2B24">
                <a:alpha val="1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446520" y="4590288"/>
            <a:ext cx="1188720" cy="1188720"/>
          </a:xfrm>
          <a:prstGeom prst="ellipse">
            <a:avLst/>
          </a:prstGeom>
          <a:solidFill>
            <a:srgbClr val="1F4E3D"/>
          </a:solidFill>
          <a:ln/>
        </p:spPr>
      </p:sp>
      <p:pic>
        <p:nvPicPr>
          <p:cNvPr id="22" name="Image 4" descr="/home/claude/atmoshuddhi/icon_heart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3982" y="4857750"/>
            <a:ext cx="653796" cy="6537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86384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সৎসঙ্গ গ্রহণ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786384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সৎ ও চরিত্রবান মানুষের সাহচর্যে থাকা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9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sz="360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hape 0"/>
          <p:cNvSpPr/>
          <p:nvPr/>
        </p:nvSpPr>
        <p:spPr>
          <a:xfrm>
            <a:off x="1707968" y="691842"/>
            <a:ext cx="868680" cy="868680"/>
          </a:xfrm>
          <a:prstGeom prst="ellipse">
            <a:avLst/>
          </a:prstGeom>
          <a:solidFill>
            <a:srgbClr val="4C9A75"/>
          </a:solidFill>
          <a:ln/>
        </p:spPr>
      </p:sp>
      <p:pic>
        <p:nvPicPr>
          <p:cNvPr id="3" name="Image 0" descr="/home/claude/atmoshuddhi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421" y="782651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062750" y="741807"/>
            <a:ext cx="8686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আত্মশুদ্ধির উপকারিতা</a:t>
            </a:r>
            <a:endParaRPr lang="en-US" sz="5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C2B24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66544"/>
            <a:ext cx="640080" cy="640080"/>
          </a:xfrm>
          <a:prstGeom prst="ellipse">
            <a:avLst/>
          </a:prstGeom>
          <a:solidFill>
            <a:srgbClr val="4C9A75"/>
          </a:solidFill>
          <a:ln/>
        </p:spPr>
      </p:sp>
      <p:pic>
        <p:nvPicPr>
          <p:cNvPr id="7" name="Image 1" descr="/home/claude/atmoshuddhi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2210562"/>
            <a:ext cx="352044" cy="3520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1947672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অন্তরে প্রশান্তি</a:t>
            </a:r>
            <a:endParaRPr lang="en-US" sz="3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074920" y="2057400"/>
            <a:ext cx="18288" cy="658368"/>
          </a:xfrm>
          <a:prstGeom prst="rect">
            <a:avLst/>
          </a:prstGeom>
          <a:solidFill>
            <a:srgbClr val="E0E8E3"/>
          </a:solidFill>
          <a:ln/>
        </p:spPr>
      </p:sp>
      <p:sp>
        <p:nvSpPr>
          <p:cNvPr id="10" name="Text 6"/>
          <p:cNvSpPr/>
          <p:nvPr/>
        </p:nvSpPr>
        <p:spPr>
          <a:xfrm>
            <a:off x="5349240" y="1947672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মানসিক অস্থিরতা দূর হয়ে অন্তরে প্রকৃত শান্তি আসে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0080" y="3026664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C2B24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914400" y="3218688"/>
            <a:ext cx="640080" cy="640080"/>
          </a:xfrm>
          <a:prstGeom prst="ellipse">
            <a:avLst/>
          </a:prstGeom>
          <a:solidFill>
            <a:srgbClr val="4C9A75"/>
          </a:solidFill>
          <a:ln/>
        </p:spPr>
      </p:sp>
      <p:pic>
        <p:nvPicPr>
          <p:cNvPr id="13" name="Image 2" descr="/home/claude/atmoshuddhi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3362706"/>
            <a:ext cx="352044" cy="3520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828800" y="3099816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আল্লাহর নৈকট্য লাভ</a:t>
            </a:r>
            <a:endParaRPr lang="en-US" sz="3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074920" y="3209544"/>
            <a:ext cx="18288" cy="658368"/>
          </a:xfrm>
          <a:prstGeom prst="rect">
            <a:avLst/>
          </a:prstGeom>
          <a:solidFill>
            <a:srgbClr val="E0E8E3"/>
          </a:solidFill>
          <a:ln/>
        </p:spPr>
      </p:sp>
      <p:sp>
        <p:nvSpPr>
          <p:cNvPr id="16" name="Text 11"/>
          <p:cNvSpPr/>
          <p:nvPr/>
        </p:nvSpPr>
        <p:spPr>
          <a:xfrm>
            <a:off x="5349240" y="3099816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ইবাদত ও সৎকর্মে অন্তর একাগ্র হয়ে ওঠে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40080" y="4178808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C2B24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14400" y="4370832"/>
            <a:ext cx="640080" cy="640080"/>
          </a:xfrm>
          <a:prstGeom prst="ellipse">
            <a:avLst/>
          </a:prstGeom>
          <a:solidFill>
            <a:srgbClr val="4C9A75"/>
          </a:solidFill>
          <a:ln/>
        </p:spPr>
      </p:sp>
      <p:pic>
        <p:nvPicPr>
          <p:cNvPr id="19" name="Image 3" descr="/home/claude/atmoshuddhi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4514850"/>
            <a:ext cx="352044" cy="3520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828800" y="4251960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উত্তম চরিত্র গঠন</a:t>
            </a:r>
            <a:endParaRPr lang="en-US" sz="3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074920" y="4361688"/>
            <a:ext cx="18288" cy="658368"/>
          </a:xfrm>
          <a:prstGeom prst="rect">
            <a:avLst/>
          </a:prstGeom>
          <a:solidFill>
            <a:srgbClr val="E0E8E3"/>
          </a:solidFill>
          <a:ln/>
        </p:spPr>
      </p:sp>
      <p:sp>
        <p:nvSpPr>
          <p:cNvPr id="22" name="Text 16"/>
          <p:cNvSpPr/>
          <p:nvPr/>
        </p:nvSpPr>
        <p:spPr>
          <a:xfrm>
            <a:off x="5349240" y="4251960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সততা, বিনয় ও ধৈর্যের মতো গুণ প্রতিষ্ঠিত হয়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640080" y="5330952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C2B24">
                <a:alpha val="13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14400" y="5522976"/>
            <a:ext cx="640080" cy="640080"/>
          </a:xfrm>
          <a:prstGeom prst="ellipse">
            <a:avLst/>
          </a:prstGeom>
          <a:solidFill>
            <a:srgbClr val="4C9A75"/>
          </a:solidFill>
          <a:ln/>
        </p:spPr>
      </p:sp>
      <p:pic>
        <p:nvPicPr>
          <p:cNvPr id="25" name="Image 4" descr="/home/claude/atmoshuddhi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18" y="5666994"/>
            <a:ext cx="352044" cy="3520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828800" y="5404104"/>
            <a:ext cx="31089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সমাজে সৌহার্দ্য</a:t>
            </a:r>
            <a:endParaRPr lang="en-US" sz="32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5074920" y="5513832"/>
            <a:ext cx="18288" cy="658368"/>
          </a:xfrm>
          <a:prstGeom prst="rect">
            <a:avLst/>
          </a:prstGeom>
          <a:solidFill>
            <a:srgbClr val="E0E8E3"/>
          </a:solidFill>
          <a:ln/>
        </p:spPr>
      </p:sp>
      <p:sp>
        <p:nvSpPr>
          <p:cNvPr id="28" name="Text 21"/>
          <p:cNvSpPr/>
          <p:nvPr/>
        </p:nvSpPr>
        <p:spPr>
          <a:xfrm>
            <a:off x="5349240" y="5404104"/>
            <a:ext cx="59893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পারস্পরিক শ্রদ্ধা ও সম্প্রীতি বৃদ্ধি পায়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16" grpId="0" animBg="1"/>
      <p:bldP spid="20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F4E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3657600" cy="3657600"/>
          </a:xfrm>
          <a:prstGeom prst="ellipse">
            <a:avLst/>
          </a:prstGeom>
          <a:solidFill>
            <a:srgbClr val="4C9A75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4572000"/>
            <a:ext cx="3474720" cy="3474720"/>
          </a:xfrm>
          <a:prstGeom prst="ellipse">
            <a:avLst/>
          </a:prstGeom>
          <a:solidFill>
            <a:srgbClr val="D4AF6A">
              <a:alpha val="3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777240"/>
            <a:ext cx="1371600" cy="1371600"/>
          </a:xfrm>
          <a:prstGeom prst="ellipse">
            <a:avLst/>
          </a:prstGeom>
          <a:solidFill>
            <a:srgbClr val="D4AF6A"/>
          </a:solidFill>
          <a:ln/>
        </p:spPr>
      </p:sp>
      <p:pic>
        <p:nvPicPr>
          <p:cNvPr id="5" name="Image 0" descr="/home/claude/atmoshuddhi/icon_check_1F4E3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1085850"/>
            <a:ext cx="754380" cy="7543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3317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শিক্ষণীয় বিষয়</a:t>
            </a:r>
            <a:endParaRPr lang="en-US" sz="48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71600" y="3291840"/>
            <a:ext cx="9418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2800" b="1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আত্মশুদ্ধি একজন মুমিনের প্রকৃত সফলতার চাবিকাঠি। </a:t>
            </a:r>
            <a:r>
              <a:rPr lang="en-US" sz="2800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প্রতিদিন নিজের অন্তরকে খারাপ চিন্তা ও কর্ম থেকে পরিশুদ্ধ রেখে সৎ গুণাবলি অর্জনের মাধ্যমেই একজন মানুষ প্রকৃত চরিত্রবান হয়ে উঠতে পারে।</a:t>
            </a:r>
            <a:endParaRPr lang="en-US" sz="28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37760" y="5257800"/>
            <a:ext cx="2286000" cy="27432"/>
          </a:xfrm>
          <a:prstGeom prst="rect">
            <a:avLst/>
          </a:prstGeom>
          <a:solidFill>
            <a:srgbClr val="D4AF6A"/>
          </a:solidFill>
          <a:ln/>
        </p:spPr>
      </p:sp>
      <p:sp>
        <p:nvSpPr>
          <p:cNvPr id="10" name="TextBox 9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550</Words>
  <Application>Microsoft Office PowerPoint</Application>
  <PresentationFormat>Widescreen</PresentationFormat>
  <Paragraphs>101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Lohit Bengali</vt:lpstr>
      <vt:lpstr>Nikosh</vt:lpstr>
      <vt:lpstr>NikoshBAN</vt:lpstr>
      <vt:lpstr>SutonnyMJ</vt:lpstr>
      <vt:lpstr>Vrinda</vt:lpstr>
      <vt:lpstr>1_Office Theme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39</cp:revision>
  <dcterms:created xsi:type="dcterms:W3CDTF">2026-08-01T06:12:27Z</dcterms:created>
  <dcterms:modified xsi:type="dcterms:W3CDTF">2026-08-07T09:48:09Z</dcterms:modified>
</cp:coreProperties>
</file>