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1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Source Sans 3" charset="0"/>
      <p:regular r:id="rId13"/>
    </p:embeddedFont>
    <p:embeddedFont>
      <p:font typeface="Perpetua" pitchFamily="18" charset="0"/>
      <p:regular r:id="rId14"/>
      <p:bold r:id="rId15"/>
      <p:italic r:id="rId16"/>
      <p:boldItalic r:id="rId17"/>
    </p:embeddedFont>
    <p:embeddedFont>
      <p:font typeface="Source Serif 4 SemiBold" charset="0"/>
      <p:regular r:id="rId18"/>
    </p:embeddedFont>
    <p:embeddedFont>
      <p:font typeface="Source Sans 3 Bold" charset="0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Wingdings 2" pitchFamily="18" charset="2"/>
      <p:regular r:id="rId24"/>
    </p:embeddedFont>
    <p:embeddedFont>
      <p:font typeface="Franklin Gothic Book" pitchFamily="34" charset="0"/>
      <p:regular r:id="rId25"/>
      <p: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-57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2" y="1047540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2" y="2232487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129448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1168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52317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10953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7" y="1756107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7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9" y="3487856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1" y="3579919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8/7/2026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-2-2.svg"/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-2-2.svg"/><Relationship Id="rId5" Type="http://schemas.openxmlformats.org/officeDocument/2006/relationships/image" Target="../media/image-2-2.svg"/><Relationship Id="rId4" Type="http://schemas.openxmlformats.org/officeDocument/2006/relationships/image" Target="../media/image-2-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-5-2.svg"/><Relationship Id="rId4" Type="http://schemas.openxmlformats.org/officeDocument/2006/relationships/image" Target="../media/image-5-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openxmlformats.org/officeDocument/2006/relationships/image" Target="../media/image-6-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11" Type="http://schemas.openxmlformats.org/officeDocument/2006/relationships/image" Target="../media/image-6-9.svg"/><Relationship Id="rId5" Type="http://schemas.openxmlformats.org/officeDocument/2006/relationships/image" Target="../media/image-6-3.sv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image" Target="../media/image-6-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13321" y="2589795"/>
            <a:ext cx="1444898" cy="227335"/>
          </a:xfrm>
          <a:prstGeom prst="roundRect">
            <a:avLst>
              <a:gd name="adj" fmla="val 22113"/>
            </a:avLst>
          </a:prstGeom>
          <a:solidFill>
            <a:srgbClr val="F4D4F7"/>
          </a:solidFill>
          <a:ln/>
        </p:spPr>
      </p:sp>
      <p:sp>
        <p:nvSpPr>
          <p:cNvPr id="4" name="Text 1"/>
          <p:cNvSpPr/>
          <p:nvPr/>
        </p:nvSpPr>
        <p:spPr>
          <a:xfrm>
            <a:off x="613321" y="2589795"/>
            <a:ext cx="3258288" cy="338025"/>
          </a:xfrm>
          <a:prstGeom prst="rect">
            <a:avLst/>
          </a:prstGeom>
          <a:solidFill>
            <a:schemeClr val="bg1"/>
          </a:solidFill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৮ম শ্র্রেণি · বিজ্ঞান · অধ্যায়–৮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523577" y="1974715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প্রতীক, সংকেত ও যোজনী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523577" y="2927821"/>
            <a:ext cx="5125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রসায়ন বিজ্ঞানের মূল ভিত্তি — মৌল, তাদের প্রতীক ও যৌগ গঠনের নিয়ম</a:t>
            </a:r>
            <a:endParaRPr lang="en-US" sz="1150" dirty="0"/>
          </a:p>
        </p:txBody>
      </p:sp>
      <p:sp>
        <p:nvSpPr>
          <p:cNvPr id="7" name="TextBox 6"/>
          <p:cNvSpPr txBox="1"/>
          <p:nvPr/>
        </p:nvSpPr>
        <p:spPr>
          <a:xfrm>
            <a:off x="924128" y="603115"/>
            <a:ext cx="39883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মোছাঃ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নাসরিন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নাহার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সহকারী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শিক্ষক</a:t>
            </a:r>
            <a:r>
              <a:rPr lang="en-US" dirty="0" smtClean="0">
                <a:latin typeface="Hubot Sans Bold" charset="0"/>
              </a:rPr>
              <a:t>(ICT)</a:t>
            </a: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মকিমপুর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মাধ্যমিক</a:t>
            </a:r>
            <a:r>
              <a:rPr lang="en-US" dirty="0" smtClean="0">
                <a:latin typeface="Hubot Sans Bold" charset="0"/>
              </a:rPr>
              <a:t> </a:t>
            </a:r>
            <a:r>
              <a:rPr lang="en-US" dirty="0" err="1" smtClean="0">
                <a:latin typeface="Hubot Sans Bold" charset="0"/>
              </a:rPr>
              <a:t>বিদ্যালয়</a:t>
            </a:r>
            <a:endParaRPr lang="en-US" dirty="0" smtClean="0">
              <a:latin typeface="Hubot Sans Bold" charset="0"/>
            </a:endParaRPr>
          </a:p>
          <a:p>
            <a:r>
              <a:rPr lang="en-US" dirty="0" smtClean="0">
                <a:latin typeface="Hubot Sans Bold" charset="0"/>
              </a:rPr>
              <a:t>   </a:t>
            </a:r>
            <a:r>
              <a:rPr lang="en-US" dirty="0" err="1" smtClean="0">
                <a:latin typeface="Hubot Sans Bold" charset="0"/>
              </a:rPr>
              <a:t>হরিণাকুন্ড,ঝিনাইদহ</a:t>
            </a:r>
            <a:r>
              <a:rPr lang="en-US" dirty="0" smtClean="0">
                <a:latin typeface="Hubot Sans Bold" charset="0"/>
              </a:rPr>
              <a:t>।</a:t>
            </a:r>
            <a:endParaRPr lang="en-US" dirty="0">
              <a:latin typeface="Hubot Sans Bold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63749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মূল্যায়ন ও বাড়ির কাজ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15900" y="1728118"/>
            <a:ext cx="4081314" cy="2351633"/>
          </a:xfrm>
          <a:prstGeom prst="roundRect">
            <a:avLst>
              <a:gd name="adj" fmla="val 4581"/>
            </a:avLst>
          </a:prstGeom>
          <a:solidFill>
            <a:schemeClr val="bg1">
              <a:alpha val="95000"/>
            </a:schemeClr>
          </a:solidFill>
          <a:ln/>
        </p:spPr>
      </p:sp>
      <p:sp>
        <p:nvSpPr>
          <p:cNvPr id="4" name="Text 2"/>
          <p:cNvSpPr/>
          <p:nvPr/>
        </p:nvSpPr>
        <p:spPr>
          <a:xfrm>
            <a:off x="565472" y="1877690"/>
            <a:ext cx="378216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কুইজ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565472" y="2247230"/>
            <a:ext cx="3782169" cy="11144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Font typeface="+mj-lt"/>
              <a:buAutoNum type="arabicPeriod"/>
            </a:pPr>
            <a:r>
              <a:rPr lang="en-US" sz="1150" kern="0" spc="-24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Na-এর পূর্ণ নাম কী?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en-US" sz="1150" kern="0" spc="-24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H₂O কী নির্দেশ করে?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en-US" sz="1150" kern="0" spc="-24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অক্সিজেনের যোজনী কত?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en-US" sz="1150" kern="0" spc="-24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CaCl₂ কীভাবে তৈরি হয়?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4759226" y="1877690"/>
            <a:ext cx="386595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বাড়ির কাজ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4759226" y="2247230"/>
            <a:ext cx="432315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নিচের যৌগগুলোর সংকেত লিখো: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4759226" y="2621235"/>
            <a:ext cx="3865959" cy="1406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পটাশিয়াম ক্লোরাইড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ক্যালসিয়াম অক্সাইড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অ্যালুমিনিয়াম ক্লোরাইড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ম্যাগনেসিয়াম অক্সাইড</a:t>
            </a:r>
            <a:endParaRPr lang="en-US" sz="1150" dirty="0"/>
          </a:p>
          <a:p>
            <a:pPr marL="233680" indent="-233680" algn="l">
              <a:lnSpc>
                <a:spcPct val="133000"/>
              </a:lnSpc>
              <a:buSzPct val="100000"/>
              <a:buChar char="•"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কার্বন ডাই অক্সাইড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07442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শিখনফল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1346671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আজকের পাঠ শেষে শিক্ষার্থীরা যা শিখবে:</a:t>
            </a: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23577" y="1754312"/>
            <a:ext cx="3973637" cy="131608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20578" y="1866528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24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692200" y="2352675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মৌলের প্রতীক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92200" y="2662386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মৌলের প্রতীক কী তা বলতে পারবে</a:t>
            </a:r>
            <a:endParaRPr lang="en-US" sz="11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46786" y="1754312"/>
            <a:ext cx="3973637" cy="131608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43787" y="1866528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24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2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4815408" y="2352675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রাসায়নিক সংকেত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15408" y="2662386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রাসায়নিক সংকেত ব্যাখ্যা করতে পারবে</a:t>
            </a:r>
            <a:endParaRPr lang="en-US" sz="11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3577" y="3219971"/>
            <a:ext cx="3973637" cy="131608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20578" y="3332187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24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692200" y="3818334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যোজনী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92200" y="4128046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যোজনী কী তা বলতে পারবে</a:t>
            </a:r>
            <a:endParaRPr lang="en-US" sz="11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646786" y="3219971"/>
            <a:ext cx="3973637" cy="131608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43787" y="3332187"/>
            <a:ext cx="179487" cy="22435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kern="0" spc="-24" dirty="0">
                <a:solidFill>
                  <a:srgbClr val="000000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4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4815408" y="3818334"/>
            <a:ext cx="363639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যৌগের সংকেত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815408" y="4128046"/>
            <a:ext cx="3636392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যোজনী ব্যবহার করে যৌগের সংকেত লিখতে পারবে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70114" y="1167319"/>
            <a:ext cx="1630295" cy="242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2000" kern="0" spc="-24" dirty="0">
                <a:solidFill>
                  <a:srgbClr val="D75BE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পূর্বজ্ঞান যাচাই</a:t>
            </a:r>
            <a:endParaRPr lang="en-US" sz="2000" dirty="0"/>
          </a:p>
        </p:txBody>
      </p:sp>
      <p:sp>
        <p:nvSpPr>
          <p:cNvPr id="5" name="Text 2"/>
          <p:cNvSpPr/>
          <p:nvPr/>
        </p:nvSpPr>
        <p:spPr>
          <a:xfrm>
            <a:off x="3952577" y="1579066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প্রশ্ন</a:t>
            </a:r>
            <a:endParaRPr lang="en-US" sz="2750" dirty="0"/>
          </a:p>
        </p:txBody>
      </p:sp>
      <p:sp>
        <p:nvSpPr>
          <p:cNvPr id="6" name="Shape 3"/>
          <p:cNvSpPr/>
          <p:nvPr/>
        </p:nvSpPr>
        <p:spPr>
          <a:xfrm>
            <a:off x="3952577" y="2243435"/>
            <a:ext cx="336575" cy="336575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15234" y="2279675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4438724" y="2294855"/>
            <a:ext cx="4181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পানি কী দিয়ে তৈরি?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3952577" y="2879229"/>
            <a:ext cx="336575" cy="336575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15234" y="2915469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2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4438724" y="2930649"/>
            <a:ext cx="4181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লবণের রাসায়নিক নাম কী?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952577" y="3515023"/>
            <a:ext cx="336575" cy="336575"/>
          </a:xfrm>
          <a:prstGeom prst="roundRect">
            <a:avLst>
              <a:gd name="adj" fmla="val 18670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15234" y="3551262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kern="0" spc="-33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4438724" y="3566443"/>
            <a:ext cx="418169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অক্সিজেন কি মৌল নাকি যৌগ?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0514"/>
            <a:ext cx="8096845" cy="40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kern="0" spc="-51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মৌলের প্রতীক (Symbol)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23577" y="1080418"/>
            <a:ext cx="8554045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কোনো মৌলকে সংক্ষেপে প্রকাশ করার জন্য ব্যবহৃত </a:t>
            </a:r>
            <a:r>
              <a:rPr lang="en-US" b="1" kern="0" spc="-2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এক বা দুই অক্ষর</a:t>
            </a:r>
            <a:r>
              <a:rPr lang="en-US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কে প্রতীক বলে।</a:t>
            </a:r>
            <a:endParaRPr lang="en-US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621408"/>
            <a:ext cx="5145137" cy="2915543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009977" y="1578397"/>
            <a:ext cx="2615133" cy="3001566"/>
          </a:xfrm>
          <a:prstGeom prst="roundRect">
            <a:avLst>
              <a:gd name="adj" fmla="val 221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014740" y="1583159"/>
            <a:ext cx="2605608" cy="3740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152704" y="1664196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kern="0" spc="-2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মৌল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7457852" y="1664196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b="1" kern="0" spc="-2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প্রতীক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6014740" y="1957164"/>
            <a:ext cx="2605608" cy="37400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152704" y="2038201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হাইড্রোজেন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7457852" y="2038201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6014740" y="2331169"/>
            <a:ext cx="2605608" cy="3740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6152704" y="2412206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অক্সিজেন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7457852" y="2412206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6014740" y="2705174"/>
            <a:ext cx="2605608" cy="37400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6152704" y="2786211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নাইট্রোজেন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7457852" y="2786211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6014740" y="3079179"/>
            <a:ext cx="2605608" cy="3740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9" name="Text 16"/>
          <p:cNvSpPr/>
          <p:nvPr/>
        </p:nvSpPr>
        <p:spPr>
          <a:xfrm>
            <a:off x="6152704" y="3160216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কার্বন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7457852" y="3160216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6014740" y="3453185"/>
            <a:ext cx="2605608" cy="37400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6152704" y="3534221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সোডিয়াম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7457852" y="3534221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6014740" y="3827190"/>
            <a:ext cx="2605608" cy="374005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5" name="Text 22"/>
          <p:cNvSpPr/>
          <p:nvPr/>
        </p:nvSpPr>
        <p:spPr>
          <a:xfrm>
            <a:off x="6152704" y="3908227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পটাশিয়াম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7457852" y="3908227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6014740" y="4201195"/>
            <a:ext cx="2605608" cy="374005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6152704" y="4282232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ক্যালসিয়াম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7457852" y="4282232"/>
            <a:ext cx="1481807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50" kern="0" spc="-2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92821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প্রতীক লেখার নিয়ম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523577" y="2325439"/>
            <a:ext cx="1858194" cy="1156990"/>
          </a:xfrm>
          <a:prstGeom prst="roundRect">
            <a:avLst>
              <a:gd name="adj" fmla="val 5431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77912" y="2479774"/>
            <a:ext cx="154952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১ম অক্ষর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77912" y="2849314"/>
            <a:ext cx="1549524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অবশ্যই ইংরেজি </a:t>
            </a: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বড় হাতের</a:t>
            </a: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(Capital) হবে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2531343" y="2325439"/>
            <a:ext cx="1858194" cy="1156990"/>
          </a:xfrm>
          <a:prstGeom prst="roundRect">
            <a:avLst>
              <a:gd name="adj" fmla="val 5431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85678" y="2479774"/>
            <a:ext cx="1549524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২য় অক্ষর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2685678" y="2849314"/>
            <a:ext cx="1549524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থাকলে </a:t>
            </a: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ছোট হাতের</a:t>
            </a: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(Small) হবে</a:t>
            </a:r>
            <a:endParaRPr lang="en-US" sz="11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759226" y="2325439"/>
            <a:ext cx="1858194" cy="950937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004048" y="2494062"/>
            <a:ext cx="1444749" cy="22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✔</a:t>
            </a: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 সঠিক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5004048" y="2868364"/>
            <a:ext cx="144474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Na</a:t>
            </a: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· </a:t>
            </a: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Fe</a:t>
            </a: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· </a:t>
            </a: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Mg</a:t>
            </a:r>
            <a:endParaRPr lang="en-US" sz="115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766992" y="2325439"/>
            <a:ext cx="1858194" cy="95093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011814" y="2494062"/>
            <a:ext cx="144474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✘ ভুল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7011814" y="2863602"/>
            <a:ext cx="144474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strike="sngStrike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</a:t>
            </a: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· </a:t>
            </a:r>
            <a:r>
              <a:rPr lang="en-US" sz="1150" strike="sngStrike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55492" y="281396"/>
            <a:ext cx="4667845" cy="2888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kern="0" spc="-36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রাসায়নিক সংকেত (Chemical Formula)</a:t>
            </a:r>
            <a:endParaRPr lang="en-US" sz="1800" dirty="0"/>
          </a:p>
        </p:txBody>
      </p:sp>
      <p:sp>
        <p:nvSpPr>
          <p:cNvPr id="4" name="Text 1"/>
          <p:cNvSpPr/>
          <p:nvPr/>
        </p:nvSpPr>
        <p:spPr>
          <a:xfrm>
            <a:off x="3550597" y="714598"/>
            <a:ext cx="5398850" cy="2265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050" kern="0" spc="-15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দুই বা ততোধিক মৌল নির্দিষ্ট অনুপাতে যুক্ত হয়ে যে সংকেত তৈরি করে তাকে </a:t>
            </a:r>
            <a:r>
              <a:rPr lang="en-US" sz="1050" b="1" kern="0" spc="-15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রাসায়নিক সংকেত</a:t>
            </a:r>
            <a:r>
              <a:rPr lang="en-US" sz="1050" kern="0" spc="-15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বলে।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3952577" y="1013668"/>
            <a:ext cx="4667845" cy="877714"/>
          </a:xfrm>
          <a:prstGeom prst="roundRect">
            <a:avLst>
              <a:gd name="adj" fmla="val 4698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055492" y="1116583"/>
            <a:ext cx="294531" cy="294531"/>
          </a:xfrm>
          <a:prstGeom prst="ellipse">
            <a:avLst/>
          </a:prstGeom>
          <a:solidFill>
            <a:srgbClr val="AF41F0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36454" y="1197546"/>
            <a:ext cx="132531" cy="13253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55492" y="1475482"/>
            <a:ext cx="4462016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H₂O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055492" y="1658466"/>
            <a:ext cx="4462016" cy="130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kern="0" spc="-15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পানি</a:t>
            </a:r>
            <a:endParaRPr lang="en-US" sz="750" dirty="0"/>
          </a:p>
        </p:txBody>
      </p:sp>
      <p:sp>
        <p:nvSpPr>
          <p:cNvPr id="10" name="Shape 6"/>
          <p:cNvSpPr/>
          <p:nvPr/>
        </p:nvSpPr>
        <p:spPr>
          <a:xfrm>
            <a:off x="3952577" y="1955750"/>
            <a:ext cx="4667845" cy="877714"/>
          </a:xfrm>
          <a:prstGeom prst="roundRect">
            <a:avLst>
              <a:gd name="adj" fmla="val 4698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1" name="Shape 7"/>
          <p:cNvSpPr/>
          <p:nvPr/>
        </p:nvSpPr>
        <p:spPr>
          <a:xfrm>
            <a:off x="4055492" y="2058665"/>
            <a:ext cx="294531" cy="294531"/>
          </a:xfrm>
          <a:prstGeom prst="ellipse">
            <a:avLst/>
          </a:prstGeom>
          <a:solidFill>
            <a:srgbClr val="AF41F0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136454" y="2139628"/>
            <a:ext cx="132531" cy="13253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055492" y="2417564"/>
            <a:ext cx="4462016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CO₂</a:t>
            </a:r>
            <a:endParaRPr lang="en-US" sz="900" dirty="0"/>
          </a:p>
        </p:txBody>
      </p:sp>
      <p:sp>
        <p:nvSpPr>
          <p:cNvPr id="14" name="Text 9"/>
          <p:cNvSpPr/>
          <p:nvPr/>
        </p:nvSpPr>
        <p:spPr>
          <a:xfrm>
            <a:off x="4055492" y="2600548"/>
            <a:ext cx="4462016" cy="130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kern="0" spc="-15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কার্বন ডাই অক্সাইড</a:t>
            </a:r>
            <a:endParaRPr lang="en-US" sz="750" dirty="0"/>
          </a:p>
        </p:txBody>
      </p:sp>
      <p:sp>
        <p:nvSpPr>
          <p:cNvPr id="15" name="Shape 10"/>
          <p:cNvSpPr/>
          <p:nvPr/>
        </p:nvSpPr>
        <p:spPr>
          <a:xfrm>
            <a:off x="3952577" y="2897832"/>
            <a:ext cx="4667845" cy="877714"/>
          </a:xfrm>
          <a:prstGeom prst="roundRect">
            <a:avLst>
              <a:gd name="adj" fmla="val 4698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4055492" y="3000747"/>
            <a:ext cx="294531" cy="294531"/>
          </a:xfrm>
          <a:prstGeom prst="ellipse">
            <a:avLst/>
          </a:prstGeom>
          <a:solidFill>
            <a:srgbClr val="AF41F0"/>
          </a:solidFill>
          <a:ln/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136454" y="3081710"/>
            <a:ext cx="132531" cy="13253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4055492" y="3359646"/>
            <a:ext cx="4462016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NaCl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4055492" y="3542630"/>
            <a:ext cx="4462016" cy="130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kern="0" spc="-15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সোডিয়াম ক্লোরাইড</a:t>
            </a:r>
            <a:endParaRPr lang="en-US" sz="750" dirty="0"/>
          </a:p>
        </p:txBody>
      </p:sp>
      <p:sp>
        <p:nvSpPr>
          <p:cNvPr id="20" name="Shape 14"/>
          <p:cNvSpPr/>
          <p:nvPr/>
        </p:nvSpPr>
        <p:spPr>
          <a:xfrm>
            <a:off x="3952577" y="3839914"/>
            <a:ext cx="4667845" cy="877714"/>
          </a:xfrm>
          <a:prstGeom prst="roundRect">
            <a:avLst>
              <a:gd name="adj" fmla="val 4698"/>
            </a:avLst>
          </a:prstGeom>
          <a:solidFill>
            <a:srgbClr val="F4D4F7"/>
          </a:solidFill>
          <a:ln w="4763">
            <a:solidFill>
              <a:srgbClr val="DABADD"/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4055492" y="3942829"/>
            <a:ext cx="294531" cy="294531"/>
          </a:xfrm>
          <a:prstGeom prst="ellipse">
            <a:avLst/>
          </a:prstGeom>
          <a:solidFill>
            <a:srgbClr val="AF41F0"/>
          </a:solidFill>
          <a:ln/>
        </p:spPr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136454" y="4023792"/>
            <a:ext cx="132531" cy="13253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4055492" y="4301728"/>
            <a:ext cx="4462016" cy="1443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kern="0" spc="-1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NH₃</a:t>
            </a:r>
            <a:endParaRPr lang="en-US" sz="900" dirty="0"/>
          </a:p>
        </p:txBody>
      </p:sp>
      <p:sp>
        <p:nvSpPr>
          <p:cNvPr id="24" name="Text 17"/>
          <p:cNvSpPr/>
          <p:nvPr/>
        </p:nvSpPr>
        <p:spPr>
          <a:xfrm>
            <a:off x="4055492" y="4484712"/>
            <a:ext cx="4462016" cy="1300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750" kern="0" spc="-15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অ্যামোনিয়া</a:t>
            </a:r>
            <a:endParaRPr lang="en-US" sz="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2346" y="356945"/>
            <a:ext cx="1814744" cy="2169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যোজনী (Valency)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523578" y="706189"/>
            <a:ext cx="4700176" cy="1738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কোনো মৌলের অন্য মৌলের সাথে যুক্ত হওয়ার ক্ষমতাকে </a:t>
            </a:r>
            <a:r>
              <a:rPr lang="en-US" sz="1200" b="1" kern="0" spc="-1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যোজনী</a:t>
            </a:r>
            <a:r>
              <a:rPr lang="en-US" sz="12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বলে।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2186508"/>
            <a:ext cx="3957191" cy="1344216"/>
          </a:xfrm>
          <a:prstGeom prst="roundRect">
            <a:avLst>
              <a:gd name="adj" fmla="val 233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337718"/>
            <a:ext cx="3957191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486546"/>
            <a:ext cx="3957191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635374"/>
            <a:ext cx="3957191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2784202"/>
            <a:ext cx="3957191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2933030"/>
            <a:ext cx="3957191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3577" y="3081858"/>
            <a:ext cx="3957191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523577" y="3230687"/>
            <a:ext cx="3957191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23577" y="3379515"/>
            <a:ext cx="3957191" cy="476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2502173" y="2186508"/>
            <a:ext cx="4763" cy="134421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03126" y="2218432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kern="0" spc="-1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মৌল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579340" y="2218432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kern="0" spc="-12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যোজনী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03126" y="2367260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 (হাইড্রোজেন)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2579340" y="2367260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১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3126" y="2516088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O (অক্সিজেন)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2579340" y="2516088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২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3126" y="2664916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Na (সোডিয়াম)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2579340" y="2664916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১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03126" y="2813745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K (পটাশিয়াম)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2579340" y="2813745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১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03126" y="2962573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Mg (ম্যাগনেসিয়াম)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2579340" y="2962573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২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03126" y="3111401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 (ক্যালসিয়াম)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2579340" y="3111401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২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03126" y="3260229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 (অ্যালুমিনিয়াম)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2579340" y="3260229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৩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03126" y="3409057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 (কার্বন)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2579340" y="3409057"/>
            <a:ext cx="2279079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kern="0" spc="-12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৪</a:t>
            </a:r>
            <a:endParaRPr lang="en-US" sz="1100" dirty="0"/>
          </a:p>
        </p:txBody>
      </p:sp>
      <p:pic>
        <p:nvPicPr>
          <p:cNvPr id="3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994" y="954434"/>
            <a:ext cx="3957191" cy="3957191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51793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যোজনী দিয়ে সংকেত লেখা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1391022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যোজনী অদলবদল করে যৌগের সঠিক সংকেত পাওয়া যায়।</a:t>
            </a: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1798662"/>
            <a:ext cx="748010" cy="89765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21160" y="1948235"/>
            <a:ext cx="7199263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Na (১) + Cl (১)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1421160" y="2257946"/>
            <a:ext cx="719926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সোডিয়াম + ক্লোরিন → </a:t>
            </a: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NaCl</a:t>
            </a:r>
            <a:endParaRPr lang="en-US" sz="11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2696319"/>
            <a:ext cx="748010" cy="89765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421160" y="2845891"/>
            <a:ext cx="7199263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Mg (২) + O (২)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1421160" y="3155603"/>
            <a:ext cx="719926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ম্যাগনেসিয়াম + অক্সিজেন → </a:t>
            </a: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MgO</a:t>
            </a:r>
            <a:endParaRPr lang="en-US" sz="11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77" y="3593976"/>
            <a:ext cx="748010" cy="89765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421160" y="3743548"/>
            <a:ext cx="7199263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kern="0" spc="-28" dirty="0">
                <a:solidFill>
                  <a:srgbClr val="272525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Al (৩) + O (২)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1421160" y="4053260"/>
            <a:ext cx="719926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অ্যালুমিনিয়াম + অক্সিজেন → যোজনী অদলবদল → </a:t>
            </a: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Al₂O₃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13842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kern="0" spc="-55" dirty="0">
                <a:solidFill>
                  <a:srgbClr val="D73AD7"/>
                </a:solidFill>
                <a:latin typeface="Source Serif 4 SemiBold" pitchFamily="34" charset="0"/>
                <a:ea typeface="Source Serif 4 SemiBold" pitchFamily="34" charset="-122"/>
                <a:cs typeface="Source Serif 4 SemiBold" pitchFamily="34" charset="-120"/>
              </a:rPr>
              <a:t>আরও উদাহরণ ও দলীয় কার্যক্রম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523577" y="1353071"/>
            <a:ext cx="8096845" cy="2170584"/>
          </a:xfrm>
          <a:prstGeom prst="roundRect">
            <a:avLst>
              <a:gd name="adj" fmla="val 289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23577" y="1788616"/>
            <a:ext cx="8096845" cy="935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523577" y="2221781"/>
            <a:ext cx="8096845" cy="935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654945"/>
            <a:ext cx="8096845" cy="935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3088109"/>
            <a:ext cx="8096845" cy="9351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78805" y="1452339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মৌল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3374008" y="1452339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যোজনী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069211" y="1452339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সংকেত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78805" y="1885504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 + O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3374008" y="1885504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১ ও ২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069211" y="1885504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H₂O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678805" y="2318668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 + Cl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374008" y="2318668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২ ও ১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069211" y="2318668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CaCl₂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78805" y="2751832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Mg + Cl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3374008" y="2751832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২ ও ১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069211" y="2751832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MgCl₂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78805" y="3184996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 + Cl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3374008" y="3184996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৩ ও ১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6069211" y="3184996"/>
            <a:ext cx="285325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kern="0" spc="-24" dirty="0">
                <a:solidFill>
                  <a:srgbClr val="272525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AlCl₃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23577" y="3691905"/>
            <a:ext cx="8096845" cy="837679"/>
          </a:xfrm>
          <a:prstGeom prst="roundRect">
            <a:avLst>
              <a:gd name="adj" fmla="val 7501"/>
            </a:avLst>
          </a:prstGeom>
          <a:solidFill>
            <a:srgbClr val="F4D4F7"/>
          </a:solidFill>
          <a:ln/>
        </p:spPr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150" y="3909864"/>
            <a:ext cx="187003" cy="149572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1009724" y="3878833"/>
            <a:ext cx="7461126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kern="0" spc="-24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দলীয় কার্যক্রম:</a:t>
            </a:r>
            <a:r>
              <a:rPr lang="en-US" sz="1150" kern="0" spc="-24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নিচের যৌগগুলোর সংকেত লেখো — ১) ক্যালসিয়াম অক্সাইড ২) ম্যাগনেসিয়াম ক্লোরাইড ৩) অ্যালুমিনিয়াম অক্সাইড ৪) সোডিয়াম অক্সাইড</a:t>
            </a:r>
            <a:endParaRPr lang="en-US" sz="115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</TotalTime>
  <Words>448</Words>
  <Application>Microsoft Office PowerPoint</Application>
  <PresentationFormat>On-screen Show (16:9)</PresentationFormat>
  <Paragraphs>134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Source Sans 3</vt:lpstr>
      <vt:lpstr>Perpetua</vt:lpstr>
      <vt:lpstr>Source Serif 4 SemiBold</vt:lpstr>
      <vt:lpstr>Hubot Sans Bold</vt:lpstr>
      <vt:lpstr>Source Sans 3 Bold</vt:lpstr>
      <vt:lpstr>Twemoji Mozilla</vt:lpstr>
      <vt:lpstr>Calibri</vt:lpstr>
      <vt:lpstr>Wingdings 2</vt:lpstr>
      <vt:lpstr>Franklin Gothic Book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4</cp:revision>
  <dcterms:created xsi:type="dcterms:W3CDTF">2026-08-07T10:14:31Z</dcterms:created>
  <dcterms:modified xsi:type="dcterms:W3CDTF">2026-08-07T10:35:41Z</dcterms:modified>
</cp:coreProperties>
</file>