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63" r:id="rId2"/>
    <p:sldMasterId id="2147483665" r:id="rId3"/>
    <p:sldMasterId id="2147483668" r:id="rId4"/>
  </p:sldMasterIdLst>
  <p:notesMasterIdLst>
    <p:notesMasterId r:id="rId16"/>
  </p:notesMasterIdLst>
  <p:sldIdLst>
    <p:sldId id="256" r:id="rId5"/>
    <p:sldId id="265" r:id="rId6"/>
    <p:sldId id="263" r:id="rId7"/>
    <p:sldId id="257" r:id="rId8"/>
    <p:sldId id="258" r:id="rId9"/>
    <p:sldId id="259" r:id="rId10"/>
    <p:sldId id="260" r:id="rId11"/>
    <p:sldId id="261" r:id="rId12"/>
    <p:sldId id="262" r:id="rId13"/>
    <p:sldId id="264" r:id="rId14"/>
    <p:sldId id="266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1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2591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705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337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4618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483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300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9985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7314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916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1107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124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953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269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24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557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667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326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687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641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138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88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184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3009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674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240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679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657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74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277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0" y="6396335"/>
            <a:ext cx="71584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kern="1200" smtClean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মোঃ আলাউদ্দিন , সহকারী শিক্ষক, শিয়ালীডাঙ্গা বহুমুখী মাধ্যমিক বিদ্যালয়,বটিয়াঘাটা,খুলনা।</a:t>
            </a:r>
            <a:endParaRPr lang="en-US" sz="1800" b="1" kern="1200" smtClean="0">
              <a:solidFill>
                <a:schemeClr val="accent2">
                  <a:lumMod val="50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800" b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800" b="1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743" y="1994942"/>
            <a:ext cx="2429554" cy="298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964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1253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smtClean="0"/>
              <a:pPr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0" y="6467284"/>
            <a:ext cx="6557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7030A0"/>
                </a:solidFill>
              </a:rPr>
              <a:t> </a:t>
            </a:r>
            <a:r>
              <a:rPr lang="en-US" b="1" smtClean="0">
                <a:solidFill>
                  <a:srgbClr val="002060"/>
                </a:solidFill>
              </a:rPr>
              <a:t>আলাউদ্দিন , সহকারী শিক্ষক, শিয়ালীডাঙ্গা বহুমুখী মাধ্যমিক বিদ্যালয়,বটিয়াঘাটা,খুলনা।</a:t>
            </a:r>
            <a:endParaRPr lang="en-US">
              <a:solidFill>
                <a:srgbClr val="00206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508" y="2138634"/>
            <a:ext cx="2390366" cy="293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142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</p:sldLayoutIdLst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371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fif"/><Relationship Id="rId2" Type="http://schemas.openxmlformats.org/officeDocument/2006/relationships/image" Target="../media/image17.jfif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0.jpeg"/><Relationship Id="rId4" Type="http://schemas.openxmlformats.org/officeDocument/2006/relationships/image" Target="../media/image19.jf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hyperlink" Target="https://www.teachers.gov.bd/profile/sk336531alauddin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B2F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C63A6">
              <a:alpha val="5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463040" y="4754880"/>
            <a:ext cx="3291840" cy="3291840"/>
          </a:xfrm>
          <a:prstGeom prst="ellipse">
            <a:avLst/>
          </a:prstGeom>
          <a:solidFill>
            <a:srgbClr val="F4B942">
              <a:alpha val="3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349240" y="1051560"/>
            <a:ext cx="1463040" cy="1463040"/>
          </a:xfrm>
          <a:prstGeom prst="ellipse">
            <a:avLst/>
          </a:prstGeom>
          <a:solidFill>
            <a:srgbClr val="F4B942"/>
          </a:solidFill>
          <a:ln/>
        </p:spPr>
      </p:sp>
      <p:pic>
        <p:nvPicPr>
          <p:cNvPr id="5" name="Image 0" descr="/home/claude/shikkha/icon_book_3B2F5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1417320"/>
            <a:ext cx="731520" cy="731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833315" y="2606040"/>
            <a:ext cx="795793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SutonnyMJ" pitchFamily="2" charset="0"/>
                <a:ea typeface="Nikosh" pitchFamily="34" charset="-122"/>
                <a:cs typeface="SutonnyMJ" pitchFamily="2" charset="0"/>
              </a:rPr>
              <a:t>শিক্ষা ও নৈতিকতা কী?</a:t>
            </a:r>
            <a:endParaRPr lang="en-US" sz="8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051560" y="397764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i="1" dirty="0">
                <a:solidFill>
                  <a:srgbClr val="00B0F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জ্ঞান ও চরিত্রের সমন্বয়ে পরিপূর্ণ মানুষ গঠন</a:t>
            </a:r>
            <a:endParaRPr lang="en-US" sz="40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937760" y="4709160"/>
            <a:ext cx="2286000" cy="27432"/>
          </a:xfrm>
          <a:prstGeom prst="rect">
            <a:avLst/>
          </a:prstGeom>
          <a:solidFill>
            <a:srgbClr val="F4B942"/>
          </a:solidFill>
          <a:ln/>
        </p:spPr>
      </p:sp>
      <p:sp>
        <p:nvSpPr>
          <p:cNvPr id="9" name="Text 6"/>
          <p:cNvSpPr/>
          <p:nvPr/>
        </p:nvSpPr>
        <p:spPr>
          <a:xfrm>
            <a:off x="1051560" y="4983480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>
                <a:solidFill>
                  <a:srgbClr val="92D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নবম </a:t>
            </a:r>
            <a:r>
              <a:rPr lang="en-US" sz="3600" b="1" smtClean="0">
                <a:solidFill>
                  <a:srgbClr val="92D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শ্রেণি, </a:t>
            </a:r>
            <a:r>
              <a:rPr lang="en-US" sz="3600" b="1" dirty="0">
                <a:solidFill>
                  <a:srgbClr val="92D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ইবাদাত</a:t>
            </a:r>
            <a:r>
              <a:rPr lang="en-US" sz="3600" b="1">
                <a:solidFill>
                  <a:srgbClr val="92D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, </a:t>
            </a:r>
            <a:r>
              <a:rPr lang="en-US" sz="3600" b="1" smtClean="0">
                <a:solidFill>
                  <a:srgbClr val="92D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অধ্যায়-৪, </a:t>
            </a:r>
            <a:r>
              <a:rPr lang="en-US" sz="3600" b="1" dirty="0">
                <a:solidFill>
                  <a:srgbClr val="92D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পাঠ-১১</a:t>
            </a:r>
            <a:endParaRPr lang="en-US" sz="3600" dirty="0">
              <a:solidFill>
                <a:srgbClr val="92D050"/>
              </a:solidFill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3927" y="215108"/>
            <a:ext cx="4273666" cy="145707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-1158240" y="-914401"/>
            <a:ext cx="13350240" cy="7222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3D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515600" y="-1371600"/>
            <a:ext cx="3291840" cy="3291840"/>
          </a:xfrm>
          <a:prstGeom prst="ellipse">
            <a:avLst/>
          </a:prstGeom>
          <a:solidFill>
            <a:srgbClr val="3E8E63">
              <a:alpha val="6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280160" y="5303520"/>
            <a:ext cx="2743200" cy="2743200"/>
          </a:xfrm>
          <a:prstGeom prst="ellipse">
            <a:avLst/>
          </a:prstGeom>
          <a:solidFill>
            <a:srgbClr val="F4C430">
              <a:alpha val="3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1097280" y="27432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0" b="1" dirty="0">
                <a:ln w="22225">
                  <a:solidFill>
                    <a:srgbClr val="00B0F0"/>
                  </a:solidFill>
                  <a:prstDash val="solid"/>
                </a:ln>
                <a:solidFill>
                  <a:srgbClr val="0070C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বাড়ির কাজ</a:t>
            </a:r>
            <a:endParaRPr lang="en-US" sz="8000" b="1" dirty="0">
              <a:ln w="22225">
                <a:solidFill>
                  <a:srgbClr val="00B0F0"/>
                </a:solidFill>
                <a:prstDash val="solid"/>
              </a:ln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4FBF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নবম শ্রেণি ❖ আখলাক, অধ্যায়-৪ ❖ পাঠ-১৪ ❖ আত্মশুদ্ধি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11064240" cy="4069080"/>
          </a:xfrm>
          <a:prstGeom prst="roundRect">
            <a:avLst>
              <a:gd name="adj" fmla="val 2697"/>
            </a:avLst>
          </a:prstGeom>
          <a:solidFill>
            <a:srgbClr val="0A2E22"/>
          </a:solidFill>
          <a:ln w="12700">
            <a:solidFill>
              <a:srgbClr val="6FCF97"/>
            </a:solidFill>
            <a:prstDash val="solid"/>
          </a:ln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68680" y="1915668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9156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0A2E22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1</a:t>
            </a:r>
            <a:endParaRPr lang="en-US" sz="4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508760" y="1842516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আত্মশুদ্ধি শব্দের সংজ্ঞা লিখে আনবে।</a:t>
            </a:r>
            <a:endParaRPr lang="en-US" sz="36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68680" y="2729484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7294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0A2E22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2</a:t>
            </a:r>
            <a:endParaRPr lang="en-US" sz="4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08760" y="265633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আত্মশুদ্ধির যেকোনো তিনটি উপায় লিখবে।</a:t>
            </a:r>
            <a:endParaRPr lang="en-US" sz="36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68680" y="3543300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35433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0A2E22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3</a:t>
            </a:r>
            <a:endParaRPr lang="en-US" sz="4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457408" y="336592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আত্মশুদ্ধি সম্পর্কিত একটি আয়াত ও একটি হাদিস অনুবাদসহ লিখবে।</a:t>
            </a:r>
            <a:endParaRPr lang="en-US" sz="36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68680" y="4357116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43571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0A2E22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4</a:t>
            </a:r>
            <a:endParaRPr lang="en-US" sz="4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08760" y="4283964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আত্মশুদ্ধির গুরুত্ব উল্লেখ করে একটি অনুচ্ছেদ (কমপক্ষে ২০০ শব্দ) লিখবে।</a:t>
            </a:r>
            <a:endParaRPr lang="en-US" sz="36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68680" y="5170932"/>
            <a:ext cx="457200" cy="457200"/>
          </a:xfrm>
          <a:prstGeom prst="ellipse">
            <a:avLst/>
          </a:prstGeom>
          <a:solidFill>
            <a:srgbClr val="6FCF97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1709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0A2E22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5</a:t>
            </a:r>
            <a:endParaRPr lang="en-US" sz="4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508760" y="509778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নিজের অন্তরকে কলুষমুক্ত রাখতে করণীয় সম্পর্কে পাঁচটি বাক্য লিখবে।</a:t>
            </a:r>
            <a:endParaRPr lang="en-US" sz="36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548640" y="59436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i="1" dirty="0">
                <a:solidFill>
                  <a:srgbClr val="F4C4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জমা দেওয়ার সময়সীমাঃ আগামী ক্লাসের পূর্বে</a:t>
            </a:r>
            <a:endParaRPr lang="en-US" sz="28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65760" y="6355080"/>
            <a:ext cx="11430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F4C4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মোঃ আলাউদ্দিন, সহকারী শিক্ষক, শিয়ালীডাঙ্গা বহুমুখী মাধ্যমিক বিদ্যালয়, বটিয়াঘাটা, খুলনা।</a:t>
            </a:r>
            <a:endParaRPr lang="en-US" sz="24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870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5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সকলকে শুভেচ্ছা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075" y="4886324"/>
            <a:ext cx="2857500" cy="204787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401" y="1625602"/>
            <a:ext cx="3309936" cy="50387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1" y="1600201"/>
            <a:ext cx="2847975" cy="5257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475" y="1625601"/>
            <a:ext cx="2867026" cy="3286126"/>
          </a:xfrm>
          <a:prstGeom prst="rect">
            <a:avLst/>
          </a:prstGeom>
        </p:spPr>
      </p:pic>
      <p:pic>
        <p:nvPicPr>
          <p:cNvPr id="8" name="Picture 7" descr="f92d687d11fbe71055f61fc20548aed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79217" y="1806993"/>
            <a:ext cx="9503183" cy="450892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28700" b="1" spc="50" smtClean="0">
                <a:ln w="0">
                  <a:solidFill>
                    <a:srgbClr val="C0504D">
                      <a:lumMod val="75000"/>
                    </a:srgbClr>
                  </a:solidFill>
                </a:ln>
                <a:solidFill>
                  <a:srgbClr val="92D05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ধন্যবাদ</a:t>
            </a:r>
            <a:endParaRPr lang="en-US" sz="28700" b="1" spc="50">
              <a:ln w="0">
                <a:solidFill>
                  <a:srgbClr val="C0504D">
                    <a:lumMod val="75000"/>
                  </a:srgbClr>
                </a:solidFill>
              </a:ln>
              <a:solidFill>
                <a:srgbClr val="92D05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9248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pexels-pixabay-33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009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094393" y="0"/>
            <a:ext cx="605313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0" dist="152400" dir="8100000" sx="105000" sy="105000" algn="tr" rotWithShape="0">
              <a:prstClr val="black">
                <a:alpha val="55000"/>
              </a:prstClr>
            </a:outerShdw>
          </a:effectLst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 flipH="1">
            <a:off x="6081512" y="-80183"/>
            <a:ext cx="9906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  <a:gs pos="100000">
                <a:schemeClr val="tx1">
                  <a:alpha val="30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7353BBD-4BAA-A37F-5629-CD977DAA9C57}"/>
              </a:ext>
            </a:extLst>
          </p:cNvPr>
          <p:cNvSpPr txBox="1"/>
          <p:nvPr/>
        </p:nvSpPr>
        <p:spPr>
          <a:xfrm>
            <a:off x="7612067" y="134922"/>
            <a:ext cx="3556820" cy="6667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733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endParaRPr lang="en-US" sz="3733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A7BE9DC-7381-C9FF-5007-6A71F0374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36630"/>
            <a:ext cx="1931234" cy="19312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B0F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B13BBEB-34BA-D49A-5688-36B4ED03D37B}"/>
              </a:ext>
            </a:extLst>
          </p:cNvPr>
          <p:cNvSpPr txBox="1"/>
          <p:nvPr/>
        </p:nvSpPr>
        <p:spPr>
          <a:xfrm>
            <a:off x="147033" y="2523288"/>
            <a:ext cx="5475944" cy="1881231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en-US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DB9B823-0A12-0ED0-26C6-11C6000FB9D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784" y="-53894"/>
            <a:ext cx="6094392" cy="55548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75570"/>
            <a:ext cx="2003423" cy="18627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738" y="5213791"/>
            <a:ext cx="926109" cy="576059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7704632" y="5299505"/>
            <a:ext cx="3104699" cy="50276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26402" y="5883538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7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346178" y="5064553"/>
            <a:ext cx="63892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smtClean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শিক্ষা ও নৈতিকতা কী?</a:t>
            </a:r>
            <a:endParaRPr lang="en-US" sz="54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1637" y="4184618"/>
            <a:ext cx="4273666" cy="14570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97FF44B-79A3-9A15-3354-B171FAEDBCD7}"/>
              </a:ext>
            </a:extLst>
          </p:cNvPr>
          <p:cNvSpPr txBox="1"/>
          <p:nvPr/>
        </p:nvSpPr>
        <p:spPr>
          <a:xfrm>
            <a:off x="6427652" y="2817866"/>
            <a:ext cx="5632174" cy="241098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267" b="1" smtClean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মো:আলাউদ্দিন </a:t>
            </a:r>
            <a:endParaRPr lang="en-US" sz="4267" b="1" dirty="0">
              <a:solidFill>
                <a:srgbClr val="0CAC0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smtClean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সহকারী </a:t>
            </a:r>
            <a:r>
              <a:rPr lang="en-US" sz="3600" b="1" dirty="0" err="1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</a:t>
            </a:r>
            <a:endParaRPr lang="en-US" sz="3600" b="1" dirty="0">
              <a:solidFill>
                <a:srgbClr val="00206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3600" b="1" smtClean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শিয়ালীডা</a:t>
            </a:r>
            <a:r>
              <a:rPr lang="en-US" sz="3600" b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ঙ্গা </a:t>
            </a:r>
            <a:r>
              <a:rPr lang="en-US" sz="3600" b="1" smtClean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বহুমুখী মাধ্যমিক বিদ্যালয়।</a:t>
            </a:r>
            <a:endParaRPr lang="en-US" sz="3600" b="1" dirty="0">
              <a:solidFill>
                <a:srgbClr val="00206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757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3D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515600" y="-1371600"/>
            <a:ext cx="3291840" cy="3291840"/>
          </a:xfrm>
          <a:prstGeom prst="ellipse">
            <a:avLst/>
          </a:prstGeom>
          <a:solidFill>
            <a:srgbClr val="3E8E63">
              <a:alpha val="6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280160" y="5303520"/>
            <a:ext cx="2743200" cy="2743200"/>
          </a:xfrm>
          <a:prstGeom prst="ellipse">
            <a:avLst/>
          </a:prstGeom>
          <a:solidFill>
            <a:srgbClr val="F4C430">
              <a:alpha val="3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36576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600" b="1" dirty="0">
                <a:solidFill>
                  <a:srgbClr val="F4C4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শিখন ফল</a:t>
            </a:r>
            <a:endParaRPr lang="en-US" sz="6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4FBF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নবম শ্রেণি ❖ আখলাক, অধ্যায়-৪ ❖ পাঠ-১৪ ❖ আত্মশুদ্ধি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11064240" cy="4069080"/>
          </a:xfrm>
          <a:prstGeom prst="roundRect">
            <a:avLst>
              <a:gd name="adj" fmla="val 2697"/>
            </a:avLst>
          </a:prstGeom>
          <a:solidFill>
            <a:srgbClr val="0A2E22"/>
          </a:solidFill>
          <a:ln w="12700">
            <a:solidFill>
              <a:srgbClr val="F4C430"/>
            </a:solidFill>
            <a:prstDash val="solid"/>
          </a:ln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68680" y="1915668"/>
            <a:ext cx="457200" cy="457200"/>
          </a:xfrm>
          <a:prstGeom prst="ellipse">
            <a:avLst/>
          </a:prstGeom>
          <a:solidFill>
            <a:srgbClr val="F4C430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9156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0A2E22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1</a:t>
            </a:r>
            <a:endParaRPr lang="en-US" sz="4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508760" y="1842516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4FBF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আত্মশুদ্ধি শব্দের অর্থ ও ধারণা ব্যাখ্যা করতে পারবে।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68680" y="2729484"/>
            <a:ext cx="457200" cy="457200"/>
          </a:xfrm>
          <a:prstGeom prst="ellipse">
            <a:avLst/>
          </a:prstGeom>
          <a:solidFill>
            <a:srgbClr val="F4C430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7294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0A2E22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2</a:t>
            </a:r>
            <a:endParaRPr lang="en-US" sz="4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08760" y="265633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4FBF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আত্মশুদ্ধির প্রয়োজনীয়তা ও গুরুত্ব বর্ণনা করতে পারবে।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68680" y="3543300"/>
            <a:ext cx="457200" cy="457200"/>
          </a:xfrm>
          <a:prstGeom prst="ellipse">
            <a:avLst/>
          </a:prstGeom>
          <a:solidFill>
            <a:srgbClr val="F4C430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35433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0A2E22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3</a:t>
            </a:r>
            <a:endParaRPr lang="en-US" sz="4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508760" y="3470148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4FBF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অন্তরকে কলুষমুক্ত রাখার উপায়সমূহ চিহ্নিত করতে পারবে।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68680" y="4357116"/>
            <a:ext cx="457200" cy="457200"/>
          </a:xfrm>
          <a:prstGeom prst="ellipse">
            <a:avLst/>
          </a:prstGeom>
          <a:solidFill>
            <a:srgbClr val="F4C430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43571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0A2E22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4</a:t>
            </a:r>
            <a:endParaRPr lang="en-US" sz="4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08760" y="4283964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4FBF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ইসলামের দৃষ্টিতে আত্মশুদ্ধি সম্পর্কিত নির্দেশনা ব্যাখ্যা করতে পারবে।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68680" y="5170932"/>
            <a:ext cx="457200" cy="457200"/>
          </a:xfrm>
          <a:prstGeom prst="ellipse">
            <a:avLst/>
          </a:prstGeom>
          <a:solidFill>
            <a:srgbClr val="F4C430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1709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0A2E22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5</a:t>
            </a:r>
            <a:endParaRPr lang="en-US" sz="4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508760" y="509778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dirty="0">
                <a:solidFill>
                  <a:srgbClr val="F4FBF6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সৎ চরিত্র গঠনে আত্মশুদ্ধির ভূমিকা সম্পর্কে সচেতন হবে।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365760" y="6355080"/>
            <a:ext cx="11430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F4C4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মোঃ আলাউদ্দিন, সহকারী শিক্ষক, শিয়ালীডাঙ্গা বহুমুখী মাধ্যমিক বিদ্যালয়, বটিয়াঘাটা, খুলনা।</a:t>
            </a:r>
            <a:endParaRPr lang="en-US" sz="24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66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0"/>
            <a:ext cx="12192000" cy="6283234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3B2F5E"/>
          </a:solidFill>
          <a:ln/>
        </p:spPr>
      </p:sp>
      <p:pic>
        <p:nvPicPr>
          <p:cNvPr id="3" name="Image 0" descr="/home/claude/shikkha/icon_boo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8686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pPr marL="0" indent="0">
              <a:buNone/>
            </a:pPr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SutonnyMJ" pitchFamily="2" charset="0"/>
                <a:ea typeface="Nikosh" pitchFamily="34" charset="-122"/>
                <a:cs typeface="SutonnyMJ" pitchFamily="2" charset="0"/>
              </a:rPr>
              <a:t>শিক্ষা ও নৈতিকতা কী?</a:t>
            </a:r>
            <a:endParaRPr lang="en-US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40080" y="1691640"/>
            <a:ext cx="6492240" cy="4480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3200" b="1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শিক্ষা </a:t>
            </a:r>
            <a:r>
              <a:rPr lang="en-US" sz="3200" b="1" smtClean="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: </a:t>
            </a:r>
            <a:r>
              <a:rPr lang="en-US" sz="3200" smtClean="0">
                <a:solidFill>
                  <a:srgbClr val="FFC0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হলো </a:t>
            </a:r>
            <a:r>
              <a:rPr lang="en-US" sz="3200" dirty="0">
                <a:solidFill>
                  <a:srgbClr val="FFC0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জ্ঞান, দক্ষতা ও বিচার-বুদ্ধি অর্জনের প্রক্রিয়া, যা মানুষকে সঠিক ও বেঠিক চেনার যোগ্যতা দান </a:t>
            </a:r>
            <a:r>
              <a:rPr lang="en-US" sz="3200">
                <a:solidFill>
                  <a:srgbClr val="FFC0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করে</a:t>
            </a:r>
            <a:r>
              <a:rPr lang="en-US" sz="3200" smtClean="0">
                <a:solidFill>
                  <a:srgbClr val="FFC0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।</a:t>
            </a:r>
          </a:p>
          <a:p>
            <a:pPr marL="0" indent="0" algn="l">
              <a:lnSpc>
                <a:spcPct val="125000"/>
              </a:lnSpc>
              <a:buNone/>
            </a:pPr>
            <a:r>
              <a:rPr lang="en-US" sz="3200" b="1" smtClean="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নৈতিকতা </a:t>
            </a:r>
            <a:r>
              <a:rPr lang="en-US" sz="3200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: </a:t>
            </a:r>
            <a:r>
              <a:rPr lang="en-US" sz="3200" smtClean="0">
                <a:solidFill>
                  <a:srgbClr val="FFFF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হলো </a:t>
            </a:r>
            <a:r>
              <a:rPr lang="en-US" sz="3200" dirty="0">
                <a:solidFill>
                  <a:srgbClr val="FFFF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সততা, ন্যায়পরায়ণতা ও উত্তম আচরণের সমষ্টি, যা মানুষের চরিত্র গঠন করে।</a:t>
            </a:r>
            <a:endParaRPr lang="en-US" sz="32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  <a:p>
            <a:pPr marL="0" indent="0" algn="l">
              <a:lnSpc>
                <a:spcPct val="125000"/>
              </a:lnSpc>
              <a:buNone/>
            </a:pPr>
            <a:r>
              <a:rPr lang="en-US" sz="3200" smtClean="0">
                <a:solidFill>
                  <a:srgbClr val="FFFF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প্রকৃত </a:t>
            </a:r>
            <a:r>
              <a:rPr lang="en-US" sz="3200" dirty="0">
                <a:solidFill>
                  <a:srgbClr val="FFFF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শিক্ষা তখনই সার্থক হয়, যখন তা নৈতিকতার সাথে যুক্ত থেকে একজন পরিপূর্ণ মানুষ তৈরি করে।</a:t>
            </a:r>
            <a:endParaRPr lang="en-US" sz="32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7635240" y="1691640"/>
            <a:ext cx="3977640" cy="4480560"/>
          </a:xfrm>
          <a:prstGeom prst="roundRect">
            <a:avLst>
              <a:gd name="adj" fmla="val 3218"/>
            </a:avLst>
          </a:prstGeom>
          <a:solidFill>
            <a:srgbClr val="3B2F5E"/>
          </a:solidFill>
          <a:ln/>
        </p:spPr>
      </p:sp>
      <p:sp>
        <p:nvSpPr>
          <p:cNvPr id="7" name="Shape 4"/>
          <p:cNvSpPr/>
          <p:nvPr/>
        </p:nvSpPr>
        <p:spPr>
          <a:xfrm>
            <a:off x="8229600" y="2240280"/>
            <a:ext cx="1234440" cy="1234440"/>
          </a:xfrm>
          <a:prstGeom prst="ellipse">
            <a:avLst/>
          </a:prstGeom>
          <a:solidFill>
            <a:srgbClr val="F4B942"/>
          </a:solidFill>
          <a:ln/>
        </p:spPr>
      </p:sp>
      <p:pic>
        <p:nvPicPr>
          <p:cNvPr id="8" name="Image 1" descr="/home/claude/shikkha/icon_book_3B2F5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7349" y="2518029"/>
            <a:ext cx="678942" cy="678942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9738360" y="2240280"/>
            <a:ext cx="1234440" cy="1234440"/>
          </a:xfrm>
          <a:prstGeom prst="ellipse">
            <a:avLst/>
          </a:prstGeom>
          <a:solidFill>
            <a:srgbClr val="6C63A6"/>
          </a:solidFill>
          <a:ln/>
        </p:spPr>
      </p:sp>
      <p:pic>
        <p:nvPicPr>
          <p:cNvPr id="10" name="Image 2" descr="/home/claude/shikkha/icon_heart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6109" y="2518029"/>
            <a:ext cx="678942" cy="67894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772400" y="361188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4B942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জ্ঞান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9281160" y="361188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DCD7EC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চরিত্র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8"/>
          <p:cNvSpPr/>
          <p:nvPr/>
        </p:nvSpPr>
        <p:spPr>
          <a:xfrm>
            <a:off x="9583565" y="3631474"/>
            <a:ext cx="27432" cy="9144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Text 9"/>
          <p:cNvSpPr/>
          <p:nvPr/>
        </p:nvSpPr>
        <p:spPr>
          <a:xfrm>
            <a:off x="7818120" y="4800600"/>
            <a:ext cx="3657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i="1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এই দুইয়ের সমন্বয়েই গড়ে ওঠে পরিপূর্ণ মানুষ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n-US" sz="360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6C63A6"/>
          </a:solidFill>
          <a:ln/>
        </p:spPr>
      </p:sp>
      <p:pic>
        <p:nvPicPr>
          <p:cNvPr id="3" name="Image 0" descr="/home/claude/shikkha/icon_boo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547949" y="659674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pPr marL="0" indent="0">
              <a:buNone/>
            </a:pPr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SutonnyMJ" pitchFamily="2" charset="0"/>
                <a:ea typeface="Nikosh" pitchFamily="34" charset="-122"/>
                <a:cs typeface="SutonnyMJ" pitchFamily="2" charset="0"/>
              </a:rPr>
              <a:t>কুরআনের আলোকে</a:t>
            </a:r>
            <a:endParaRPr lang="en-US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0080" y="1783080"/>
            <a:ext cx="52578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241C3D">
                <a:alpha val="1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60120" y="2103120"/>
            <a:ext cx="457200" cy="457200"/>
          </a:xfrm>
          <a:prstGeom prst="rect">
            <a:avLst/>
          </a:prstGeom>
          <a:solidFill>
            <a:srgbClr val="3B2F5E"/>
          </a:solidFill>
          <a:ln/>
        </p:spPr>
      </p:sp>
      <p:sp>
        <p:nvSpPr>
          <p:cNvPr id="7" name="Text 4"/>
          <p:cNvSpPr/>
          <p:nvPr/>
        </p:nvSpPr>
        <p:spPr>
          <a:xfrm>
            <a:off x="960120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70C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০১</a:t>
            </a:r>
            <a:endParaRPr lang="en-US" sz="32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600200" y="2084832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সূরা আল-আলাক</a:t>
            </a:r>
            <a:endParaRPr lang="en-US" sz="36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600200" y="246888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i="1" dirty="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আয়াত ১</a:t>
            </a:r>
            <a:endParaRPr lang="en-US" sz="28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960120" y="2971800"/>
            <a:ext cx="46634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3200" dirty="0">
                <a:solidFill>
                  <a:srgbClr val="0070C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আল্লাহ তাআলার প্রথম নির্দেশ ছিল, পড়ো তোমার প্রতিপালকের নামে, যিনি </a:t>
            </a:r>
            <a:r>
              <a:rPr lang="en-US" sz="3200">
                <a:solidFill>
                  <a:srgbClr val="0070C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সৃষ্টি </a:t>
            </a:r>
            <a:r>
              <a:rPr lang="en-US" sz="3200" smtClean="0">
                <a:solidFill>
                  <a:srgbClr val="0070C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করেছেন যা </a:t>
            </a:r>
            <a:r>
              <a:rPr lang="en-US" sz="3200" dirty="0">
                <a:solidFill>
                  <a:srgbClr val="0070C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প্রমাণ করে ইসলামে জ্ঞান অর্জনের গুরুত্ব কতটা।</a:t>
            </a:r>
            <a:endParaRPr lang="en-US" sz="32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6263640" y="1783080"/>
            <a:ext cx="52578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241C3D">
                <a:alpha val="18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583680" y="2103120"/>
            <a:ext cx="457200" cy="457200"/>
          </a:xfrm>
          <a:prstGeom prst="rect">
            <a:avLst/>
          </a:prstGeom>
          <a:solidFill>
            <a:srgbClr val="6C63A6"/>
          </a:solidFill>
          <a:ln/>
        </p:spPr>
      </p:sp>
      <p:sp>
        <p:nvSpPr>
          <p:cNvPr id="13" name="Text 10"/>
          <p:cNvSpPr/>
          <p:nvPr/>
        </p:nvSpPr>
        <p:spPr>
          <a:xfrm>
            <a:off x="6583680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70C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০২</a:t>
            </a:r>
            <a:endParaRPr lang="en-US" sz="32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223760" y="2084832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সূরা আল-কলম</a:t>
            </a:r>
            <a:endParaRPr lang="en-US" sz="36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360920" y="2479983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i="1" dirty="0">
                <a:solidFill>
                  <a:srgbClr val="00B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আয়াত ৪</a:t>
            </a:r>
            <a:endParaRPr lang="en-US" sz="28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583680" y="2971800"/>
            <a:ext cx="46634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3200" dirty="0">
                <a:solidFill>
                  <a:srgbClr val="0070C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আল্লাহ তাআলা রাসূল (সা.)-কে সম্বোধন করে বলেছেন, নিশ্চয়ই আপনি মহান চরিত্রের অধিকারী—যা নৈতিকতার গুরুত্ব সুস্পষ্টভাবে তুলে ধরে।</a:t>
            </a:r>
            <a:endParaRPr lang="en-US" sz="32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3B2F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6C63A6"/>
          </a:solidFill>
          <a:ln/>
        </p:spPr>
      </p:sp>
      <p:pic>
        <p:nvPicPr>
          <p:cNvPr id="3" name="Image 0" descr="/home/claude/shikkha/icon_boo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pPr marL="0" indent="0">
              <a:buNone/>
            </a:pPr>
            <a:r>
              <a:rPr lang="en-US" sz="4800" b="1" dirty="0">
                <a:ln w="6600">
                  <a:solidFill>
                    <a:srgbClr val="00B050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SutonnyMJ" pitchFamily="2" charset="0"/>
                <a:ea typeface="Nikosh" pitchFamily="34" charset="-122"/>
                <a:cs typeface="SutonnyMJ" pitchFamily="2" charset="0"/>
              </a:rPr>
              <a:t>হাদিসের আলোকে</a:t>
            </a:r>
            <a:endParaRPr lang="en-US" sz="4800" b="1" dirty="0">
              <a:ln w="6600">
                <a:solidFill>
                  <a:srgbClr val="00B050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371600" y="1965960"/>
            <a:ext cx="941832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/>
        </p:spPr>
      </p:sp>
      <p:sp>
        <p:nvSpPr>
          <p:cNvPr id="6" name="Text 3"/>
          <p:cNvSpPr/>
          <p:nvPr/>
        </p:nvSpPr>
        <p:spPr>
          <a:xfrm>
            <a:off x="1737360" y="2194560"/>
            <a:ext cx="8686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3200" dirty="0">
                <a:solidFill>
                  <a:srgbClr val="241C3D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রাসূলুল্লাহ (সা.) বলেছেন, জ্ঞান অর্জন করা প্রত্যেক মুসলিম নর-নারীর জন্য ফরজ—এই বাণী শিক্ষার আবশ্যকতা সুস্পষ্টভাবে তুলে ধরে।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371600" y="4160520"/>
            <a:ext cx="9418320" cy="1874520"/>
          </a:xfrm>
          <a:prstGeom prst="roundRect">
            <a:avLst>
              <a:gd name="adj" fmla="val 5854"/>
            </a:avLst>
          </a:prstGeom>
          <a:solidFill>
            <a:srgbClr val="6C63A6"/>
          </a:solidFill>
          <a:ln/>
        </p:spPr>
      </p:sp>
      <p:sp>
        <p:nvSpPr>
          <p:cNvPr id="8" name="Text 5"/>
          <p:cNvSpPr/>
          <p:nvPr/>
        </p:nvSpPr>
        <p:spPr>
          <a:xfrm>
            <a:off x="1737360" y="4389120"/>
            <a:ext cx="8686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তিনি আরও বলেছেন, আমি প্রেরিত হয়েছি উত্তম চরিত্র পরিপূর্ণ </a:t>
            </a:r>
            <a:r>
              <a:rPr lang="en-US" sz="320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করার </a:t>
            </a:r>
            <a:r>
              <a:rPr lang="en-US" sz="3200" smtClean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জন্য</a:t>
            </a:r>
            <a:r>
              <a:rPr lang="en-US" sz="320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,</a:t>
            </a:r>
            <a:r>
              <a:rPr lang="en-US" sz="3200" smtClean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 যা </a:t>
            </a:r>
            <a:r>
              <a:rPr lang="en-US" sz="3200" dirty="0">
                <a:solidFill>
                  <a:srgbClr val="FFFFFF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প্রমাণ করে শিক্ষার মূল লক্ষ্য নৈতিক মানুষ গড়ে তোলা।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F4B942"/>
          </a:solidFill>
          <a:ln/>
        </p:spPr>
      </p:sp>
      <p:sp>
        <p:nvSpPr>
          <p:cNvPr id="25" name="TextBox 24"/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en-US" sz="3600"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3" name="Image 0" descr="/home/claude/shikkha/icon_star_3B2F5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754380"/>
            <a:ext cx="8686800" cy="868680"/>
          </a:xfrm>
          <a:prstGeom prst="rect">
            <a:avLst/>
          </a:prstGeom>
          <a:solidFill>
            <a:srgbClr val="92D050"/>
          </a:solidFill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pPr marL="0" indent="0">
              <a:buNone/>
            </a:pPr>
            <a:r>
              <a:rPr lang="en-US" sz="6600" b="1" dirty="0">
                <a:ln w="6600">
                  <a:solidFill>
                    <a:srgbClr val="92D050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SutonnyMJ" pitchFamily="2" charset="0"/>
                <a:ea typeface="Nikosh" pitchFamily="34" charset="-122"/>
                <a:cs typeface="SutonnyMJ" pitchFamily="2" charset="0"/>
              </a:rPr>
              <a:t>প্রকৃত শিক্ষার বৈশিষ্ট্য</a:t>
            </a:r>
            <a:endParaRPr lang="en-US" sz="6600" b="1" dirty="0">
              <a:ln w="6600">
                <a:solidFill>
                  <a:srgbClr val="92D050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241C3D">
                <a:alpha val="15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14400" y="2258568"/>
            <a:ext cx="1188720" cy="1188720"/>
          </a:xfrm>
          <a:prstGeom prst="ellipse">
            <a:avLst/>
          </a:prstGeom>
          <a:solidFill>
            <a:srgbClr val="3B2F5E"/>
          </a:solidFill>
          <a:ln/>
        </p:spPr>
      </p:sp>
      <p:pic>
        <p:nvPicPr>
          <p:cNvPr id="7" name="Image 1" descr="/home/claude/shikkha/icon_bulb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862" y="2526030"/>
            <a:ext cx="653796" cy="65379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331720" y="214884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41C3D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জ্ঞান অর্জন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2331720" y="269748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সঠিক তথ্য ও দক্ষতা আয়ত্ত করার আগ্রহ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6172200" y="187452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241C3D">
                <a:alpha val="15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6446520" y="2258568"/>
            <a:ext cx="1188720" cy="1188720"/>
          </a:xfrm>
          <a:prstGeom prst="ellipse">
            <a:avLst/>
          </a:prstGeom>
          <a:solidFill>
            <a:srgbClr val="6C63A6"/>
          </a:solidFill>
          <a:ln/>
        </p:spPr>
      </p:sp>
      <p:pic>
        <p:nvPicPr>
          <p:cNvPr id="12" name="Image 2" descr="/home/claude/shikkha/icon_heart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3982" y="2526030"/>
            <a:ext cx="653796" cy="65379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863840" y="214884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41C3D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চরিত্র গঠন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7863840" y="269748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সততা ও উত্তম গুণাবলি বিকশিত করা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640080" y="420624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241C3D">
                <a:alpha val="15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914400" y="4590288"/>
            <a:ext cx="1188720" cy="1188720"/>
          </a:xfrm>
          <a:prstGeom prst="ellipse">
            <a:avLst/>
          </a:prstGeom>
          <a:solidFill>
            <a:srgbClr val="F4B942"/>
          </a:solidFill>
          <a:ln/>
        </p:spPr>
      </p:sp>
      <p:pic>
        <p:nvPicPr>
          <p:cNvPr id="17" name="Image 3" descr="/home/claude/shikkha/icon_users_3B2F5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1862" y="4857750"/>
            <a:ext cx="653796" cy="653796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2331720" y="448056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41C3D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সমাজসেবার মনোভাব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2331720" y="502920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অর্জিত জ্ঞান মানুষের কল্যাণে ব্যবহার করা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0" name="Shape 14"/>
          <p:cNvSpPr/>
          <p:nvPr/>
        </p:nvSpPr>
        <p:spPr>
          <a:xfrm>
            <a:off x="6172200" y="420624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241C3D">
                <a:alpha val="15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6446520" y="4590288"/>
            <a:ext cx="1188720" cy="1188720"/>
          </a:xfrm>
          <a:prstGeom prst="ellipse">
            <a:avLst/>
          </a:prstGeom>
          <a:solidFill>
            <a:srgbClr val="3B2F5E"/>
          </a:solidFill>
          <a:ln/>
        </p:spPr>
      </p:sp>
      <p:pic>
        <p:nvPicPr>
          <p:cNvPr id="22" name="Image 4" descr="/home/claude/shikkha/icon_balance_FFFFF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3982" y="4857750"/>
            <a:ext cx="653796" cy="653796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863840" y="448056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41C3D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ন্যায়পরায়ণতা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4" name="Text 17"/>
          <p:cNvSpPr/>
          <p:nvPr/>
        </p:nvSpPr>
        <p:spPr>
          <a:xfrm>
            <a:off x="7863840" y="502920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সব সিদ্ধান্তে সততা ও ন্যায়বিচার বজায় রাখা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6C63A6"/>
          </a:solidFill>
          <a:ln/>
        </p:spPr>
      </p:sp>
      <p:pic>
        <p:nvPicPr>
          <p:cNvPr id="3" name="Image 0" descr="/home/claude/shikkha/icon_medal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8686800" cy="868680"/>
          </a:xfrm>
          <a:prstGeom prst="rect">
            <a:avLst/>
          </a:prstGeom>
          <a:solidFill>
            <a:schemeClr val="bg1">
              <a:lumMod val="65000"/>
            </a:schemeClr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SutonnyMJ" pitchFamily="2" charset="0"/>
                <a:ea typeface="Nikosh" pitchFamily="34" charset="-122"/>
                <a:cs typeface="SutonnyMJ" pitchFamily="2" charset="0"/>
              </a:rPr>
              <a:t>নৈতিক শিক্ষার ফলাফল</a:t>
            </a:r>
            <a:endParaRPr lang="en-US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241C3D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14400" y="2066544"/>
            <a:ext cx="640080" cy="640080"/>
          </a:xfrm>
          <a:prstGeom prst="ellipse">
            <a:avLst/>
          </a:prstGeom>
          <a:solidFill>
            <a:srgbClr val="6C63A6"/>
          </a:solidFill>
          <a:ln/>
        </p:spPr>
      </p:sp>
      <p:pic>
        <p:nvPicPr>
          <p:cNvPr id="7" name="Image 1" descr="/home/claude/shikkha/icon_chec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18" y="2210562"/>
            <a:ext cx="352044" cy="35204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828800" y="1947672"/>
            <a:ext cx="32918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41C3D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সৎ ও যোগ্য নাগরিক গঠন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Shape 5"/>
          <p:cNvSpPr/>
          <p:nvPr/>
        </p:nvSpPr>
        <p:spPr>
          <a:xfrm>
            <a:off x="5257800" y="2057400"/>
            <a:ext cx="18288" cy="658368"/>
          </a:xfrm>
          <a:prstGeom prst="rect">
            <a:avLst/>
          </a:prstGeom>
          <a:solidFill>
            <a:srgbClr val="E5E0EF"/>
          </a:solidFill>
          <a:ln/>
        </p:spPr>
      </p:sp>
      <p:sp>
        <p:nvSpPr>
          <p:cNvPr id="10" name="Text 6"/>
          <p:cNvSpPr/>
          <p:nvPr/>
        </p:nvSpPr>
        <p:spPr>
          <a:xfrm>
            <a:off x="5532120" y="1947672"/>
            <a:ext cx="58064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দেশ ও সমাজের জন্য দায়িত্বশীল মানুষ তৈরি হয়</a:t>
            </a:r>
            <a:endParaRPr lang="en-US" sz="28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640080" y="3026664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241C3D">
                <a:alpha val="1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914400" y="3218688"/>
            <a:ext cx="640080" cy="640080"/>
          </a:xfrm>
          <a:prstGeom prst="ellipse">
            <a:avLst/>
          </a:prstGeom>
          <a:solidFill>
            <a:srgbClr val="6C63A6"/>
          </a:solidFill>
          <a:ln/>
        </p:spPr>
      </p:sp>
      <p:pic>
        <p:nvPicPr>
          <p:cNvPr id="13" name="Image 2" descr="/home/claude/shikkha/icon_chec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18" y="3362706"/>
            <a:ext cx="352044" cy="35204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828800" y="3099816"/>
            <a:ext cx="32918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41C3D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সমাজে ন্যায় প্রতিষ্ঠা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5257800" y="3209544"/>
            <a:ext cx="18288" cy="658368"/>
          </a:xfrm>
          <a:prstGeom prst="rect">
            <a:avLst/>
          </a:prstGeom>
          <a:solidFill>
            <a:srgbClr val="E5E0EF"/>
          </a:solidFill>
          <a:ln/>
        </p:spPr>
      </p:sp>
      <p:sp>
        <p:nvSpPr>
          <p:cNvPr id="16" name="Text 11"/>
          <p:cNvSpPr/>
          <p:nvPr/>
        </p:nvSpPr>
        <p:spPr>
          <a:xfrm>
            <a:off x="5532120" y="3099816"/>
            <a:ext cx="58064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সততা ও ন্যায়বিচারের পরিবেশ গড়ে ওঠে</a:t>
            </a:r>
            <a:endParaRPr lang="en-US" sz="28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640080" y="4178808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241C3D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914400" y="4370832"/>
            <a:ext cx="640080" cy="640080"/>
          </a:xfrm>
          <a:prstGeom prst="ellipse">
            <a:avLst/>
          </a:prstGeom>
          <a:solidFill>
            <a:srgbClr val="6C63A6"/>
          </a:solidFill>
          <a:ln/>
        </p:spPr>
      </p:sp>
      <p:pic>
        <p:nvPicPr>
          <p:cNvPr id="19" name="Image 3" descr="/home/claude/shikkha/icon_chec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18" y="4514850"/>
            <a:ext cx="352044" cy="35204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828800" y="4251960"/>
            <a:ext cx="32918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41C3D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আত্মিক উন্নতি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Shape 15"/>
          <p:cNvSpPr/>
          <p:nvPr/>
        </p:nvSpPr>
        <p:spPr>
          <a:xfrm>
            <a:off x="5257800" y="4361688"/>
            <a:ext cx="18288" cy="658368"/>
          </a:xfrm>
          <a:prstGeom prst="rect">
            <a:avLst/>
          </a:prstGeom>
          <a:solidFill>
            <a:srgbClr val="E5E0EF"/>
          </a:solidFill>
          <a:ln/>
        </p:spPr>
      </p:sp>
      <p:sp>
        <p:nvSpPr>
          <p:cNvPr id="22" name="Text 16"/>
          <p:cNvSpPr/>
          <p:nvPr/>
        </p:nvSpPr>
        <p:spPr>
          <a:xfrm>
            <a:off x="5532120" y="4251960"/>
            <a:ext cx="58064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মানসিক প্রশান্তি ও আধ্যাত্মিক পরিপক্বতা আসে</a:t>
            </a:r>
            <a:endParaRPr lang="en-US" sz="28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3" name="Shape 17"/>
          <p:cNvSpPr/>
          <p:nvPr/>
        </p:nvSpPr>
        <p:spPr>
          <a:xfrm>
            <a:off x="640080" y="5330952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241C3D">
                <a:alpha val="13000"/>
              </a:srgbClr>
            </a:outerShdw>
          </a:effectLst>
        </p:spPr>
      </p:sp>
      <p:sp>
        <p:nvSpPr>
          <p:cNvPr id="24" name="Shape 18"/>
          <p:cNvSpPr/>
          <p:nvPr/>
        </p:nvSpPr>
        <p:spPr>
          <a:xfrm>
            <a:off x="914400" y="5522976"/>
            <a:ext cx="640080" cy="640080"/>
          </a:xfrm>
          <a:prstGeom prst="ellipse">
            <a:avLst/>
          </a:prstGeom>
          <a:solidFill>
            <a:srgbClr val="6C63A6"/>
          </a:solidFill>
          <a:ln/>
        </p:spPr>
      </p:sp>
      <p:pic>
        <p:nvPicPr>
          <p:cNvPr id="25" name="Image 4" descr="/home/claude/shikkha/icon_chec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18" y="5666994"/>
            <a:ext cx="352044" cy="352044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1828800" y="5404104"/>
            <a:ext cx="32918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41C3D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উত্তম আচরণ ও সম্পর্ক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7" name="Shape 20"/>
          <p:cNvSpPr/>
          <p:nvPr/>
        </p:nvSpPr>
        <p:spPr>
          <a:xfrm>
            <a:off x="5257800" y="5513832"/>
            <a:ext cx="18288" cy="658368"/>
          </a:xfrm>
          <a:prstGeom prst="rect">
            <a:avLst/>
          </a:prstGeom>
          <a:solidFill>
            <a:srgbClr val="E5E0EF"/>
          </a:solidFill>
          <a:ln/>
        </p:spPr>
      </p:sp>
      <p:sp>
        <p:nvSpPr>
          <p:cNvPr id="28" name="Text 21"/>
          <p:cNvSpPr/>
          <p:nvPr/>
        </p:nvSpPr>
        <p:spPr>
          <a:xfrm>
            <a:off x="5532120" y="5404104"/>
            <a:ext cx="58064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পারস্পরিক শ্রদ্ধা ও সৌহার্দ্য বৃদ্ধি পায়</a:t>
            </a:r>
            <a:endParaRPr lang="en-US" sz="28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6" grpId="0" animBg="1"/>
      <p:bldP spid="20" grpId="0" animBg="1"/>
      <p:bldP spid="22" grpId="0" animBg="1"/>
      <p:bldP spid="26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3B2F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1645920"/>
            <a:ext cx="3657600" cy="3657600"/>
          </a:xfrm>
          <a:prstGeom prst="ellipse">
            <a:avLst/>
          </a:prstGeom>
          <a:solidFill>
            <a:srgbClr val="6C63A6">
              <a:alpha val="5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058400" y="4572000"/>
            <a:ext cx="3474720" cy="3474720"/>
          </a:xfrm>
          <a:prstGeom prst="ellipse">
            <a:avLst/>
          </a:prstGeom>
          <a:solidFill>
            <a:srgbClr val="F4B942">
              <a:alpha val="3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349240" y="777240"/>
            <a:ext cx="1371600" cy="1371600"/>
          </a:xfrm>
          <a:prstGeom prst="ellipse">
            <a:avLst/>
          </a:prstGeom>
          <a:solidFill>
            <a:srgbClr val="F4B942"/>
          </a:solidFill>
          <a:ln/>
        </p:spPr>
      </p:sp>
      <p:pic>
        <p:nvPicPr>
          <p:cNvPr id="5" name="Image 0" descr="/home/claude/shikkha/icon_check_3B2F5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850" y="1085850"/>
            <a:ext cx="754380" cy="7543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233172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600" b="1" dirty="0">
                <a:solidFill>
                  <a:srgbClr val="92D05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শিক্ষণীয় বিষয়</a:t>
            </a:r>
            <a:endParaRPr lang="en-US" sz="6600" dirty="0">
              <a:solidFill>
                <a:srgbClr val="92D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517374" y="2971800"/>
            <a:ext cx="94183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4000" b="1" dirty="0">
                <a:solidFill>
                  <a:srgbClr val="FFC0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জ্ঞান ও নৈতিকতা একসাথে চললেই একজন মানুষ পরিপূর্ণতা লাভ করে। </a:t>
            </a:r>
            <a:r>
              <a:rPr lang="en-US" sz="4000" dirty="0">
                <a:solidFill>
                  <a:srgbClr val="FFC0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শুধু শিক্ষিত হওয়া যথেষ্ট নয়; বরং সেই শিক্ষাকে উত্তম চরিত্র ও সৎকর্মে রূপান্তরিত করাই প্রকৃত সফলতা।</a:t>
            </a:r>
            <a:endParaRPr lang="en-US" sz="4000" dirty="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1285461" y="6158947"/>
            <a:ext cx="9037981" cy="45719"/>
          </a:xfrm>
          <a:prstGeom prst="rect">
            <a:avLst/>
          </a:prstGeom>
          <a:solidFill>
            <a:srgbClr val="FFFF00"/>
          </a:solidFill>
          <a:ln/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checker/>
      </p:transition>
    </mc:Choice>
    <mc:Fallback>
      <p:transition spd="slow" advClick="0" advTm="3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44</TotalTime>
  <Words>498</Words>
  <Application>Microsoft Office PowerPoint</Application>
  <PresentationFormat>Widescreen</PresentationFormat>
  <Paragraphs>88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Arial</vt:lpstr>
      <vt:lpstr>Calibri</vt:lpstr>
      <vt:lpstr>Calibri Light</vt:lpstr>
      <vt:lpstr>Lohit Bengali</vt:lpstr>
      <vt:lpstr>Nikosh</vt:lpstr>
      <vt:lpstr>NikoshBAN</vt:lpstr>
      <vt:lpstr>SutonnyMJ</vt:lpstr>
      <vt:lpstr>Vrinda</vt:lpstr>
      <vt:lpstr>Retrospect</vt:lpstr>
      <vt:lpstr>Office Theme</vt:lpstr>
      <vt:lpstr>3_Retrospect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সকলকে শুভেচ্ছা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32</cp:revision>
  <dcterms:created xsi:type="dcterms:W3CDTF">2026-08-06T10:29:11Z</dcterms:created>
  <dcterms:modified xsi:type="dcterms:W3CDTF">2026-08-07T10:37:39Z</dcterms:modified>
</cp:coreProperties>
</file>