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14"/>
  </p:notesMasterIdLst>
  <p:sldIdLst>
    <p:sldId id="263" r:id="rId3"/>
    <p:sldId id="264" r:id="rId4"/>
    <p:sldId id="266" r:id="rId5"/>
    <p:sldId id="257" r:id="rId6"/>
    <p:sldId id="258" r:id="rId7"/>
    <p:sldId id="259" r:id="rId8"/>
    <p:sldId id="260" r:id="rId9"/>
    <p:sldId id="261" r:id="rId10"/>
    <p:sldId id="262" r:id="rId11"/>
    <p:sldId id="267" r:id="rId12"/>
    <p:sldId id="265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618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2956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6406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755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413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906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3190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0" y="6514794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kern="1200" smtClean="0">
                <a:solidFill>
                  <a:schemeClr val="accent4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মোঃ আলাউদ্দিন , সহকারী শিক্ষক, শিয়ালীডাঙ্গা বহুমুখী মাধ্যমিক বিদ্যালয়,বটিয়াঘাটা,খুলনা।</a:t>
            </a:r>
            <a:endParaRPr lang="en-US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525" y="2412955"/>
            <a:ext cx="2246675" cy="27607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4309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1.jfif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6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5.jpe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1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280160"/>
            <a:ext cx="4754880" cy="4754880"/>
          </a:xfrm>
          <a:prstGeom prst="ellipse">
            <a:avLst/>
          </a:prstGeom>
          <a:solidFill>
            <a:srgbClr val="C1440E">
              <a:alpha val="8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332720" y="-365760"/>
            <a:ext cx="2926080" cy="2926080"/>
          </a:xfrm>
          <a:prstGeom prst="ellipse">
            <a:avLst/>
          </a:prstGeom>
          <a:solidFill>
            <a:srgbClr val="E8B94A">
              <a:alpha val="9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239740" y="3119561"/>
            <a:ext cx="3291840" cy="3291840"/>
          </a:xfrm>
          <a:prstGeom prst="ellipse">
            <a:avLst/>
          </a:prstGeom>
          <a:solidFill>
            <a:srgbClr val="1B6B65">
              <a:alpha val="8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766683" y="3192565"/>
            <a:ext cx="394318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66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5582" y="1679867"/>
            <a:ext cx="58574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B0F0"/>
                </a:solidFill>
              </a:rPr>
              <a:t>     </a:t>
            </a:r>
            <a:r>
              <a:rPr lang="en-US" sz="6000" b="1" dirty="0" smtClean="0">
                <a:solidFill>
                  <a:srgbClr val="00B0F0"/>
                </a:solidFill>
              </a:rPr>
              <a:t>আজকের</a:t>
            </a:r>
            <a:r>
              <a:rPr lang="en-US" sz="6000" dirty="0" smtClean="0">
                <a:solidFill>
                  <a:srgbClr val="00B0F0"/>
                </a:solidFill>
              </a:rPr>
              <a:t> পাঠ</a:t>
            </a:r>
            <a:endParaRPr lang="en-US" sz="6000" dirty="0">
              <a:solidFill>
                <a:srgbClr val="00B0F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" y="389394"/>
            <a:ext cx="3551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</a:t>
            </a:r>
            <a:endParaRPr lang="en-US" sz="40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109206" y="1000975"/>
            <a:ext cx="1868557" cy="17617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205" y="1017437"/>
            <a:ext cx="1868557" cy="1737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571169" y="3119561"/>
            <a:ext cx="3159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92D050"/>
                </a:solidFill>
              </a:rPr>
              <a:t>মোঃ আলাউদ্দিন </a:t>
            </a:r>
            <a:endParaRPr lang="en-US" sz="3200" dirty="0">
              <a:solidFill>
                <a:srgbClr val="92D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2643" y="3995151"/>
            <a:ext cx="361784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F0"/>
                </a:solidFill>
              </a:rPr>
              <a:t>শিয়ালীডাঙ্গা বহুমুখী মাধ্যমিক বিদ্যালয় ,</a:t>
            </a:r>
          </a:p>
          <a:p>
            <a:pPr algn="ctr"/>
            <a:r>
              <a:rPr lang="en-US" sz="2000" dirty="0" smtClean="0">
                <a:solidFill>
                  <a:srgbClr val="00B0F0"/>
                </a:solidFill>
              </a:rPr>
              <a:t>বটিয়াঘাটা,খুলনা।</a:t>
            </a:r>
            <a:endParaRPr lang="en-US" sz="2000" dirty="0">
              <a:solidFill>
                <a:srgbClr val="00B0F0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4068417" y="8481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359965" y="1097280"/>
            <a:ext cx="13252" cy="404456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572000" y="875857"/>
            <a:ext cx="92764" cy="45469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28870" y="3611217"/>
            <a:ext cx="2517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সহকারী শিক্ষক 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03260" y="157885"/>
            <a:ext cx="3978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IN" sz="3600" dirty="0">
                <a:solidFill>
                  <a:srgbClr val="FFC000"/>
                </a:solidFill>
              </a:rPr>
              <a:t>بِسْمِ ٱللَّٰهِ ٱلرَّحْمَٰنِ ٱلرَّحِيمِ</a:t>
            </a:r>
            <a:endParaRPr lang="en-US" sz="3600" dirty="0">
              <a:solidFill>
                <a:srgbClr val="FFC000"/>
              </a:solidFill>
            </a:endParaRPr>
          </a:p>
          <a:p>
            <a:pPr defTabSz="457200"/>
            <a:endParaRPr lang="en-US" sz="3600" dirty="0">
              <a:solidFill>
                <a:srgbClr val="FFC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075582" y="884180"/>
            <a:ext cx="451075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457200"/>
            <a:r>
              <a:rPr lang="bn-IN" sz="3200" dirty="0">
                <a:ln w="0"/>
                <a:solidFill>
                  <a:srgbClr val="92D05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ٱلسَّلَامُ عَلَيْكُمْ وَرَحْمَةُ ٱللَّٰهِ وَبَرَكَاتُهُ</a:t>
            </a:r>
            <a:endParaRPr lang="en-US" sz="3200" dirty="0">
              <a:ln w="0"/>
              <a:solidFill>
                <a:srgbClr val="92D05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06349" y="3287788"/>
            <a:ext cx="7407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B050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নবম শ্রেণি </a:t>
            </a:r>
            <a:r>
              <a:rPr lang="en-US" sz="2800" b="1" smtClean="0">
                <a:solidFill>
                  <a:srgbClr val="00B050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•আখলাক</a:t>
            </a:r>
            <a:r>
              <a:rPr lang="en-US" sz="2800" b="1">
                <a:solidFill>
                  <a:srgbClr val="00B050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, অধ্যায়-৪ </a:t>
            </a:r>
            <a:r>
              <a:rPr lang="en-US" sz="2800" b="1" smtClean="0">
                <a:solidFill>
                  <a:srgbClr val="00B050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•পাঠ-১৩</a:t>
            </a:r>
            <a:endParaRPr lang="en-US" sz="2800" dirty="0">
              <a:solidFill>
                <a:srgbClr val="00B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47412" y="2444777"/>
            <a:ext cx="39811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solidFill>
                  <a:srgbClr val="FFC000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মিতব্যয়িতা</a:t>
            </a:r>
            <a:endParaRPr lang="en-US" sz="5400" dirty="0">
              <a:solidFill>
                <a:srgbClr val="FFC000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5075581" y="3985687"/>
            <a:ext cx="6334080" cy="191320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000" i="1">
                <a:solidFill>
                  <a:srgbClr val="CFEDE9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সততা ও ন্যায়পরায়ণতার সাথে জীবন গঠনের একটি মহৎ গুণ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5071605" y="3984970"/>
            <a:ext cx="6326793" cy="1940603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81600" y="5927430"/>
            <a:ext cx="701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rinda" pitchFamily="34" charset="0"/>
                <a:ea typeface="Vrinda" pitchFamily="34" charset="-122"/>
                <a:cs typeface="Vrinda" pitchFamily="34" charset="-120"/>
              </a:rPr>
              <a:t>সততা ও ন্যায়পরায়ণতার সাথে জীবন গঠনের একটি মহৎ গুণ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691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9" grpId="0"/>
      <p:bldP spid="2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F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24160" y="-1371600"/>
            <a:ext cx="3474720" cy="3474720"/>
          </a:xfrm>
          <a:prstGeom prst="ellipse">
            <a:avLst/>
          </a:prstGeom>
          <a:solidFill>
            <a:srgbClr val="4B7FC2">
              <a:alpha val="7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280160" y="5212080"/>
            <a:ext cx="2926080" cy="2926080"/>
          </a:xfrm>
          <a:prstGeom prst="ellipse">
            <a:avLst/>
          </a:prstGeom>
          <a:solidFill>
            <a:srgbClr val="9AAFCE">
              <a:alpha val="6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68680" y="160020"/>
            <a:ext cx="8699390" cy="8229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r>
              <a:rPr 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SutonnyMJ" pitchFamily="2" charset="0"/>
                <a:ea typeface="Lohit Bengali" pitchFamily="34" charset="-122"/>
                <a:cs typeface="SutonnyMJ" pitchFamily="2" charset="0"/>
              </a:rPr>
              <a:t>বাড়ির কাজ</a:t>
            </a:r>
            <a:endParaRPr lang="en-US" sz="5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92D05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নবম শ্রেণি, আখলাক, অধ্যায়-৪, পাঠ-১৫ ❖ সৎকাজের আদেশ ও অসৎ কাজে নিষেধ</a:t>
            </a:r>
            <a:endParaRPr lang="en-US" sz="2800" dirty="0">
              <a:solidFill>
                <a:srgbClr val="92D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11064240" cy="4069080"/>
          </a:xfrm>
          <a:prstGeom prst="roundRect">
            <a:avLst>
              <a:gd name="adj" fmla="val 2697"/>
            </a:avLst>
          </a:prstGeom>
          <a:solidFill>
            <a:srgbClr val="133D7D"/>
          </a:solidFill>
          <a:ln w="12700">
            <a:solidFill>
              <a:srgbClr val="6FA8DC"/>
            </a:solidFill>
            <a:prstDash val="solid"/>
          </a:ln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1915668"/>
            <a:ext cx="457200" cy="457200"/>
          </a:xfrm>
          <a:prstGeom prst="ellipse">
            <a:avLst/>
          </a:prstGeom>
          <a:solidFill>
            <a:srgbClr val="6FA8DC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9156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1</a:t>
            </a:r>
            <a:endParaRPr lang="en-US" sz="32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508760" y="1842516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"আমর বিল মারুফ ওয়া নাহি আনিল মুনকার"-এর অর্থ লিখে আনবে।</a:t>
            </a:r>
            <a:endParaRPr lang="en-US" sz="28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68680" y="2729484"/>
            <a:ext cx="457200" cy="457200"/>
          </a:xfrm>
          <a:prstGeom prst="ellipse">
            <a:avLst/>
          </a:prstGeom>
          <a:solidFill>
            <a:srgbClr val="6FA8DC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7294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2</a:t>
            </a:r>
            <a:endParaRPr lang="en-US" sz="32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08760" y="265633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সৎকাজের আদেশ ও অসৎ কাজে নিষেধের যেকোনো তিনটি গুরুত্ব লিখবে।</a:t>
            </a:r>
            <a:endParaRPr lang="en-US" sz="28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68680" y="3543300"/>
            <a:ext cx="457200" cy="457200"/>
          </a:xfrm>
          <a:prstGeom prst="ellipse">
            <a:avLst/>
          </a:prstGeom>
          <a:solidFill>
            <a:srgbClr val="6FA8DC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35433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3</a:t>
            </a:r>
            <a:endParaRPr lang="en-US" sz="32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08760" y="3470148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এ বিষয়ে সংশ্লিষ্ট একটি আয়াত ও একটি হাদিস অনুবাদসহ লিখবে।</a:t>
            </a:r>
            <a:endParaRPr lang="en-US" sz="28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68680" y="4357116"/>
            <a:ext cx="457200" cy="457200"/>
          </a:xfrm>
          <a:prstGeom prst="ellipse">
            <a:avLst/>
          </a:prstGeom>
          <a:solidFill>
            <a:srgbClr val="6FA8DC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43571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4</a:t>
            </a:r>
            <a:endParaRPr lang="en-US" sz="32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08760" y="4283964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সৎকাজের প্রচার ও অসৎ কাজ প্রতিরোধে করণীয় উল্লেখ করে একটি অনুচ্ছেদ (কমপক্ষে ২০০ শব্দ) লিখবে।</a:t>
            </a:r>
            <a:endParaRPr lang="en-US" sz="28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68680" y="5170932"/>
            <a:ext cx="457200" cy="457200"/>
          </a:xfrm>
          <a:prstGeom prst="ellipse">
            <a:avLst/>
          </a:prstGeom>
          <a:solidFill>
            <a:srgbClr val="6FA8DC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1709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5</a:t>
            </a:r>
            <a:endParaRPr lang="en-US" sz="32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508760" y="509778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নিজের দৈনন্দিন জীবনে এই নীতি প্রয়োগের পাঁচটি উপায় লিখবে।</a:t>
            </a:r>
            <a:endParaRPr lang="en-US" sz="28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548640" y="59436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i="1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জমা দেওয়ার সময়সীমাঃ আগামী ক্লাসের পূর্বে</a:t>
            </a:r>
            <a:endParaRPr lang="en-US" sz="20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65760" y="6355080"/>
            <a:ext cx="11430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মোঃ আলাউদ্দিন, সহকারী শিক্ষক, শিয়ালীডাঙ্গা বহুমুখী মাধ্যমিক বিদ্যালয়, বটিয়াঘাটা, খুলনা।</a:t>
            </a:r>
            <a:endParaRPr lang="en-US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032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15543" y="537168"/>
            <a:ext cx="69159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ধন্যবাদ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3941" y="2884868"/>
            <a:ext cx="4314423" cy="58477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মোঃ আলাউদ্দিন , সহকারী শিক্ষক 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73521" y="2946423"/>
            <a:ext cx="5872766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শিয়ালীডাঙ্গা বহুমুখী মাধ্যমিক বিদ্যালয়, বটিয়ঘাটা, খুলনা।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8029" y="4250028"/>
            <a:ext cx="4430335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FF00"/>
                </a:solidFill>
              </a:rPr>
              <a:t>মোবাইল </a:t>
            </a:r>
            <a:r>
              <a:rPr lang="en-US" sz="3600" dirty="0" err="1">
                <a:solidFill>
                  <a:srgbClr val="FFFF00"/>
                </a:solidFill>
              </a:rPr>
              <a:t>নং</a:t>
            </a:r>
            <a:r>
              <a:rPr lang="en-US" sz="3600" dirty="0">
                <a:solidFill>
                  <a:srgbClr val="FFFF00"/>
                </a:solidFill>
              </a:rPr>
              <a:t> 0172-943407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73521" y="4157694"/>
            <a:ext cx="6014434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শিক্ষক বাতায়ন আইডি লিংক=</a:t>
            </a:r>
          </a:p>
          <a:p>
            <a:r>
              <a:rPr lang="en-US" sz="2000" dirty="0">
                <a:solidFill>
                  <a:srgbClr val="FFFF00"/>
                </a:solidFill>
              </a:rPr>
              <a:t>https://www.teachers.gov.bd/profile/sk336531alauddin</a:t>
            </a:r>
          </a:p>
        </p:txBody>
      </p:sp>
    </p:spTree>
    <p:extLst>
      <p:ext uri="{BB962C8B-B14F-4D97-AF65-F5344CB8AC3E}">
        <p14:creationId xmlns:p14="http://schemas.microsoft.com/office/powerpoint/2010/main" val="1680233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8" y="15996"/>
            <a:ext cx="4298442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5060" y="4632960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41120" y="670560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149035" y="553153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70560" y="2682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47894" y="0"/>
            <a:ext cx="7853428" cy="69025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298580" y="2956761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867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5867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5840" y="91440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27887" y="650907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3825" y="454431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আলাউদ্দিন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2133" b="1" dirty="0">
              <a:ln w="10160">
                <a:solidFill>
                  <a:srgbClr val="5B9BD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7404" y="1207008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28796" y="226638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592713">
            <a:off x="5053402" y="2265311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906941" y="1363169"/>
            <a:ext cx="66341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92865" y="165327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সহকারী শিক্ষক (ইসলাম শিক্ষা)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5840" y="3157728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883" y="1939529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53825" y="2289177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বিদ্যালয়ের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22223" y="2699967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sz="2667" b="1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643966" y="3907334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093" y="3305781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809320" y="320699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মোবাইল </a:t>
            </a:r>
            <a:r>
              <a:rPr lang="en-US" sz="2667" b="1" dirty="0" err="1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নাম্বারঃ</a:t>
            </a:r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70C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774577" y="3410256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 dirty="0">
              <a:ln w="1270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rgbClr val="4472C4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589695" y="5040101"/>
            <a:ext cx="585136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1" y="6191533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60744" y="6015325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 dirty="0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27" name="Text 19"/>
          <p:cNvSpPr/>
          <p:nvPr/>
        </p:nvSpPr>
        <p:spPr>
          <a:xfrm>
            <a:off x="5559819" y="6332080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7053" y="5445762"/>
            <a:ext cx="6373601" cy="4205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33" u="sng" dirty="0">
                <a:solidFill>
                  <a:prstClr val="black"/>
                </a:solidFill>
                <a:hlinkClick r:id="rId9"/>
              </a:rPr>
              <a:t>https://www.youtube.com/@alauddinstudio7264</a:t>
            </a:r>
            <a:endParaRPr lang="en-US" sz="2133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27052" y="4951136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 err="1">
                <a:solidFill>
                  <a:srgbClr val="FF0000"/>
                </a:solidFill>
              </a:rPr>
              <a:t>ইউটিউব</a:t>
            </a:r>
            <a:r>
              <a:rPr lang="en-US" sz="2667" dirty="0">
                <a:solidFill>
                  <a:srgbClr val="FF0000"/>
                </a:solidFill>
              </a:rPr>
              <a:t> </a:t>
            </a:r>
            <a:r>
              <a:rPr lang="en-US" sz="2667" dirty="0" err="1">
                <a:solidFill>
                  <a:srgbClr val="FF0000"/>
                </a:solidFill>
              </a:rPr>
              <a:t>চ্যানেল</a:t>
            </a:r>
            <a:r>
              <a:rPr lang="en-US" sz="2667" dirty="0">
                <a:solidFill>
                  <a:srgbClr val="FF0000"/>
                </a:solidFill>
              </a:rPr>
              <a:t> লিংক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2249" y="4335018"/>
            <a:ext cx="631840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prstClr val="black"/>
                </a:solidFill>
                <a:hlinkClick r:id="rId10"/>
              </a:rPr>
              <a:t>https://www.facebook.com/alauddin336531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92514" y="3875910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97" y="5712526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20765" y="5202857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" y="5095405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63" y="3820357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695" y="4912417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506653" y="-9735"/>
            <a:ext cx="2040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1353" y="3747723"/>
            <a:ext cx="4135087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</p:spTree>
    <p:extLst>
      <p:ext uri="{BB962C8B-B14F-4D97-AF65-F5344CB8AC3E}">
        <p14:creationId xmlns:p14="http://schemas.microsoft.com/office/powerpoint/2010/main" val="960859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F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24160" y="-1371600"/>
            <a:ext cx="3474720" cy="3474720"/>
          </a:xfrm>
          <a:prstGeom prst="ellipse">
            <a:avLst/>
          </a:prstGeom>
          <a:solidFill>
            <a:srgbClr val="4B7FC2">
              <a:alpha val="7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280160" y="5212080"/>
            <a:ext cx="2926080" cy="2926080"/>
          </a:xfrm>
          <a:prstGeom prst="ellipse">
            <a:avLst/>
          </a:prstGeom>
          <a:solidFill>
            <a:srgbClr val="9AAFCE">
              <a:alpha val="6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36576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000" b="1" dirty="0">
                <a:solidFill>
                  <a:srgbClr val="F2B62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শিখন ফল</a:t>
            </a:r>
            <a:endParaRPr lang="en-US" sz="6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F5F8FC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নবম শ্রেণি, আখলাক, অধ্যায়-৪, পাঠ-১৫ ❖ সৎকাজের আদেশ ও অসৎ কাজে নিষেধ</a:t>
            </a:r>
            <a:endParaRPr lang="en-US" sz="28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11064240" cy="4069080"/>
          </a:xfrm>
          <a:prstGeom prst="roundRect">
            <a:avLst>
              <a:gd name="adj" fmla="val 2697"/>
            </a:avLst>
          </a:prstGeom>
          <a:solidFill>
            <a:srgbClr val="133D7D"/>
          </a:solidFill>
          <a:ln w="12700">
            <a:solidFill>
              <a:srgbClr val="F2B62A"/>
            </a:solidFill>
            <a:prstDash val="solid"/>
          </a:ln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1915668"/>
            <a:ext cx="457200" cy="457200"/>
          </a:xfrm>
          <a:prstGeom prst="ellipse">
            <a:avLst/>
          </a:prstGeom>
          <a:solidFill>
            <a:srgbClr val="F2B62A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9156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D2B57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1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508760" y="1842516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5F8FC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সৎকাজ ও অসৎ কাজের ধারণা ব্যাখ্যা করতে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68680" y="2729484"/>
            <a:ext cx="457200" cy="457200"/>
          </a:xfrm>
          <a:prstGeom prst="ellipse">
            <a:avLst/>
          </a:prstGeom>
          <a:solidFill>
            <a:srgbClr val="F2B62A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7294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D2B57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2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08760" y="265633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5F8FC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আমর বিল মারুফ ওয়া নাহি আনিল মুনকারের অর্থ ও তাৎপর্য বর্ণনা করতে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68680" y="3543300"/>
            <a:ext cx="457200" cy="457200"/>
          </a:xfrm>
          <a:prstGeom prst="ellipse">
            <a:avLst/>
          </a:prstGeom>
          <a:solidFill>
            <a:srgbClr val="F2B62A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35433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D2B57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3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08760" y="3470148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5F8FC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সৎকাজের আদেশ ও অসৎ কাজে নিষেধের গুরুত্ব ব্যাখ্যা করতে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68680" y="4357116"/>
            <a:ext cx="457200" cy="457200"/>
          </a:xfrm>
          <a:prstGeom prst="ellipse">
            <a:avLst/>
          </a:prstGeom>
          <a:solidFill>
            <a:srgbClr val="F2B62A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43571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D2B57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4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08760" y="4283964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5F8FC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এ বিষয়ে ইসলামের দৃষ্টিভঙ্গি কুরআন ও হাদিসের আলোকে তুলে ধরতে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68680" y="5170932"/>
            <a:ext cx="457200" cy="457200"/>
          </a:xfrm>
          <a:prstGeom prst="ellipse">
            <a:avLst/>
          </a:prstGeom>
          <a:solidFill>
            <a:srgbClr val="F2B62A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1709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D2B57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5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508760" y="509778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5F8FC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সৎকাজের প্রচার ও অসৎ কাজ প্রতিরোধে নিজ দায়িত্ব পালনে সচেতন হবে।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365760" y="6355080"/>
            <a:ext cx="11430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dirty="0">
                <a:solidFill>
                  <a:srgbClr val="F2B62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মোঃ আলাউদ্দিন, সহকারী শিক্ষক, শিয়ালীডাঙ্গা বহুমুখী মাধ্যমিক বিদ্যালয়, বটিয়াঘাটা, খুলনা।</a:t>
            </a:r>
            <a:endParaRPr lang="en-US" sz="2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446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3" name="Image 0" descr="/home/claude/mitobbyoyita/icon_balance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7772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মিতব্যয়িতা কী?</a:t>
            </a:r>
            <a:endParaRPr lang="en-US" sz="40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40080" y="1691640"/>
            <a:ext cx="6492240" cy="448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মিতব্যয়িতা অর্থ হলো </a:t>
            </a:r>
            <a:r>
              <a:rPr lang="en-US" sz="24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প্রয়োজন অনুযায়ী পরিমিতভাবে অর্থ ব্যয় করা।</a:t>
            </a:r>
            <a:endParaRPr lang="en-US" sz="24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  <a:p>
            <a:pPr marL="0" indent="0" algn="l">
              <a:lnSpc>
                <a:spcPct val="125000"/>
              </a:lnSpc>
              <a:buNone/>
            </a:pPr>
            <a:endParaRPr lang="en-US" sz="24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  <a:p>
            <a:pPr marL="0" indent="0" algn="l">
              <a:lnSpc>
                <a:spcPct val="125000"/>
              </a:lnSpc>
              <a:buNone/>
            </a:pPr>
            <a:r>
              <a:rPr lang="en-US" sz="24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এটি অপচয় (অতিরিক্ত ব্যয়) এবং কৃপণতার (একদম ব্যয় না করা) মাঝামাঝি একটি ভারসাম্যপূর্ণ অবস্থান।</a:t>
            </a:r>
            <a:endParaRPr lang="en-US" sz="24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  <a:p>
            <a:pPr marL="0" indent="0" algn="l">
              <a:lnSpc>
                <a:spcPct val="125000"/>
              </a:lnSpc>
              <a:buNone/>
            </a:pPr>
            <a:endParaRPr lang="en-US" sz="24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  <a:p>
            <a:pPr marL="0" indent="0" algn="l">
              <a:lnSpc>
                <a:spcPct val="125000"/>
              </a:lnSpc>
              <a:buNone/>
            </a:pPr>
            <a:endParaRPr lang="en-US" sz="24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  <a:p>
            <a:pPr marL="0" indent="0" algn="l">
              <a:lnSpc>
                <a:spcPct val="125000"/>
              </a:lnSpc>
              <a:buNone/>
            </a:pPr>
            <a:r>
              <a:rPr lang="en-US" sz="24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ইসলামে মিতব্যয়িতাকে একজন মুমিনের প্রশংসনীয় চারিত্রিক গুণ হিসেবে গণ্য করা হয়েছে।</a:t>
            </a:r>
            <a:endParaRPr lang="en-US" sz="24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7437991" y="1658983"/>
            <a:ext cx="3977640" cy="4480560"/>
          </a:xfrm>
          <a:prstGeom prst="roundRect">
            <a:avLst>
              <a:gd name="adj" fmla="val 3218"/>
            </a:avLst>
          </a:prstGeom>
          <a:solidFill>
            <a:srgbClr val="028090"/>
          </a:solidFill>
          <a:ln/>
        </p:spPr>
      </p:sp>
      <p:sp>
        <p:nvSpPr>
          <p:cNvPr id="7" name="Shape 4"/>
          <p:cNvSpPr/>
          <p:nvPr/>
        </p:nvSpPr>
        <p:spPr>
          <a:xfrm>
            <a:off x="8796528" y="2331720"/>
            <a:ext cx="1645920" cy="164592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8" name="Image 1" descr="/home/claude/mitobbyoyita/icon_balance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6860" y="2702052"/>
            <a:ext cx="905256" cy="90525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818120" y="4160520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00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অপচয়</a:t>
            </a:r>
            <a:endParaRPr lang="en-US" sz="1600" dirty="0">
              <a:solidFill>
                <a:srgbClr val="FFFF00"/>
              </a:solidFill>
            </a:endParaRPr>
          </a:p>
        </p:txBody>
      </p:sp>
      <p:sp>
        <p:nvSpPr>
          <p:cNvPr id="10" name="Text 6"/>
          <p:cNvSpPr/>
          <p:nvPr/>
        </p:nvSpPr>
        <p:spPr>
          <a:xfrm>
            <a:off x="9692640" y="4160520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00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কৃপণতা</a:t>
            </a:r>
            <a:endParaRPr lang="en-US" sz="1600" dirty="0">
              <a:solidFill>
                <a:srgbClr val="FFFF00"/>
              </a:solidFill>
            </a:endParaRPr>
          </a:p>
        </p:txBody>
      </p:sp>
      <p:sp>
        <p:nvSpPr>
          <p:cNvPr id="11" name="Shape 7"/>
          <p:cNvSpPr/>
          <p:nvPr/>
        </p:nvSpPr>
        <p:spPr>
          <a:xfrm>
            <a:off x="9550908" y="4069081"/>
            <a:ext cx="50292" cy="6858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2" name="Text 8"/>
          <p:cNvSpPr/>
          <p:nvPr/>
        </p:nvSpPr>
        <p:spPr>
          <a:xfrm>
            <a:off x="7437991" y="4937761"/>
            <a:ext cx="3657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i="1" dirty="0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মিতব্যয়িতা এই দুইয়ের মধ্যবর্তী সুন্দর ভারসাম্য</a:t>
            </a:r>
            <a:endParaRPr lang="en-US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3" name="Image 0" descr="/home/claude/mitobbyoyita/icon_boo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কুরআনের আলোকে মিতব্যয়িতা</a:t>
            </a:r>
            <a:endParaRPr lang="en-US" sz="40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783080"/>
            <a:ext cx="52578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B2A2E">
                <a:alpha val="1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60120" y="2103120"/>
            <a:ext cx="457200" cy="4572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7" name="Text 4"/>
          <p:cNvSpPr/>
          <p:nvPr/>
        </p:nvSpPr>
        <p:spPr>
          <a:xfrm>
            <a:off x="960120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০১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600200" y="2084832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2809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সূরা আল-ইসরা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600200" y="246888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00000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আয়াত ২৬-২৭</a:t>
            </a:r>
            <a:endParaRPr lang="en-US" sz="1600" dirty="0">
              <a:solidFill>
                <a:srgbClr val="C00000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960120" y="2971800"/>
            <a:ext cx="4663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400" dirty="0">
                <a:solidFill>
                  <a:srgbClr val="1B2A2E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আল্লাহ তাআলা অপচয়কারীদের নিন্দা করেছেন এবং বলেছেন, অপব্যয়কারীরা শয়তানের ভাই। তাই প্রয়োজন অনুযায়ী ব্যয় করাই মুমিনের বৈশিষ্ট্য।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6263640" y="1783080"/>
            <a:ext cx="52578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B2A2E">
                <a:alpha val="18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583680" y="2103120"/>
            <a:ext cx="457200" cy="45720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13" name="Text 10"/>
          <p:cNvSpPr/>
          <p:nvPr/>
        </p:nvSpPr>
        <p:spPr>
          <a:xfrm>
            <a:off x="6583680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০২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223760" y="2084832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A896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সূরা আল-ফুরকান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223760" y="246888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00000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আয়াত ৬৭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16" name="Text 13"/>
          <p:cNvSpPr/>
          <p:nvPr/>
        </p:nvSpPr>
        <p:spPr>
          <a:xfrm>
            <a:off x="6583680" y="2971800"/>
            <a:ext cx="4663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400" dirty="0">
                <a:solidFill>
                  <a:srgbClr val="1B2A2E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প্রকৃত মুমিন তারাই, যারা ব্যয় করার সময় অপচয়ও করে না, আবার কৃপণতাও করে না; বরং উভয়ের মাঝামাঝি ভারসাম্য বজায় রাখে।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280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3" name="Image 0" descr="/home/claude/mitobbyoyita/icon_boo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হাদিসের আলোকে মিতব্যয়িতা</a:t>
            </a:r>
            <a:endParaRPr lang="en-US" sz="36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371600" y="1965960"/>
            <a:ext cx="941832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/>
        </p:spPr>
      </p:sp>
      <p:sp>
        <p:nvSpPr>
          <p:cNvPr id="6" name="Text 3"/>
          <p:cNvSpPr/>
          <p:nvPr/>
        </p:nvSpPr>
        <p:spPr>
          <a:xfrm>
            <a:off x="1737360" y="2194560"/>
            <a:ext cx="8686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2400" dirty="0">
                <a:solidFill>
                  <a:srgbClr val="FF0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মহানবি (সা.) বলেছেন — যে ব্যক্তি মিতব্যয়ী, সে কখনো দরিদ্র হয় না। মিতব্যয়িতা রিজিকের অর্ধেক বলে বিবেচিত হয়েছে হাদিসে।</a:t>
            </a:r>
            <a:endParaRPr lang="en-US" sz="24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371600" y="4160520"/>
            <a:ext cx="9418320" cy="1783080"/>
          </a:xfrm>
          <a:prstGeom prst="roundRect">
            <a:avLst>
              <a:gd name="adj" fmla="val 6154"/>
            </a:avLst>
          </a:prstGeom>
          <a:solidFill>
            <a:srgbClr val="00A896"/>
          </a:solidFill>
          <a:ln/>
        </p:spPr>
      </p:sp>
      <p:sp>
        <p:nvSpPr>
          <p:cNvPr id="8" name="Text 5"/>
          <p:cNvSpPr/>
          <p:nvPr/>
        </p:nvSpPr>
        <p:spPr>
          <a:xfrm>
            <a:off x="1737360" y="4389120"/>
            <a:ext cx="86868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2400" dirty="0">
                <a:solidFill>
                  <a:schemeClr val="bg1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রাসূলুল্লাহ (সা.) নিজে অত্যন্ত মিতব্যয়ী জীবনযাপন করতেন এবং সাহাবিদের অপ্রয়োজনীয় ব্যয় থেকে বিরত থাকার নির্দেশ দিতেন।</a:t>
            </a:r>
            <a:endParaRPr lang="en-US" sz="2400" dirty="0">
              <a:solidFill>
                <a:schemeClr val="bg1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3" name="Image 0" descr="/home/claude/mitobbyoyita/icon_list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8686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মিতব্যয়ী হওয়ার উপায়</a:t>
            </a:r>
            <a:endParaRPr lang="en-US" sz="40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B2A2E">
                <a:alpha val="15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14400" y="2258568"/>
            <a:ext cx="1188720" cy="118872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7" name="Image 1" descr="/home/claude/mitobbyoyita/icon_list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862" y="2526030"/>
            <a:ext cx="653796" cy="65379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331720" y="214884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প্রয়োজন নির্ধারণ</a:t>
            </a:r>
            <a:endParaRPr lang="en-US" sz="24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2331720" y="269748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কেনাকাটার আগে প্রকৃত প্রয়োজন যাচাই করা</a:t>
            </a:r>
            <a:endParaRPr lang="en-US" sz="24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6172200" y="187452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B2A2E">
                <a:alpha val="15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6446520" y="2258568"/>
            <a:ext cx="1188720" cy="118872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2" name="Image 2" descr="/home/claude/mitobbyoyita/icon_piggy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3982" y="2526030"/>
            <a:ext cx="653796" cy="65379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863840" y="214884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সঞ্চয়ের অভ্যাস</a:t>
            </a:r>
            <a:endParaRPr lang="en-US" sz="24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7863840" y="269748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আয়ের একটি অংশ নিয়মিত সঞ্চয় করা</a:t>
            </a:r>
            <a:endParaRPr lang="en-US" sz="24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640080" y="420624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B2A2E">
                <a:alpha val="15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914400" y="4590288"/>
            <a:ext cx="1188720" cy="118872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7" name="Image 3" descr="/home/claude/mitobbyoyita/icon_bag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1862" y="4857750"/>
            <a:ext cx="653796" cy="65379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2331720" y="448056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অপ্রয়োজনীয় ব্যয় পরিহার</a:t>
            </a:r>
            <a:endParaRPr lang="en-US" sz="24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2331720" y="502920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বিলাসিতা ও অহেতুক খরচ এড়িয়ে চলা</a:t>
            </a:r>
            <a:endParaRPr lang="en-US" sz="24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0" name="Shape 14"/>
          <p:cNvSpPr/>
          <p:nvPr/>
        </p:nvSpPr>
        <p:spPr>
          <a:xfrm>
            <a:off x="6172200" y="420624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B2A2E">
                <a:alpha val="15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6446520" y="4590288"/>
            <a:ext cx="1188720" cy="118872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2" name="Image 4" descr="/home/claude/mitobbyoyita/icon_bulb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3982" y="4857750"/>
            <a:ext cx="653796" cy="65379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863840" y="448056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ভবিষ্যৎ চিন্তা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4" name="Text 17"/>
          <p:cNvSpPr/>
          <p:nvPr/>
        </p:nvSpPr>
        <p:spPr>
          <a:xfrm>
            <a:off x="7863840" y="502920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আকস্মিক প্রয়োজনের জন্য প্রস্তুত থাকা</a:t>
            </a:r>
            <a:endParaRPr lang="en-US" sz="24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9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C1440E"/>
          </a:solidFill>
          <a:ln/>
        </p:spPr>
      </p:sp>
      <p:pic>
        <p:nvPicPr>
          <p:cNvPr id="3" name="Image 0" descr="/home/claude/mitobbyoyita/icon_warning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8686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অপচয়ের কুফল</a:t>
            </a:r>
            <a:endParaRPr lang="en-US" sz="54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B2A2E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14400" y="2066544"/>
            <a:ext cx="640080" cy="640080"/>
          </a:xfrm>
          <a:prstGeom prst="ellipse">
            <a:avLst/>
          </a:prstGeom>
          <a:solidFill>
            <a:srgbClr val="C1440E"/>
          </a:solidFill>
          <a:ln/>
        </p:spPr>
      </p:sp>
      <p:pic>
        <p:nvPicPr>
          <p:cNvPr id="7" name="Image 1" descr="/home/claude/mitobbyoyita/icon_warning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418" y="2210562"/>
            <a:ext cx="352044" cy="35204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828800" y="1947672"/>
            <a:ext cx="31089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আল্লাহর অসন্তুষ্টি</a:t>
            </a:r>
            <a:endParaRPr lang="en-US" sz="32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Shape 5"/>
          <p:cNvSpPr/>
          <p:nvPr/>
        </p:nvSpPr>
        <p:spPr>
          <a:xfrm>
            <a:off x="5074920" y="2057400"/>
            <a:ext cx="18288" cy="658368"/>
          </a:xfrm>
          <a:prstGeom prst="rect">
            <a:avLst/>
          </a:prstGeom>
          <a:solidFill>
            <a:srgbClr val="E0E5E5"/>
          </a:solidFill>
          <a:ln/>
        </p:spPr>
      </p:sp>
      <p:sp>
        <p:nvSpPr>
          <p:cNvPr id="10" name="Text 6"/>
          <p:cNvSpPr/>
          <p:nvPr/>
        </p:nvSpPr>
        <p:spPr>
          <a:xfrm>
            <a:off x="5349240" y="1947672"/>
            <a:ext cx="59893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অপচয়কারীকে কুরআনে শয়তানের ভাই বলা হয়েছে</a:t>
            </a:r>
            <a:endParaRPr lang="en-US" sz="28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640080" y="3026664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B2A2E">
                <a:alpha val="1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914400" y="3218688"/>
            <a:ext cx="640080" cy="640080"/>
          </a:xfrm>
          <a:prstGeom prst="ellipse">
            <a:avLst/>
          </a:prstGeom>
          <a:solidFill>
            <a:srgbClr val="C1440E"/>
          </a:solidFill>
          <a:ln/>
        </p:spPr>
      </p:sp>
      <p:pic>
        <p:nvPicPr>
          <p:cNvPr id="13" name="Image 2" descr="/home/claude/mitobbyoyita/icon_warning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418" y="3362706"/>
            <a:ext cx="352044" cy="35204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828800" y="3099816"/>
            <a:ext cx="31089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সম্পদের অপব্যবহার</a:t>
            </a:r>
            <a:endParaRPr lang="en-US" sz="32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5074920" y="3209544"/>
            <a:ext cx="18288" cy="658368"/>
          </a:xfrm>
          <a:prstGeom prst="rect">
            <a:avLst/>
          </a:prstGeom>
          <a:solidFill>
            <a:srgbClr val="E0E5E5"/>
          </a:solidFill>
          <a:ln/>
        </p:spPr>
      </p:sp>
      <p:sp>
        <p:nvSpPr>
          <p:cNvPr id="16" name="Text 11"/>
          <p:cNvSpPr/>
          <p:nvPr/>
        </p:nvSpPr>
        <p:spPr>
          <a:xfrm>
            <a:off x="5349240" y="3099816"/>
            <a:ext cx="59893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অর্থ ও সম্পদের প্রকৃত মূল্য নষ্ট হয়ে যায়</a:t>
            </a:r>
            <a:endParaRPr lang="en-US" sz="28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640080" y="4178808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B2A2E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914400" y="4370832"/>
            <a:ext cx="640080" cy="640080"/>
          </a:xfrm>
          <a:prstGeom prst="ellipse">
            <a:avLst/>
          </a:prstGeom>
          <a:solidFill>
            <a:srgbClr val="C1440E"/>
          </a:solidFill>
          <a:ln/>
        </p:spPr>
      </p:sp>
      <p:pic>
        <p:nvPicPr>
          <p:cNvPr id="19" name="Image 3" descr="/home/claude/mitobbyoyita/icon_warning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418" y="4514850"/>
            <a:ext cx="352044" cy="35204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828800" y="4251960"/>
            <a:ext cx="31089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পারিবারিক অশান্তি</a:t>
            </a:r>
            <a:endParaRPr lang="en-US" sz="32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Shape 15"/>
          <p:cNvSpPr/>
          <p:nvPr/>
        </p:nvSpPr>
        <p:spPr>
          <a:xfrm>
            <a:off x="5074920" y="4361688"/>
            <a:ext cx="18288" cy="658368"/>
          </a:xfrm>
          <a:prstGeom prst="rect">
            <a:avLst/>
          </a:prstGeom>
          <a:solidFill>
            <a:srgbClr val="E0E5E5"/>
          </a:solidFill>
          <a:ln/>
        </p:spPr>
      </p:sp>
      <p:sp>
        <p:nvSpPr>
          <p:cNvPr id="22" name="Text 16"/>
          <p:cNvSpPr/>
          <p:nvPr/>
        </p:nvSpPr>
        <p:spPr>
          <a:xfrm>
            <a:off x="5349240" y="4251960"/>
            <a:ext cx="59893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অসংগত ব্যয়ে পরিবারে আর্থিক সংকট দেখা দেয়</a:t>
            </a:r>
            <a:endParaRPr lang="en-US" sz="28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3" name="Shape 17"/>
          <p:cNvSpPr/>
          <p:nvPr/>
        </p:nvSpPr>
        <p:spPr>
          <a:xfrm>
            <a:off x="640080" y="5330952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B2A2E">
                <a:alpha val="13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914400" y="5522976"/>
            <a:ext cx="640080" cy="640080"/>
          </a:xfrm>
          <a:prstGeom prst="ellipse">
            <a:avLst/>
          </a:prstGeom>
          <a:solidFill>
            <a:srgbClr val="C1440E"/>
          </a:solidFill>
          <a:ln/>
        </p:spPr>
      </p:sp>
      <p:pic>
        <p:nvPicPr>
          <p:cNvPr id="25" name="Image 4" descr="/home/claude/mitobbyoyita/icon_warning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418" y="5666994"/>
            <a:ext cx="352044" cy="352044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1828800" y="5404104"/>
            <a:ext cx="31089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সামাজিক ক্ষতি</a:t>
            </a:r>
            <a:endParaRPr lang="en-US" sz="32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7" name="Shape 20"/>
          <p:cNvSpPr/>
          <p:nvPr/>
        </p:nvSpPr>
        <p:spPr>
          <a:xfrm>
            <a:off x="5074920" y="5513832"/>
            <a:ext cx="18288" cy="658368"/>
          </a:xfrm>
          <a:prstGeom prst="rect">
            <a:avLst/>
          </a:prstGeom>
          <a:solidFill>
            <a:srgbClr val="E0E5E5"/>
          </a:solidFill>
          <a:ln/>
        </p:spPr>
      </p:sp>
      <p:sp>
        <p:nvSpPr>
          <p:cNvPr id="28" name="Text 21"/>
          <p:cNvSpPr/>
          <p:nvPr/>
        </p:nvSpPr>
        <p:spPr>
          <a:xfrm>
            <a:off x="5349240" y="5404104"/>
            <a:ext cx="59893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সমাজে বৈষম্য ও অসন্তোষ বৃদ্ধি পায়</a:t>
            </a:r>
            <a:endParaRPr lang="en-US" sz="28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4" grpId="0" animBg="1"/>
      <p:bldP spid="16" grpId="0" animBg="1"/>
      <p:bldP spid="20" grpId="0" animBg="1"/>
      <p:bldP spid="22" grpId="0" animBg="1"/>
      <p:bldP spid="26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280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1645920"/>
            <a:ext cx="3657600" cy="3657600"/>
          </a:xfrm>
          <a:prstGeom prst="ellipse">
            <a:avLst/>
          </a:prstGeom>
          <a:solidFill>
            <a:srgbClr val="00A896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058400" y="4572000"/>
            <a:ext cx="3474720" cy="3474720"/>
          </a:xfrm>
          <a:prstGeom prst="ellipse">
            <a:avLst/>
          </a:prstGeom>
          <a:solidFill>
            <a:srgbClr val="02C39A">
              <a:alpha val="4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349240" y="777240"/>
            <a:ext cx="1371600" cy="137160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5" name="Image 0" descr="/home/claude/mitobbyoyita/icon_chec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850" y="1085850"/>
            <a:ext cx="754380" cy="7543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233172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C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শিক্ষণীয় বিষয়</a:t>
            </a:r>
            <a:endParaRPr lang="en-US" sz="4800" dirty="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371600" y="3291840"/>
            <a:ext cx="94183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3200" b="1" dirty="0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মিতব্যয়িতা একজন প্রকৃত মুমিনের অন্যতম গুণ। </a:t>
            </a:r>
            <a:r>
              <a:rPr lang="en-US" sz="3200" dirty="0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আমাদের প্রতিদিনের জীবনে প্রয়োজন অনুযায়ী ব্যয় করে অপচয় ও কৃপণতা—উভয় থেকে বিরত থেকে একটি সুন্দর ও সুশৃঙ্খল জীবন গড়ে তোলা কর্তব্য।</a:t>
            </a:r>
            <a:endParaRPr lang="en-US" sz="32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937760" y="5257800"/>
            <a:ext cx="2286000" cy="27432"/>
          </a:xfrm>
          <a:prstGeom prst="rect">
            <a:avLst/>
          </a:prstGeom>
          <a:solidFill>
            <a:srgbClr val="02C39A"/>
          </a:solidFill>
          <a:ln/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:blinds dir="vert"/>
      </p:transition>
    </mc:Choice>
    <mc:Fallback>
      <p:transition spd="slow" advClick="0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604</Words>
  <Application>Microsoft Office PowerPoint</Application>
  <PresentationFormat>Widescreen</PresentationFormat>
  <Paragraphs>116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Cambria</vt:lpstr>
      <vt:lpstr>Lohit Bengali</vt:lpstr>
      <vt:lpstr>Nikosh</vt:lpstr>
      <vt:lpstr>SutonnyMJ</vt:lpstr>
      <vt:lpstr>Vrinda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38</cp:revision>
  <dcterms:created xsi:type="dcterms:W3CDTF">2026-08-01T05:09:53Z</dcterms:created>
  <dcterms:modified xsi:type="dcterms:W3CDTF">2026-08-07T10:55:35Z</dcterms:modified>
</cp:coreProperties>
</file>