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13"/>
  </p:notes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4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644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682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48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B28-CD6F-4D36-A938-7C1C6B736EF8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8/7/2026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5B60E-5FCC-474A-A5B2-A05C04E27AF1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173489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898760"/>
      </p:ext>
    </p:extLst>
  </p:cSld>
  <p:clrMapOvr>
    <a:masterClrMapping/>
  </p:clrMapOvr>
  <p:transition spd="slow" advClick="0" advTm="3000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239" y="2099446"/>
            <a:ext cx="2245982" cy="275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1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8" r:id="rId2"/>
  </p:sldLayoutIdLst>
  <p:transition spd="slow" advClick="0" advTm="3000">
    <p:wheel spokes="1"/>
  </p:transition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hyperlink" Target="https://www.teachers.gov.bd/profile/sk336531alauddi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19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371600"/>
            <a:ext cx="5029200" cy="5029200"/>
          </a:xfrm>
          <a:prstGeom prst="ellipse">
            <a:avLst/>
          </a:prstGeom>
          <a:solidFill>
            <a:srgbClr val="1B2A4A">
              <a:alpha val="7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120140" y="-777240"/>
            <a:ext cx="4114800" cy="4114800"/>
          </a:xfrm>
          <a:prstGeom prst="ellipse">
            <a:avLst/>
          </a:prstGeom>
          <a:solidFill>
            <a:srgbClr val="1B2A4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257800" y="914400"/>
            <a:ext cx="1645920" cy="164592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5" name="Image 0" descr="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1325880"/>
            <a:ext cx="822960" cy="822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788920"/>
            <a:ext cx="11247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কর্তব্যপরায়ণতা</a:t>
            </a:r>
            <a:endParaRPr lang="en-US" sz="5000" dirty="0">
              <a:solidFill>
                <a:srgbClr val="FFFF00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4937760" y="3931920"/>
            <a:ext cx="2286000" cy="27432"/>
          </a:xfrm>
          <a:prstGeom prst="rect">
            <a:avLst/>
          </a:prstGeom>
          <a:solidFill>
            <a:srgbClr val="C9972B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4114800"/>
            <a:ext cx="11247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B0F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চতুর্থ অধ্যায় · আখলাক  |  পাঠ – ১১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3597965" y="612648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B9C6E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 শ্রেণি — ইসলাম শিক্ষা ও নৈতিক জীবন</a:t>
            </a:r>
            <a:endParaRPr lang="en-US" sz="1400" dirty="0"/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0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32720" y="-1463040"/>
            <a:ext cx="3474720" cy="3474720"/>
          </a:xfrm>
          <a:prstGeom prst="ellipse">
            <a:avLst/>
          </a:prstGeom>
          <a:solidFill>
            <a:srgbClr val="1B2E56">
              <a:alpha val="9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1B2E56">
              <a:alpha val="9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244602"/>
            <a:ext cx="9601200" cy="822960"/>
          </a:xfrm>
          <a:prstGeom prst="rect">
            <a:avLst/>
          </a:prstGeom>
          <a:solidFill>
            <a:srgbClr val="00206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বাড়ির কাজ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3FC7E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পাঠ-১১ ❖ কর্তব্যপরায়ণতা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C1830"/>
          </a:solidFill>
          <a:ln w="12700">
            <a:solidFill>
              <a:srgbClr val="3FC7E8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3FC7E8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কর্তব্যপরায়ণতা শব্দের সংজ্ঞা লিখে আনবে।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3FC7E8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কর্তব্যপরায়ণতার যেকোনো তিনটি গুরুত্ব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3FC7E8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কর্তব্যপরায়ণতা সম্পর্কিত একটি আয়াত ও একটি হাদিস অনুবাদসহ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3FC7E8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কর্তব্যপরায়ণতার উপকারিতা উল্লেখ করে একটি অনুচ্ছেদ (কমপক্ষে ২০০ শব্দ)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3FC7E8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দৈনন্দিন জীবনে কর্তব্যপরায়ণ হওয়ার পাঁচটি উপায় লিখবে।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8640" y="5943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i="1" dirty="0">
                <a:solidFill>
                  <a:srgbClr val="E8B23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জমা দেওয়ার সময়সীমাঃ আগামী ক্লাসের পূর্বে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E8B23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339009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মোঃ আলাউদ্দিন , সহকারী শিক্ষক 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মোবাইল </a:t>
            </a:r>
            <a:r>
              <a:rPr lang="en-US" sz="3600" dirty="0" err="1">
                <a:solidFill>
                  <a:srgbClr val="FFFF00"/>
                </a:solidFill>
              </a:rPr>
              <a:t>নং</a:t>
            </a:r>
            <a:r>
              <a:rPr lang="en-US" sz="3600" dirty="0">
                <a:solidFill>
                  <a:srgbClr val="FFFF00"/>
                </a:solidFill>
              </a:rPr>
              <a:t> 0172-943407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>
                <a:solidFill>
                  <a:srgbClr val="FFFF00"/>
                </a:solidFill>
              </a:rPr>
              <a:t>https://www.teachers.gov.bd/profile/sk336531alauddin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4052555172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94393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5633196" y="594356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2523288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784" y="-53894"/>
            <a:ext cx="6094392" cy="5554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75570"/>
            <a:ext cx="2003423" cy="18627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38" y="5213791"/>
            <a:ext cx="926109" cy="576059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7704632" y="5299505"/>
            <a:ext cx="3104699" cy="5027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26402" y="5883538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7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566" y="4224219"/>
            <a:ext cx="4273666" cy="14570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97FF44B-79A3-9A15-3354-B171FAEDBCD7}"/>
              </a:ext>
            </a:extLst>
          </p:cNvPr>
          <p:cNvSpPr txBox="1"/>
          <p:nvPr/>
        </p:nvSpPr>
        <p:spPr>
          <a:xfrm>
            <a:off x="6427652" y="2817866"/>
            <a:ext cx="5632174" cy="241098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smtClean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মো:আলাউদ্দিন 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সহকারী </a:t>
            </a:r>
            <a:r>
              <a:rPr lang="en-US" sz="3600" b="1" dirty="0" err="1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শিয়ালীডা</a:t>
            </a:r>
            <a:r>
              <a:rPr lang="en-US" sz="3600" b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ঙ্গা </a:t>
            </a:r>
            <a:r>
              <a:rPr lang="en-US" sz="3600" b="1" smtClean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বহুমুখী মাধ্যমিক বিদ্যালয়।</a:t>
            </a:r>
            <a:endParaRPr lang="en-US" sz="36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Text 3"/>
          <p:cNvSpPr/>
          <p:nvPr/>
        </p:nvSpPr>
        <p:spPr>
          <a:xfrm>
            <a:off x="-2653148" y="5238372"/>
            <a:ext cx="11247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কর্তব্যপরায়ণতা</a:t>
            </a:r>
            <a:endParaRPr kumimoji="0" lang="en-US" sz="50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08964369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0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32720" y="-1463040"/>
            <a:ext cx="3474720" cy="3474720"/>
          </a:xfrm>
          <a:prstGeom prst="ellipse">
            <a:avLst/>
          </a:prstGeom>
          <a:solidFill>
            <a:srgbClr val="1B2E56">
              <a:alpha val="9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120640"/>
            <a:ext cx="3017520" cy="3017520"/>
          </a:xfrm>
          <a:prstGeom prst="ellipse">
            <a:avLst/>
          </a:prstGeom>
          <a:solidFill>
            <a:srgbClr val="1B2E56">
              <a:alpha val="9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36576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 dirty="0">
                <a:solidFill>
                  <a:srgbClr val="E8B23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শিখন ফল</a:t>
            </a:r>
            <a:endParaRPr lang="en-US" sz="6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3FC7E8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নবম শ্রেণি ❖ আখলাক, অধ্যায়-৪ ❖ পাঠ-১১ ❖ কর্তব্যপরায়ণতা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64240" cy="4069080"/>
          </a:xfrm>
          <a:prstGeom prst="roundRect">
            <a:avLst>
              <a:gd name="adj" fmla="val 2697"/>
            </a:avLst>
          </a:prstGeom>
          <a:solidFill>
            <a:srgbClr val="0C1830"/>
          </a:solidFill>
          <a:ln w="12700">
            <a:solidFill>
              <a:srgbClr val="E8B23A"/>
            </a:solidFill>
            <a:prstDash val="solid"/>
          </a:ln>
          <a:effectLst>
            <a:outerShdw blurRad="76200" dist="38100" dir="5400000" algn="bl" rotWithShape="0">
              <a:srgbClr val="000000">
                <a:alpha val="3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915668"/>
            <a:ext cx="457200" cy="457200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19156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508760" y="184251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কর্তব্যপরায়ণতা শব্দের অর্থ ও ধারণা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68680" y="2729484"/>
            <a:ext cx="457200" cy="457200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7294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08760" y="265633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কর্তব্যপরায়ণতার গুরুত্ব ও প্রয়োজনীয়তা বর্ণনা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8680" y="3543300"/>
            <a:ext cx="457200" cy="457200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5433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08760" y="34701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ব্যক্তি, পরিবার ও সমাজজীবনে কর্তব্যপরায়ণতার প্রভাব ব্যাখ্যা করতে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68680" y="4357116"/>
            <a:ext cx="457200" cy="457200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3571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08760" y="428396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ইসলামের দৃষ্টিতে কর্তব্যপরায়ণতা সম্পর্কিত নির্দেশনা তুলে ধরতে পারবে।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68680" y="5170932"/>
            <a:ext cx="457200" cy="457200"/>
          </a:xfrm>
          <a:prstGeom prst="ellipse">
            <a:avLst/>
          </a:prstGeom>
          <a:solidFill>
            <a:srgbClr val="E8B23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709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0C1830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08760" y="50977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dirty="0">
                <a:solidFill>
                  <a:srgbClr val="F2F5F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নিজ জীবনে কর্তব্যপরায়ণ হওয়ার ক্ষেত্রে সচেতন ও দায়িত্বশীল হবে।</a:t>
            </a:r>
            <a:endParaRPr lang="en-US" sz="32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65760" y="6355080"/>
            <a:ext cx="11430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dirty="0">
                <a:solidFill>
                  <a:srgbClr val="E8B23A"/>
                </a:solidFill>
                <a:latin typeface="SutonnyMJ" pitchFamily="2" charset="0"/>
                <a:ea typeface="Lohit Bengali" pitchFamily="34" charset="-122"/>
                <a:cs typeface="SutonnyMJ" pitchFamily="2" charset="0"/>
              </a:rPr>
              <a:t>মোঃ আলাউদ্দিন, সহকারী শিক্ষক, শিয়ালীডাঙ্গা বহুমুখী মাধ্যমিক বিদ্যালয়, বটিয়াঘাটা, খুলনা।</a:t>
            </a:r>
            <a:endParaRPr lang="en-US" sz="20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25018"/>
      </p:ext>
    </p:extLst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9718"/>
            <a:ext cx="12188952" cy="105156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কর্তব্যপরায়ণতা কী?</a:t>
            </a:r>
            <a:endParaRPr lang="en-US" sz="3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081278"/>
            <a:ext cx="12192000" cy="577672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966960" y="-320040"/>
            <a:ext cx="1554480" cy="155448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5" name="Image 0" descr="bala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6718" y="29718"/>
            <a:ext cx="854964" cy="8549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554480"/>
            <a:ext cx="10881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1E2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নিজের ওপর অর্পিত দায়িত্ব ও কর্তব্য যথাযথভাবে, আন্তরিকতার সাথে এবং যথাসময়ে পালন করার নামই কর্তব্যপরায়ণতা। এটি মানুষের চরিত্রের এক অপরিহার্য ও মহৎ গুণ, যা ব্যক্তি ও সামাজিক জীবনে শৃঙ্খলা প্রতিষ্ঠা করে।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40080" y="3520440"/>
            <a:ext cx="10881360" cy="265176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2700">
            <a:solidFill>
              <a:srgbClr val="DDE2EC"/>
            </a:solidFill>
            <a:prstDash val="solid"/>
          </a:ln>
          <a:effectLst>
            <a:outerShdw blurRad="101600" dist="38100" dir="5400000" algn="bl" rotWithShape="0">
              <a:srgbClr val="1B2A4A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005840" y="374904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হাদিসের শিক্ষা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05840" y="4251960"/>
            <a:ext cx="10149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i="1" dirty="0">
                <a:solidFill>
                  <a:srgbClr val="1E2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মহানবী (সা.) বলেছেন, তোমাদের প্রত্যেকেই দায়িত্বশীল এবং প্রত্যেককে তার নিজ নিজ দায়িত্ব সম্পর্কে জিজ্ঞাসা করা হবে। এই হাদিস কর্তব্যপরায়ণতাকে ঈমানের একটি গুরুত্বপূর্ণ অংশ হিসেবে তুলে ধরে।</a:t>
            </a:r>
            <a:endParaRPr lang="en-US" sz="1800" dirty="0"/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019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ইসলামে কর্তব্যপরায়ণতার গুরুত্ব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1005840" cy="100584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4" name="Image 0" descr="sh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" y="1760220"/>
            <a:ext cx="502920" cy="502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828800" y="1435608"/>
            <a:ext cx="9692640" cy="1325880"/>
          </a:xfrm>
          <a:prstGeom prst="roundRect">
            <a:avLst>
              <a:gd name="adj" fmla="val 6897"/>
            </a:avLst>
          </a:prstGeom>
          <a:solidFill>
            <a:srgbClr val="223862"/>
          </a:solidFill>
          <a:ln/>
        </p:spPr>
      </p:sp>
      <p:sp>
        <p:nvSpPr>
          <p:cNvPr id="6" name="Text 3"/>
          <p:cNvSpPr/>
          <p:nvPr/>
        </p:nvSpPr>
        <p:spPr>
          <a:xfrm>
            <a:off x="2103120" y="1435608"/>
            <a:ext cx="9189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50" dirty="0">
                <a:solidFill>
                  <a:srgbClr val="F5F6F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আল্লাহর পক্ষ থেকে অর্পিত আমানত ও দায়িত্ব যথাযথভাবে পালন করা মুমিনের অন্যতম বৈশিষ্ট্য এবং ঈমানের অপরিহার্য দাবি।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640080" y="3063240"/>
            <a:ext cx="1005840" cy="100584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8" name="Image 1" descr="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" y="3314700"/>
            <a:ext cx="502920" cy="5029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828800" y="2990088"/>
            <a:ext cx="9692640" cy="1325880"/>
          </a:xfrm>
          <a:prstGeom prst="roundRect">
            <a:avLst>
              <a:gd name="adj" fmla="val 6897"/>
            </a:avLst>
          </a:prstGeom>
          <a:solidFill>
            <a:srgbClr val="223862"/>
          </a:solidFill>
          <a:ln/>
        </p:spPr>
      </p:sp>
      <p:sp>
        <p:nvSpPr>
          <p:cNvPr id="10" name="Text 6"/>
          <p:cNvSpPr/>
          <p:nvPr/>
        </p:nvSpPr>
        <p:spPr>
          <a:xfrm>
            <a:off x="2103120" y="2990088"/>
            <a:ext cx="9189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50" dirty="0">
                <a:solidFill>
                  <a:srgbClr val="F5F6F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মহানবী (সা.) ব্যক্তিগত, পারিবারিক ও রাষ্ট্রীয় জীবনের প্রতিটি ক্ষেত্রে কর্তব্য পালনে সকলের জন্য অনুসরণীয় আদর্শ স্থাপন করেছেন।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640080" y="4617720"/>
            <a:ext cx="1005840" cy="100584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12" name="Image 2" descr="boo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540" y="4869180"/>
            <a:ext cx="502920" cy="502920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1828800" y="4544568"/>
            <a:ext cx="9692640" cy="1325880"/>
          </a:xfrm>
          <a:prstGeom prst="roundRect">
            <a:avLst>
              <a:gd name="adj" fmla="val 6897"/>
            </a:avLst>
          </a:prstGeom>
          <a:solidFill>
            <a:srgbClr val="223862"/>
          </a:solidFill>
          <a:ln/>
        </p:spPr>
      </p:sp>
      <p:sp>
        <p:nvSpPr>
          <p:cNvPr id="14" name="Text 9"/>
          <p:cNvSpPr/>
          <p:nvPr/>
        </p:nvSpPr>
        <p:spPr>
          <a:xfrm>
            <a:off x="2103120" y="4544568"/>
            <a:ext cx="9189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50" dirty="0">
                <a:solidFill>
                  <a:srgbClr val="F5F6F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কুরআনে আমানত রক্ষা ও প্রতিশ্রুতি পূরণকে প্রকৃত সৎকর্মশীল মুমিনের অন্যতম গুণ হিসেবে বারবার উল্লেখ করা হয়েছে।</a:t>
            </a:r>
            <a:endParaRPr lang="en-US" sz="1650" dirty="0"/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C9972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13716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কর্তব্যপরায়ণ ব্যক্তির বৈশিষ্ট্য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1051560"/>
            <a:ext cx="12188952" cy="58064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1463040"/>
            <a:ext cx="5349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AE0C8"/>
            </a:solidFill>
            <a:prstDash val="solid"/>
          </a:ln>
          <a:effectLst>
            <a:outerShdw blurRad="88900" dist="38100" dir="5400000" algn="bl" rotWithShape="0">
              <a:srgbClr val="5A451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737360"/>
            <a:ext cx="868680" cy="86868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6" name="Image 0" descr="clipbo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570" y="1954530"/>
            <a:ext cx="434340" cy="4343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171907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সময়ানুবর্তিতা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960120" y="2514600"/>
            <a:ext cx="4709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E2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নির্ধারিত সময়ের মধ্যে নিজের দায়িত্ব ও কাজ সম্পন্ন করা।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309360" y="1463040"/>
            <a:ext cx="5349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AE0C8"/>
            </a:solidFill>
            <a:prstDash val="solid"/>
          </a:ln>
          <a:effectLst>
            <a:outerShdw blurRad="88900" dist="38100" dir="5400000" algn="bl" rotWithShape="0">
              <a:srgbClr val="5A451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583680" y="1737360"/>
            <a:ext cx="868680" cy="86868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1" name="Image 1" descr="hea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850" y="1954530"/>
            <a:ext cx="434340" cy="4343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240" y="171907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আন্তরিকতা ও নিষ্ঠা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629400" y="2514600"/>
            <a:ext cx="4709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1E2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মনোযোগ, যত্ন ও একাগ্রতার সাথে কাজ সম্পাদন করা।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640080" y="4069080"/>
            <a:ext cx="5349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AE0C8"/>
            </a:solidFill>
            <a:prstDash val="solid"/>
          </a:ln>
          <a:effectLst>
            <a:outerShdw blurRad="88900" dist="38100" dir="5400000" algn="bl" rotWithShape="0">
              <a:srgbClr val="5A451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343400"/>
            <a:ext cx="868680" cy="86868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16" name="Image 2" descr="balanc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570" y="4560570"/>
            <a:ext cx="434340" cy="4343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65960" y="432511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জবাবদিহিতা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960120" y="5120640"/>
            <a:ext cx="4709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E2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নিজের প্রতিটি কাজের জন্য দায়ভার স্বীকার করে নেওয়া।</a:t>
            </a:r>
            <a:endParaRPr lang="en-US" sz="1450" dirty="0"/>
          </a:p>
        </p:txBody>
      </p:sp>
      <p:sp>
        <p:nvSpPr>
          <p:cNvPr id="19" name="Shape 14"/>
          <p:cNvSpPr/>
          <p:nvPr/>
        </p:nvSpPr>
        <p:spPr>
          <a:xfrm>
            <a:off x="6309360" y="4069080"/>
            <a:ext cx="5349240" cy="233172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AE0C8"/>
            </a:solidFill>
            <a:prstDash val="solid"/>
          </a:ln>
          <a:effectLst>
            <a:outerShdw blurRad="88900" dist="38100" dir="5400000" algn="bl" rotWithShape="0">
              <a:srgbClr val="5A451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583680" y="4343400"/>
            <a:ext cx="868680" cy="868680"/>
          </a:xfrm>
          <a:prstGeom prst="ellipse">
            <a:avLst/>
          </a:prstGeom>
          <a:solidFill>
            <a:srgbClr val="1B2A4A"/>
          </a:solidFill>
          <a:ln/>
        </p:spPr>
      </p:sp>
      <p:pic>
        <p:nvPicPr>
          <p:cNvPr id="21" name="Image 3" descr="shie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850" y="4560570"/>
            <a:ext cx="434340" cy="4343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35240" y="432511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বিশ্বস্ততা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6629400" y="5120640"/>
            <a:ext cx="4709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1E2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অর্পিত আমানত ও প্রতিশ্রুতি অক্ষুণ্ণ রাখা।</a:t>
            </a:r>
            <a:endParaRPr lang="en-US" sz="1450" dirty="0"/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8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548640" y="4572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A4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বিভিন্ন ক্ষেত্রে কর্তব্য পালন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10058400" y="411480"/>
            <a:ext cx="1371600" cy="137160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4" name="Image 0" descr="glob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7010" y="720090"/>
            <a:ext cx="754380" cy="7543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214884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223862"/>
          </a:solidFill>
          <a:ln/>
        </p:spPr>
      </p:sp>
      <p:sp>
        <p:nvSpPr>
          <p:cNvPr id="6" name="Shape 3"/>
          <p:cNvSpPr/>
          <p:nvPr/>
        </p:nvSpPr>
        <p:spPr>
          <a:xfrm>
            <a:off x="914400" y="2423160"/>
            <a:ext cx="822960" cy="82296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7" name="Image 1" descr="ho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140" y="2628900"/>
            <a:ext cx="411480" cy="4114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20240" y="2441448"/>
            <a:ext cx="3886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পরিবারে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960120" y="3063240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F5F6F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পিতামাতার আনুগত্য করা এবং ভাইবোনদের প্রতি স্নেহ ও যত্ন প্রদর্শন করা।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6309360" y="214884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223862"/>
          </a:solidFill>
          <a:ln/>
        </p:spPr>
      </p:sp>
      <p:sp>
        <p:nvSpPr>
          <p:cNvPr id="11" name="Shape 7"/>
          <p:cNvSpPr/>
          <p:nvPr/>
        </p:nvSpPr>
        <p:spPr>
          <a:xfrm>
            <a:off x="6583680" y="2423160"/>
            <a:ext cx="822960" cy="82296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12" name="Image 2" descr="schoo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9420" y="2628900"/>
            <a:ext cx="411480" cy="4114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589520" y="2441448"/>
            <a:ext cx="3886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বিদ্যালয়ে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6629400" y="3063240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F5F6F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নিয়মিত পাঠগ্রহণ করা এবং শিক্ষকের নির্দেশনা যথাযথভাবে মেনে চলা।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640080" y="438912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223862"/>
          </a:solidFill>
          <a:ln/>
        </p:spPr>
      </p:sp>
      <p:sp>
        <p:nvSpPr>
          <p:cNvPr id="16" name="Shape 11"/>
          <p:cNvSpPr/>
          <p:nvPr/>
        </p:nvSpPr>
        <p:spPr>
          <a:xfrm>
            <a:off x="914400" y="4663440"/>
            <a:ext cx="822960" cy="82296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17" name="Image 3" descr="handshak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0140" y="4869180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920240" y="4681728"/>
            <a:ext cx="3886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সমাজে</a:t>
            </a:r>
            <a:endParaRPr lang="en-US" sz="1800" dirty="0"/>
          </a:p>
        </p:txBody>
      </p:sp>
      <p:sp>
        <p:nvSpPr>
          <p:cNvPr id="19" name="Text 13"/>
          <p:cNvSpPr/>
          <p:nvPr/>
        </p:nvSpPr>
        <p:spPr>
          <a:xfrm>
            <a:off x="960120" y="5303520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F5F6F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প্রতিবেশী ও সহনাগরিকদের প্রতি সহানুভূতিশীল ও সহযোগিতামূলক আচরণ করা।</a:t>
            </a:r>
            <a:endParaRPr lang="en-US" sz="1450" dirty="0"/>
          </a:p>
        </p:txBody>
      </p:sp>
      <p:sp>
        <p:nvSpPr>
          <p:cNvPr id="20" name="Shape 14"/>
          <p:cNvSpPr/>
          <p:nvPr/>
        </p:nvSpPr>
        <p:spPr>
          <a:xfrm>
            <a:off x="6309360" y="438912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223862"/>
          </a:solidFill>
          <a:ln/>
        </p:spPr>
      </p:sp>
      <p:sp>
        <p:nvSpPr>
          <p:cNvPr id="21" name="Shape 15"/>
          <p:cNvSpPr/>
          <p:nvPr/>
        </p:nvSpPr>
        <p:spPr>
          <a:xfrm>
            <a:off x="6583680" y="4663440"/>
            <a:ext cx="822960" cy="82296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22" name="Image 4" descr="shie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9420" y="4869180"/>
            <a:ext cx="411480" cy="41148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589520" y="4681728"/>
            <a:ext cx="3886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রাষ্ট্রে</a:t>
            </a:r>
            <a:endParaRPr lang="en-US" sz="1800" dirty="0"/>
          </a:p>
        </p:txBody>
      </p:sp>
      <p:sp>
        <p:nvSpPr>
          <p:cNvPr id="24" name="Text 17"/>
          <p:cNvSpPr/>
          <p:nvPr/>
        </p:nvSpPr>
        <p:spPr>
          <a:xfrm>
            <a:off x="6629400" y="5303520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F5F6F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দেশের প্রচলিত আইন-কানুন মান্য করা এবং রাষ্ট্রের প্রতি অনুগত থাকা।</a:t>
            </a:r>
            <a:endParaRPr lang="en-US" sz="1450" dirty="0"/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9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0" y="0"/>
            <a:ext cx="12192000" cy="67665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141732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কর্তব্যপরায়ণতার উপকারিতা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10058400" y="411480"/>
            <a:ext cx="1371600" cy="137160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4" name="Image 0" descr="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7010" y="720090"/>
            <a:ext cx="754380" cy="7543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31520" y="2148840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21488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417320" y="205740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ব্যক্তির চরিত্র মহিমান্বিত ও গৌরবান্বিত হয়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731520" y="2990088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9" name="Text 6"/>
          <p:cNvSpPr/>
          <p:nvPr/>
        </p:nvSpPr>
        <p:spPr>
          <a:xfrm>
            <a:off x="731520" y="2990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417320" y="2898648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পারস্পরিক আস্থা ও বিশ্বাস দৃঢ় হয়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" name="Shape 8"/>
          <p:cNvSpPr/>
          <p:nvPr/>
        </p:nvSpPr>
        <p:spPr>
          <a:xfrm>
            <a:off x="731520" y="3831336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2" name="Text 9"/>
          <p:cNvSpPr/>
          <p:nvPr/>
        </p:nvSpPr>
        <p:spPr>
          <a:xfrm>
            <a:off x="731520" y="38313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417320" y="3739896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পারিবারিক ও সামাজিক শৃঙ্খলা বজায় থাকে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4" name="Shape 11"/>
          <p:cNvSpPr/>
          <p:nvPr/>
        </p:nvSpPr>
        <p:spPr>
          <a:xfrm>
            <a:off x="731520" y="4672584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5" name="Text 12"/>
          <p:cNvSpPr/>
          <p:nvPr/>
        </p:nvSpPr>
        <p:spPr>
          <a:xfrm>
            <a:off x="731520" y="4672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1417320" y="4581144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কর্মক্ষেত্রে সাফল্য ও উন্নতি অর্জিত হয়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7" name="Shape 14"/>
          <p:cNvSpPr/>
          <p:nvPr/>
        </p:nvSpPr>
        <p:spPr>
          <a:xfrm>
            <a:off x="731520" y="5513832"/>
            <a:ext cx="457200" cy="457200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8" name="Text 15"/>
          <p:cNvSpPr/>
          <p:nvPr/>
        </p:nvSpPr>
        <p:spPr>
          <a:xfrm>
            <a:off x="731520" y="5513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1417320" y="5422392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আল্লাহর সন্তুষ্টি ও পরকালীন মুক্তি লাভ হয়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  <p:bldP spid="16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019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1B2A4A">
              <a:alpha val="6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শিক্ষার্থী হিসেবে আমাদের করণীয়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685800" cy="68580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5" name="Image 0" descr="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1771650"/>
            <a:ext cx="342900" cy="3429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4480" y="155448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নিয়মিত ও যথাসময়ে পড়াশোনা করা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640080" y="2560320"/>
            <a:ext cx="685800" cy="68580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8" name="Image 1" descr="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2731770"/>
            <a:ext cx="342900" cy="3429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54480" y="251460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পিতামাতা ও শিক্ষকের নির্দেশনা মেনে চলা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0" name="Shape 6"/>
          <p:cNvSpPr/>
          <p:nvPr/>
        </p:nvSpPr>
        <p:spPr>
          <a:xfrm>
            <a:off x="640080" y="3520440"/>
            <a:ext cx="685800" cy="68580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11" name="Image 2" descr="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3691890"/>
            <a:ext cx="342900" cy="3429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554480" y="347472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নিজের ওপর অর্পিত দায়িত্ব যথাযথভাবে পালন করা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3" name="Shape 8"/>
          <p:cNvSpPr/>
          <p:nvPr/>
        </p:nvSpPr>
        <p:spPr>
          <a:xfrm>
            <a:off x="640080" y="4480560"/>
            <a:ext cx="685800" cy="685800"/>
          </a:xfrm>
          <a:prstGeom prst="ellipse">
            <a:avLst/>
          </a:prstGeom>
          <a:solidFill>
            <a:srgbClr val="C9972B"/>
          </a:solidFill>
          <a:ln/>
        </p:spPr>
      </p:sp>
      <p:pic>
        <p:nvPicPr>
          <p:cNvPr id="14" name="Image 3" descr="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" y="4652010"/>
            <a:ext cx="342900" cy="3429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54480" y="443484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সর্বদা প্রতিশ্রুতি রক্ষা করা ও সততার চর্চা করা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Shape 10"/>
          <p:cNvSpPr/>
          <p:nvPr/>
        </p:nvSpPr>
        <p:spPr>
          <a:xfrm>
            <a:off x="640080" y="5337810"/>
            <a:ext cx="10881360" cy="914400"/>
          </a:xfrm>
          <a:prstGeom prst="roundRect">
            <a:avLst>
              <a:gd name="adj" fmla="val 12000"/>
            </a:avLst>
          </a:prstGeom>
          <a:solidFill>
            <a:srgbClr val="C9972B"/>
          </a:solidFill>
          <a:ln/>
        </p:spPr>
      </p:sp>
      <p:sp>
        <p:nvSpPr>
          <p:cNvPr id="17" name="Text 11"/>
          <p:cNvSpPr/>
          <p:nvPr/>
        </p:nvSpPr>
        <p:spPr>
          <a:xfrm>
            <a:off x="1154430" y="5337810"/>
            <a:ext cx="10242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0192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কর্তব্যপরায়ণতাই একজন প্রকৃত মুমিন ও সুনাগরিকের পরিচয় বহন করে।</a:t>
            </a:r>
            <a:endParaRPr lang="en-US" sz="2400" dirty="0"/>
          </a:p>
        </p:txBody>
      </p:sp>
    </p:spTree>
  </p:cSld>
  <p:clrMapOvr>
    <a:masterClrMapping/>
  </p:clrMapOvr>
  <p:transition spd="slow" advClick="0" advTm="3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537</Words>
  <Application>Microsoft Office PowerPoint</Application>
  <PresentationFormat>Widescreen</PresentationFormat>
  <Paragraphs>96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Calibri</vt:lpstr>
      <vt:lpstr>Calibri Light</vt:lpstr>
      <vt:lpstr>Lohit Bengali</vt:lpstr>
      <vt:lpstr>Nikosh</vt:lpstr>
      <vt:lpstr>NikoshBAN</vt:lpstr>
      <vt:lpstr>Nirmala UI</vt:lpstr>
      <vt:lpstr>SutonnyMJ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37</cp:revision>
  <dcterms:created xsi:type="dcterms:W3CDTF">2026-08-01T04:20:19Z</dcterms:created>
  <dcterms:modified xsi:type="dcterms:W3CDTF">2026-08-07T11:27:45Z</dcterms:modified>
</cp:coreProperties>
</file>