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7" r:id="rId2"/>
  </p:sldMasterIdLst>
  <p:notesMasterIdLst>
    <p:notesMasterId r:id="rId13"/>
  </p:notesMasterIdLst>
  <p:sldIdLst>
    <p:sldId id="256" r:id="rId3"/>
    <p:sldId id="265" r:id="rId4"/>
    <p:sldId id="266" r:id="rId5"/>
    <p:sldId id="257" r:id="rId6"/>
    <p:sldId id="258" r:id="rId7"/>
    <p:sldId id="259" r:id="rId8"/>
    <p:sldId id="260" r:id="rId9"/>
    <p:sldId id="261" r:id="rId10"/>
    <p:sldId id="267" r:id="rId11"/>
    <p:sldId id="264" r:id="rId1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546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9573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2403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821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 advTm="3000">
        <p15:prstTrans prst="fractur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7CC41A0-F0B0-BF11-7852-8F795B3CDB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E6AB28-CD6F-4D36-A938-7C1C6B736EF8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8/7/2026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5FB69954-3418-9314-EAF9-3E7880FC6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9DE67EE-D8F7-1319-B270-858D03287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B5B60E-5FCC-474A-A5B2-A05C04E27AF1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6470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 advTm="3000">
        <p15:prstTrans prst="fracture"/>
      </p:transition>
    </mc:Choice>
    <mc:Fallback>
      <p:transition spd="slow" advClick="0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49978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 advTm="3000">
        <p15:prstTrans prst="fracture"/>
      </p:transition>
    </mc:Choice>
    <mc:Fallback>
      <p:transition spd="slow" advClick="0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675" y="2926075"/>
            <a:ext cx="1456352" cy="1789614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0" y="6518367"/>
            <a:ext cx="8752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kern="1200" smtClean="0">
                <a:solidFill>
                  <a:srgbClr val="FFFF00"/>
                </a:solidFill>
                <a:effectLst/>
                <a:latin typeface="+mn-lt"/>
                <a:ea typeface="+mn-ea"/>
                <a:cs typeface="+mn-cs"/>
              </a:rPr>
              <a:t>মোঃ আলাউদ্দিন , সহকারী শিক্ষক, শিয়ালীডাঙ্গা বহুমুখী মাধ্যমিক বিদ্যালয়,বটিয়াঘাটা,খুলনা।</a:t>
            </a:r>
            <a:endParaRPr lang="en-US" sz="1800" b="1" kern="1200" smtClean="0">
              <a:solidFill>
                <a:srgbClr val="FFFF00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>
              <a:solidFill>
                <a:srgbClr val="FFFF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6" r:id="rId2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 advTm="3000">
        <p15:prstTrans prst="fractur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819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 advTm="3000">
        <p15:prstTrans prst="fracture"/>
      </p:transition>
    </mc:Choice>
    <mc:Fallback>
      <p:transition spd="slow" advClick="0" advTm="3000">
        <p:fade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hyperlink" Target="https://www.teachers.gov.bd/profile/sk336531alauddin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gif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42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1371600"/>
            <a:ext cx="5029200" cy="5029200"/>
          </a:xfrm>
          <a:prstGeom prst="ellipse">
            <a:avLst/>
          </a:prstGeom>
          <a:solidFill>
            <a:srgbClr val="0B6E4F">
              <a:alpha val="6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645920" y="4389120"/>
            <a:ext cx="4114800" cy="4114800"/>
          </a:xfrm>
          <a:prstGeom prst="ellipse">
            <a:avLst/>
          </a:prstGeom>
          <a:solidFill>
            <a:srgbClr val="0B6E4F">
              <a:alpha val="6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5257800" y="914400"/>
            <a:ext cx="1645920" cy="1645920"/>
          </a:xfrm>
          <a:prstGeom prst="ellipse">
            <a:avLst/>
          </a:prstGeom>
          <a:solidFill>
            <a:srgbClr val="F42A41"/>
          </a:solidFill>
          <a:ln/>
        </p:spPr>
      </p:sp>
      <p:pic>
        <p:nvPicPr>
          <p:cNvPr id="5" name="Image 0" descr="fla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0" y="1325880"/>
            <a:ext cx="822960" cy="822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82271" y="3341312"/>
            <a:ext cx="112471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600" b="1" dirty="0">
                <a:solidFill>
                  <a:srgbClr val="FFC0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স্বদেশপ্রেম</a:t>
            </a:r>
            <a:endParaRPr lang="en-US" sz="6600" dirty="0">
              <a:solidFill>
                <a:srgbClr val="FFC000"/>
              </a:solidFill>
            </a:endParaRPr>
          </a:p>
        </p:txBody>
      </p:sp>
      <p:sp>
        <p:nvSpPr>
          <p:cNvPr id="7" name="Shape 4"/>
          <p:cNvSpPr/>
          <p:nvPr/>
        </p:nvSpPr>
        <p:spPr>
          <a:xfrm>
            <a:off x="4516341" y="4605172"/>
            <a:ext cx="2286000" cy="27432"/>
          </a:xfrm>
          <a:prstGeom prst="rect">
            <a:avLst/>
          </a:prstGeom>
          <a:solidFill>
            <a:srgbClr val="D8A947"/>
          </a:solidFill>
          <a:ln/>
        </p:spPr>
      </p:sp>
      <p:sp>
        <p:nvSpPr>
          <p:cNvPr id="8" name="Text 5"/>
          <p:cNvSpPr/>
          <p:nvPr/>
        </p:nvSpPr>
        <p:spPr>
          <a:xfrm>
            <a:off x="469127" y="4850072"/>
            <a:ext cx="11247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smtClean="0">
                <a:solidFill>
                  <a:srgbClr val="F4F6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নবম শ্রেণী: চতুর্থ </a:t>
            </a:r>
            <a:r>
              <a:rPr lang="en-US" sz="2000" dirty="0">
                <a:solidFill>
                  <a:srgbClr val="F4F6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অধ্যায় · আখলাক  |  পাঠ – ১০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457200" y="6126480"/>
            <a:ext cx="11247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BFE3D3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নবম শ্রেণি — ইসলাম শিক্ষা ও নৈতিক জীবন</a:t>
            </a:r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4118113" y="2559607"/>
            <a:ext cx="39491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smtClean="0">
                <a:solidFill>
                  <a:srgbClr val="FFC000"/>
                </a:solidFill>
              </a:rPr>
              <a:t>আজকের পাঠ</a:t>
            </a:r>
            <a:endParaRPr lang="en-US" sz="6600">
              <a:solidFill>
                <a:srgbClr val="FFC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 advTm="3000">
        <p15:prstTrans prst="fractur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15543" y="537168"/>
            <a:ext cx="69159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 smtClean="0"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ধন্যবাদ</a:t>
            </a:r>
            <a:endParaRPr lang="en-US" sz="115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3941" y="2884868"/>
            <a:ext cx="4314423" cy="58477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FF00"/>
                </a:solidFill>
              </a:rPr>
              <a:t>মোঃ আলাউদ্দিন , সহকারী শিক্ষক ,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73521" y="2946423"/>
            <a:ext cx="5872766" cy="52322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</a:rPr>
              <a:t>শিয়ালীডাঙ্গা বহুমুখী মাধ্যমিক বিদ্যালয়, বটিয়ঘাটা, খুলনা।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8029" y="4250028"/>
            <a:ext cx="4430335" cy="64633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মোবাইল </a:t>
            </a:r>
            <a:r>
              <a:rPr lang="en-US" sz="3600" dirty="0" err="1" smtClean="0">
                <a:solidFill>
                  <a:srgbClr val="002060"/>
                </a:solidFill>
              </a:rPr>
              <a:t>নং</a:t>
            </a:r>
            <a:r>
              <a:rPr lang="en-US" sz="3600" dirty="0" smtClean="0">
                <a:solidFill>
                  <a:srgbClr val="002060"/>
                </a:solidFill>
              </a:rPr>
              <a:t> 0172-943407</a:t>
            </a:r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73521" y="4157694"/>
            <a:ext cx="6014434" cy="83099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</a:rPr>
              <a:t>শিক্ষক বাতায়ন আইডি লিংক=</a:t>
            </a:r>
          </a:p>
          <a:p>
            <a:r>
              <a:rPr lang="en-US" sz="2000" dirty="0" smtClean="0">
                <a:solidFill>
                  <a:srgbClr val="002060"/>
                </a:solidFill>
              </a:rPr>
              <a:t>https</a:t>
            </a:r>
            <a:r>
              <a:rPr lang="en-US" sz="2000" dirty="0">
                <a:solidFill>
                  <a:srgbClr val="002060"/>
                </a:solidFill>
              </a:rPr>
              <a:t>://www.teachers.gov.bd/profile/sk336531alauddin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088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 advTm="3000">
        <p15:prstTrans prst="fractur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pexels-pixabay-331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6094393" y="0"/>
            <a:ext cx="605313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0" dist="152400" dir="8100000" sx="105000" sy="105000" algn="tr" rotWithShape="0">
              <a:prstClr val="black">
                <a:alpha val="55000"/>
              </a:prstClr>
            </a:outerShdw>
          </a:effectLst>
          <a:scene3d>
            <a:camera prst="obliqueBottom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 flipH="1">
            <a:off x="6081512" y="-80183"/>
            <a:ext cx="9906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  <a:gs pos="100000">
                <a:schemeClr val="tx1">
                  <a:alpha val="30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7353BBD-4BAA-A37F-5629-CD977DAA9C57}"/>
              </a:ext>
            </a:extLst>
          </p:cNvPr>
          <p:cNvSpPr txBox="1"/>
          <p:nvPr/>
        </p:nvSpPr>
        <p:spPr>
          <a:xfrm>
            <a:off x="7612067" y="134922"/>
            <a:ext cx="3556820" cy="66678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733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3733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733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</a:t>
            </a:r>
            <a:endParaRPr lang="en-US" sz="3733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A7BE9DC-7381-C9FF-5007-6A71F03747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860" y="936630"/>
            <a:ext cx="1931234" cy="19312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B0F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97FF44B-79A3-9A15-3354-B171FAEDBCD7}"/>
              </a:ext>
            </a:extLst>
          </p:cNvPr>
          <p:cNvSpPr txBox="1"/>
          <p:nvPr/>
        </p:nvSpPr>
        <p:spPr>
          <a:xfrm>
            <a:off x="6427304" y="2847853"/>
            <a:ext cx="5632174" cy="2410981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267" b="1" smtClean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মো:আলাউদ্দিন </a:t>
            </a:r>
            <a:endParaRPr lang="en-US" sz="4267" b="1" dirty="0">
              <a:solidFill>
                <a:srgbClr val="0CAC04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শিয়ালীডা</a:t>
            </a:r>
            <a:r>
              <a:rPr lang="en-US" sz="3600" b="1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½v eûgyLx gva¨wgK we`¨vjq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ewUqvNvUv,Lyjbv</a:t>
            </a:r>
            <a:r>
              <a:rPr lang="en-US" sz="3600" b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B13BBEB-34BA-D49A-5688-36B4ED03D37B}"/>
              </a:ext>
            </a:extLst>
          </p:cNvPr>
          <p:cNvSpPr txBox="1"/>
          <p:nvPr/>
        </p:nvSpPr>
        <p:spPr>
          <a:xfrm>
            <a:off x="147033" y="3654602"/>
            <a:ext cx="5475944" cy="1881231"/>
          </a:xfrm>
          <a:prstGeom prst="rect">
            <a:avLst/>
          </a:prstGeom>
          <a:noFill/>
          <a:ln>
            <a:noFill/>
          </a:ln>
          <a:effectLst>
            <a:softEdge rad="0"/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bn-BD" sz="8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r>
              <a:rPr lang="en-US" sz="8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0DB9B823-0A12-0ED0-26C6-11C6000FB9D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9050"/>
            <a:ext cx="6094392" cy="555488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860" y="975570"/>
            <a:ext cx="2003423" cy="186275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738" y="5213791"/>
            <a:ext cx="926109" cy="576059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7704632" y="5299505"/>
            <a:ext cx="3104699" cy="50276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667" dirty="0">
                <a:solidFill>
                  <a:srgbClr val="FFFF00"/>
                </a:solidFill>
                <a:latin typeface="Calibri" panose="020F0502020204030204"/>
              </a:rPr>
              <a:t>শিক্ষক বাতয়ন আইডি লিংক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26402" y="5883538"/>
            <a:ext cx="438912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hlinkClick r:id="rId7"/>
              </a:rPr>
              <a:t>https://www.teachers.gov.bd/profile/sk336531alauddin</a:t>
            </a:r>
            <a:endParaRPr lang="en-US" sz="2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7033" y="936630"/>
            <a:ext cx="4822532" cy="19016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7781" y="5155003"/>
            <a:ext cx="4273666" cy="145707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106194" y="5623573"/>
            <a:ext cx="6268761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8904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 advTm="3000">
        <p15:prstTrans prst="fractur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47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241280" y="-1463040"/>
            <a:ext cx="3566160" cy="3566160"/>
          </a:xfrm>
          <a:prstGeom prst="ellipse">
            <a:avLst/>
          </a:prstGeom>
          <a:solidFill>
            <a:srgbClr val="13603F">
              <a:alpha val="9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371600" y="5120640"/>
            <a:ext cx="3017520" cy="3017520"/>
          </a:xfrm>
          <a:prstGeom prst="ellipse">
            <a:avLst/>
          </a:prstGeom>
          <a:solidFill>
            <a:srgbClr val="13603F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746098" y="132124"/>
            <a:ext cx="9601200" cy="822960"/>
          </a:xfrm>
          <a:prstGeom prst="rect">
            <a:avLst/>
          </a:prstGeom>
          <a:solidFill>
            <a:schemeClr val="accent2">
              <a:lumMod val="50000"/>
            </a:schemeClr>
          </a:solidFill>
          <a:ln/>
        </p:spPr>
        <p:txBody>
          <a:bodyPr wrap="square" lIns="0" tIns="0" rIns="0" bIns="0" rtlCol="0" anchor="ctr">
            <a:prstTxWarp prst="textPlain">
              <a:avLst/>
            </a:prstTxWarp>
          </a:bodyPr>
          <a:lstStyle/>
          <a:p>
            <a:r>
              <a:rPr lang="en-US" sz="6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SutonnyMJ" pitchFamily="2" charset="0"/>
                <a:ea typeface="Lohit Bengali" pitchFamily="34" charset="-122"/>
                <a:cs typeface="SutonnyMJ" pitchFamily="2" charset="0"/>
              </a:rPr>
              <a:t>শিখন ফল</a:t>
            </a:r>
            <a:endParaRPr lang="en-US" sz="6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548640" y="109728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dirty="0">
                <a:solidFill>
                  <a:srgbClr val="FFFF0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নবম শ্রেণি ❖ আখলাক, অধ্যায়-৪ ❖ পাঠ-১০ ❖ স্বদেশপ্রেম</a:t>
            </a:r>
            <a:endParaRPr lang="en-US" sz="36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548640" y="1783080"/>
            <a:ext cx="11064240" cy="4069080"/>
          </a:xfrm>
          <a:prstGeom prst="roundRect">
            <a:avLst>
              <a:gd name="adj" fmla="val 2697"/>
            </a:avLst>
          </a:prstGeom>
          <a:solidFill>
            <a:srgbClr val="093626"/>
          </a:solidFill>
          <a:ln w="12700">
            <a:solidFill>
              <a:srgbClr val="F2A83E"/>
            </a:solidFill>
            <a:prstDash val="solid"/>
          </a:ln>
          <a:effectLst>
            <a:outerShdw blurRad="76200" dist="38100" dir="5400000" algn="bl" rotWithShape="0">
              <a:srgbClr val="000000">
                <a:alpha val="3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868680" y="1915668"/>
            <a:ext cx="457200" cy="457200"/>
          </a:xfrm>
          <a:prstGeom prst="ellipse">
            <a:avLst/>
          </a:prstGeom>
          <a:solidFill>
            <a:srgbClr val="F2A83E"/>
          </a:solidFill>
          <a:ln/>
        </p:spPr>
      </p:sp>
      <p:sp>
        <p:nvSpPr>
          <p:cNvPr id="8" name="Text 6"/>
          <p:cNvSpPr/>
          <p:nvPr/>
        </p:nvSpPr>
        <p:spPr>
          <a:xfrm>
            <a:off x="868680" y="19156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>
                <a:solidFill>
                  <a:srgbClr val="FFFF0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1</a:t>
            </a:r>
            <a:endParaRPr lang="en-US" sz="40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1508760" y="1842516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dirty="0">
                <a:solidFill>
                  <a:srgbClr val="FFFF0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স্বদেশপ্রেম শব্দের অর্থ ও ধারণা ব্যাখ্যা করতে পারবে।</a:t>
            </a:r>
            <a:endParaRPr lang="en-US" sz="36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868680" y="2729484"/>
            <a:ext cx="457200" cy="457200"/>
          </a:xfrm>
          <a:prstGeom prst="ellipse">
            <a:avLst/>
          </a:prstGeom>
          <a:solidFill>
            <a:srgbClr val="F2A83E"/>
          </a:solidFill>
          <a:ln/>
        </p:spPr>
      </p:sp>
      <p:sp>
        <p:nvSpPr>
          <p:cNvPr id="11" name="Text 9"/>
          <p:cNvSpPr/>
          <p:nvPr/>
        </p:nvSpPr>
        <p:spPr>
          <a:xfrm>
            <a:off x="868680" y="27294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>
                <a:solidFill>
                  <a:srgbClr val="FFFF0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2</a:t>
            </a:r>
            <a:endParaRPr lang="en-US" sz="40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508760" y="2656332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dirty="0">
                <a:solidFill>
                  <a:srgbClr val="FFFF0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স্বদেশপ্রেমের গুরুত্ব ও প্রয়োজনীয়তা বর্ণনা করতে পারবে।</a:t>
            </a:r>
            <a:endParaRPr lang="en-US" sz="36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868680" y="3543300"/>
            <a:ext cx="457200" cy="457200"/>
          </a:xfrm>
          <a:prstGeom prst="ellipse">
            <a:avLst/>
          </a:prstGeom>
          <a:solidFill>
            <a:srgbClr val="F2A83E"/>
          </a:solidFill>
          <a:ln/>
        </p:spPr>
      </p:sp>
      <p:sp>
        <p:nvSpPr>
          <p:cNvPr id="14" name="Text 12"/>
          <p:cNvSpPr/>
          <p:nvPr/>
        </p:nvSpPr>
        <p:spPr>
          <a:xfrm>
            <a:off x="868680" y="35433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>
                <a:solidFill>
                  <a:srgbClr val="FFFF0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3</a:t>
            </a:r>
            <a:endParaRPr lang="en-US" sz="40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508760" y="3470148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dirty="0">
                <a:solidFill>
                  <a:srgbClr val="FFFF0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একজন প্রকৃত দেশপ্রেমিকের বৈশিষ্ট্যসমূহ চিহ্নিত করতে পারবে।</a:t>
            </a:r>
            <a:endParaRPr lang="en-US" sz="36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868680" y="4357116"/>
            <a:ext cx="457200" cy="457200"/>
          </a:xfrm>
          <a:prstGeom prst="ellipse">
            <a:avLst/>
          </a:prstGeom>
          <a:solidFill>
            <a:srgbClr val="F2A83E"/>
          </a:solidFill>
          <a:ln/>
        </p:spPr>
      </p:sp>
      <p:sp>
        <p:nvSpPr>
          <p:cNvPr id="17" name="Text 15"/>
          <p:cNvSpPr/>
          <p:nvPr/>
        </p:nvSpPr>
        <p:spPr>
          <a:xfrm>
            <a:off x="868680" y="435711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>
                <a:solidFill>
                  <a:srgbClr val="FFFF0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4</a:t>
            </a:r>
            <a:endParaRPr lang="en-US" sz="40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508760" y="4283964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dirty="0">
                <a:solidFill>
                  <a:srgbClr val="FFFF0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ইসলামের দৃষ্টিতে স্বদেশপ্রেম সম্পর্কিত নির্দেশনা ব্যাখ্যা করতে পারবে।</a:t>
            </a:r>
            <a:endParaRPr lang="en-US" sz="36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868680" y="5170932"/>
            <a:ext cx="457200" cy="457200"/>
          </a:xfrm>
          <a:prstGeom prst="ellipse">
            <a:avLst/>
          </a:prstGeom>
          <a:solidFill>
            <a:srgbClr val="F2A83E"/>
          </a:solidFill>
          <a:ln/>
        </p:spPr>
      </p:sp>
      <p:sp>
        <p:nvSpPr>
          <p:cNvPr id="20" name="Text 18"/>
          <p:cNvSpPr/>
          <p:nvPr/>
        </p:nvSpPr>
        <p:spPr>
          <a:xfrm>
            <a:off x="868680" y="51709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>
                <a:solidFill>
                  <a:srgbClr val="FFFF0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5</a:t>
            </a:r>
            <a:endParaRPr lang="en-US" sz="40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508760" y="5097780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dirty="0">
                <a:solidFill>
                  <a:srgbClr val="FFFF0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দেশের প্রতি নিজের দায়িত্ব ও কর্তব্য পালনে সচেতন হবে।</a:t>
            </a:r>
            <a:endParaRPr lang="en-US" sz="36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365760" y="6355080"/>
            <a:ext cx="11430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dirty="0">
                <a:solidFill>
                  <a:srgbClr val="FFFF0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মোঃ আলাউদ্দিন, সহকারী শিক্ষক, শিয়ালীডাঙ্গা বহুমুখী মাধ্যমিক বিদ্যালয়, বটিয়াঘাটা, খুলনা।</a:t>
            </a:r>
            <a:endParaRPr lang="en-US" sz="24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4943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 advTm="3000">
        <p15:prstTrans prst="fractur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6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51560"/>
          </a:xfrm>
          <a:prstGeom prst="rect">
            <a:avLst/>
          </a:prstGeom>
          <a:solidFill>
            <a:srgbClr val="0B6E4F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37160"/>
            <a:ext cx="9144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স্বদেশপ্রেম কী?</a:t>
            </a:r>
            <a:endParaRPr lang="en-US" sz="3000" dirty="0"/>
          </a:p>
        </p:txBody>
      </p:sp>
      <p:sp>
        <p:nvSpPr>
          <p:cNvPr id="10" name="TextBox 9"/>
          <p:cNvSpPr txBox="1"/>
          <p:nvPr/>
        </p:nvSpPr>
        <p:spPr>
          <a:xfrm>
            <a:off x="-15240" y="1021842"/>
            <a:ext cx="12192000" cy="52578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9966960" y="-320040"/>
            <a:ext cx="1554480" cy="1554480"/>
          </a:xfrm>
          <a:prstGeom prst="ellipse">
            <a:avLst/>
          </a:prstGeom>
          <a:solidFill>
            <a:srgbClr val="F42A41"/>
          </a:solidFill>
          <a:ln/>
        </p:spPr>
      </p:sp>
      <p:pic>
        <p:nvPicPr>
          <p:cNvPr id="5" name="Image 0" descr="hear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6718" y="29718"/>
            <a:ext cx="854964" cy="8549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" y="1965960"/>
            <a:ext cx="1088136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2000" dirty="0">
                <a:solidFill>
                  <a:srgbClr val="1E2A24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নিজের জন্মভূমি, দেশের মাটি, মানুষ ও ঐতিহ্যের প্রতি অন্তরের গভীর থেকে উৎসারিত ভালোবাসা, শ্রদ্ধা ও আনুগত্যকে স্বদেশপ্রেম বলা হয়। এটি একটি মহৎ মানবিক ও নৈতিক গুণ, যা প্রতিটি সুনাগরিকের চরিত্রে থাকা আবশ্যক।</a:t>
            </a:r>
            <a:endParaRPr lang="en-US" sz="2000" dirty="0"/>
          </a:p>
        </p:txBody>
      </p:sp>
      <p:sp>
        <p:nvSpPr>
          <p:cNvPr id="7" name="Shape 4"/>
          <p:cNvSpPr/>
          <p:nvPr/>
        </p:nvSpPr>
        <p:spPr>
          <a:xfrm>
            <a:off x="640080" y="3520440"/>
            <a:ext cx="10881360" cy="2651760"/>
          </a:xfrm>
          <a:prstGeom prst="roundRect">
            <a:avLst>
              <a:gd name="adj" fmla="val 4138"/>
            </a:avLst>
          </a:prstGeom>
          <a:solidFill>
            <a:srgbClr val="FFFFFF"/>
          </a:solidFill>
          <a:ln w="12700">
            <a:solidFill>
              <a:srgbClr val="DCE7E1"/>
            </a:solidFill>
            <a:prstDash val="solid"/>
          </a:ln>
          <a:effectLst>
            <a:outerShdw blurRad="101600" dist="38100" dir="5400000" algn="bl" rotWithShape="0">
              <a:srgbClr val="0B6E4F">
                <a:alpha val="15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1005840" y="374904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B6E4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একটি সুপরিচিত বাণী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005840" y="4251960"/>
            <a:ext cx="101498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800" i="1" dirty="0">
                <a:solidFill>
                  <a:srgbClr val="1E2A24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“দেশপ্রেম ঈমানের একটি অঙ্গ” — এই প্রচলিত বাণীটি মুসলিম সমাজে যুগ যুগ ধরে দেশের প্রতি ভালোবাসা ও কর্তব্যবোধ জাগ্রত করার শিক্ষা হিসেবে বহুল ব্যবহৃত হয়ে আসছে।</a:t>
            </a:r>
            <a:endParaRPr lang="en-US" sz="18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 advTm="3000">
        <p15:prstTrans prst="fractur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742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ইসলামে স্বদেশপ্রেমের গুরুত্ব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40080" y="1508760"/>
            <a:ext cx="1005840" cy="1005840"/>
          </a:xfrm>
          <a:prstGeom prst="ellipse">
            <a:avLst/>
          </a:prstGeom>
          <a:solidFill>
            <a:srgbClr val="0B6E4F"/>
          </a:solidFill>
          <a:ln/>
        </p:spPr>
      </p:sp>
      <p:pic>
        <p:nvPicPr>
          <p:cNvPr id="4" name="Image 0" descr="mosq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540" y="1760220"/>
            <a:ext cx="502920" cy="5029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828800" y="1435608"/>
            <a:ext cx="9692640" cy="1325880"/>
          </a:xfrm>
          <a:prstGeom prst="roundRect">
            <a:avLst>
              <a:gd name="adj" fmla="val 6897"/>
            </a:avLst>
          </a:prstGeom>
          <a:solidFill>
            <a:srgbClr val="0E5C41"/>
          </a:solidFill>
          <a:ln/>
        </p:spPr>
      </p:sp>
      <p:sp>
        <p:nvSpPr>
          <p:cNvPr id="6" name="Text 3"/>
          <p:cNvSpPr/>
          <p:nvPr/>
        </p:nvSpPr>
        <p:spPr>
          <a:xfrm>
            <a:off x="2103120" y="1435608"/>
            <a:ext cx="91897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50" dirty="0">
                <a:solidFill>
                  <a:srgbClr val="F4F6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হিজরতের সময় মহানবী (সা.) মক্কা নগরীকে ছেড়ে যেতে গিয়ে গভীর ভালোবাসা ও বেদনার কথা প্রকাশ করেছিলেন — যা প্রিয় মাতৃভূমির প্রতি ভালোবাসার এক অনন্য দৃষ্টান্ত।</a:t>
            </a:r>
            <a:endParaRPr lang="en-US" sz="1650" dirty="0"/>
          </a:p>
        </p:txBody>
      </p:sp>
      <p:sp>
        <p:nvSpPr>
          <p:cNvPr id="7" name="Shape 4"/>
          <p:cNvSpPr/>
          <p:nvPr/>
        </p:nvSpPr>
        <p:spPr>
          <a:xfrm>
            <a:off x="640080" y="3063240"/>
            <a:ext cx="1005840" cy="1005840"/>
          </a:xfrm>
          <a:prstGeom prst="ellipse">
            <a:avLst/>
          </a:prstGeom>
          <a:solidFill>
            <a:srgbClr val="0B6E4F"/>
          </a:solidFill>
          <a:ln/>
        </p:spPr>
      </p:sp>
      <p:pic>
        <p:nvPicPr>
          <p:cNvPr id="8" name="Image 1" descr="boo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540" y="3314700"/>
            <a:ext cx="502920" cy="5029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1828800" y="2990088"/>
            <a:ext cx="9692640" cy="1325880"/>
          </a:xfrm>
          <a:prstGeom prst="roundRect">
            <a:avLst>
              <a:gd name="adj" fmla="val 6897"/>
            </a:avLst>
          </a:prstGeom>
          <a:solidFill>
            <a:srgbClr val="0E5C41"/>
          </a:solidFill>
          <a:ln/>
        </p:spPr>
      </p:sp>
      <p:sp>
        <p:nvSpPr>
          <p:cNvPr id="10" name="Text 6"/>
          <p:cNvSpPr/>
          <p:nvPr/>
        </p:nvSpPr>
        <p:spPr>
          <a:xfrm>
            <a:off x="2103120" y="2990088"/>
            <a:ext cx="91897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50" dirty="0">
                <a:solidFill>
                  <a:srgbClr val="F4F6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কুরআন ও হাদিসে ন্যায়পরায়ণতা, সততা ও দায়িত্বশীলতার যেসব শিক্ষা দেওয়া হয়েছে, তা পালন করলে একজন মুমিন স্বতঃস্ফূর্তভাবে দেশপ্রেমিক নাগরিকে পরিণত হয়।</a:t>
            </a:r>
            <a:endParaRPr lang="en-US" sz="1650" dirty="0"/>
          </a:p>
        </p:txBody>
      </p:sp>
      <p:sp>
        <p:nvSpPr>
          <p:cNvPr id="11" name="Shape 7"/>
          <p:cNvSpPr/>
          <p:nvPr/>
        </p:nvSpPr>
        <p:spPr>
          <a:xfrm>
            <a:off x="640080" y="4617720"/>
            <a:ext cx="1005840" cy="1005840"/>
          </a:xfrm>
          <a:prstGeom prst="ellipse">
            <a:avLst/>
          </a:prstGeom>
          <a:solidFill>
            <a:srgbClr val="0B6E4F"/>
          </a:solidFill>
          <a:ln/>
        </p:spPr>
      </p:sp>
      <p:pic>
        <p:nvPicPr>
          <p:cNvPr id="12" name="Image 2" descr="shie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540" y="4869180"/>
            <a:ext cx="502920" cy="5029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1828800" y="4544568"/>
            <a:ext cx="9692640" cy="1325880"/>
          </a:xfrm>
          <a:prstGeom prst="roundRect">
            <a:avLst>
              <a:gd name="adj" fmla="val 6897"/>
            </a:avLst>
          </a:prstGeom>
          <a:solidFill>
            <a:srgbClr val="0E5C41"/>
          </a:solidFill>
          <a:ln/>
        </p:spPr>
      </p:sp>
      <p:sp>
        <p:nvSpPr>
          <p:cNvPr id="14" name="Text 9"/>
          <p:cNvSpPr/>
          <p:nvPr/>
        </p:nvSpPr>
        <p:spPr>
          <a:xfrm>
            <a:off x="2103120" y="4544568"/>
            <a:ext cx="91897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50" dirty="0">
                <a:solidFill>
                  <a:srgbClr val="F4F6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ইসলাম দেশ, জাতি ও জনগণের নিরাপত্তা, শান্তি এবং কল্যাণ রক্ষাকে প্রতিটি মুমিনের দায়িত্ব হিসেবে বিবেচনা করে।</a:t>
            </a:r>
            <a:endParaRPr lang="en-US" sz="165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 advTm="3000">
        <p15:prstTrans prst="fractur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6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51560"/>
          </a:xfrm>
          <a:prstGeom prst="rect">
            <a:avLst/>
          </a:prstGeom>
          <a:solidFill>
            <a:srgbClr val="F42A41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37160"/>
            <a:ext cx="10058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প্রকৃত স্বদেশপ্রেমিকের বৈশিষ্ট্য</a:t>
            </a:r>
            <a:endParaRPr lang="en-US" sz="2800" dirty="0"/>
          </a:p>
        </p:txBody>
      </p:sp>
      <p:sp>
        <p:nvSpPr>
          <p:cNvPr id="24" name="TextBox 23"/>
          <p:cNvSpPr txBox="1"/>
          <p:nvPr/>
        </p:nvSpPr>
        <p:spPr>
          <a:xfrm>
            <a:off x="0" y="1051560"/>
            <a:ext cx="12192000" cy="580644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640080" y="1463040"/>
            <a:ext cx="5349240" cy="233172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12700">
            <a:solidFill>
              <a:srgbClr val="E6D9D9"/>
            </a:solidFill>
            <a:prstDash val="solid"/>
          </a:ln>
          <a:effectLst>
            <a:outerShdw blurRad="88900" dist="38100" dir="5400000" algn="bl" rotWithShape="0">
              <a:srgbClr val="5A1A1A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1737360"/>
            <a:ext cx="868680" cy="868680"/>
          </a:xfrm>
          <a:prstGeom prst="ellipse">
            <a:avLst/>
          </a:prstGeom>
          <a:solidFill>
            <a:srgbClr val="0B6E4F"/>
          </a:solidFill>
          <a:ln/>
        </p:spPr>
      </p:sp>
      <p:pic>
        <p:nvPicPr>
          <p:cNvPr id="6" name="Image 0" descr="shie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570" y="1954530"/>
            <a:ext cx="434340" cy="43434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965960" y="1719072"/>
            <a:ext cx="3794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6E4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আইন মান্য করা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960120" y="2514600"/>
            <a:ext cx="47091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dirty="0">
                <a:solidFill>
                  <a:srgbClr val="1E2A24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দেশের প্রচলিত আইন-কানুন ও নিয়মশৃঙ্খলা যথাযথভাবে মেনে চলা।</a:t>
            </a:r>
            <a:endParaRPr lang="en-US" dirty="0"/>
          </a:p>
        </p:txBody>
      </p:sp>
      <p:sp>
        <p:nvSpPr>
          <p:cNvPr id="9" name="Shape 6"/>
          <p:cNvSpPr/>
          <p:nvPr/>
        </p:nvSpPr>
        <p:spPr>
          <a:xfrm>
            <a:off x="6309360" y="1463040"/>
            <a:ext cx="5349240" cy="233172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12700">
            <a:solidFill>
              <a:srgbClr val="E6D9D9"/>
            </a:solidFill>
            <a:prstDash val="solid"/>
          </a:ln>
          <a:effectLst>
            <a:outerShdw blurRad="88900" dist="38100" dir="5400000" algn="bl" rotWithShape="0">
              <a:srgbClr val="5A1A1A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583680" y="1737360"/>
            <a:ext cx="868680" cy="868680"/>
          </a:xfrm>
          <a:prstGeom prst="ellipse">
            <a:avLst/>
          </a:prstGeom>
          <a:solidFill>
            <a:srgbClr val="0B6E4F"/>
          </a:solidFill>
          <a:ln/>
        </p:spPr>
      </p:sp>
      <p:pic>
        <p:nvPicPr>
          <p:cNvPr id="11" name="Image 1" descr="seedling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0850" y="1954530"/>
            <a:ext cx="434340" cy="43434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635240" y="1719072"/>
            <a:ext cx="3794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6E4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সম্পদ রক্ষা করা</a:t>
            </a:r>
            <a:endParaRPr lang="en-US" sz="2400" dirty="0"/>
          </a:p>
        </p:txBody>
      </p:sp>
      <p:sp>
        <p:nvSpPr>
          <p:cNvPr id="13" name="Text 9"/>
          <p:cNvSpPr/>
          <p:nvPr/>
        </p:nvSpPr>
        <p:spPr>
          <a:xfrm>
            <a:off x="6629400" y="2514600"/>
            <a:ext cx="47091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dirty="0">
                <a:solidFill>
                  <a:srgbClr val="1E2A24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প্রাকৃতিক সম্পদ, রাষ্ট্রীয় সম্পত্তি ও পরিবেশ সংরক্ষণে যত্নবান হওয়া।</a:t>
            </a:r>
            <a:endParaRPr lang="en-US" dirty="0"/>
          </a:p>
        </p:txBody>
      </p:sp>
      <p:sp>
        <p:nvSpPr>
          <p:cNvPr id="14" name="Shape 10"/>
          <p:cNvSpPr/>
          <p:nvPr/>
        </p:nvSpPr>
        <p:spPr>
          <a:xfrm>
            <a:off x="640080" y="4069080"/>
            <a:ext cx="5349240" cy="233172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12700">
            <a:solidFill>
              <a:srgbClr val="E6D9D9"/>
            </a:solidFill>
            <a:prstDash val="solid"/>
          </a:ln>
          <a:effectLst>
            <a:outerShdw blurRad="88900" dist="38100" dir="5400000" algn="bl" rotWithShape="0">
              <a:srgbClr val="5A1A1A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14400" y="4343400"/>
            <a:ext cx="868680" cy="868680"/>
          </a:xfrm>
          <a:prstGeom prst="ellipse">
            <a:avLst/>
          </a:prstGeom>
          <a:solidFill>
            <a:srgbClr val="0B6E4F"/>
          </a:solidFill>
          <a:ln/>
        </p:spPr>
      </p:sp>
      <p:pic>
        <p:nvPicPr>
          <p:cNvPr id="16" name="Image 2" descr="hand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1570" y="4560570"/>
            <a:ext cx="434340" cy="43434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965960" y="4325112"/>
            <a:ext cx="3794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6E4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সততার সাথে দায়িত্ব পালন</a:t>
            </a:r>
            <a:endParaRPr lang="en-US" sz="2400" dirty="0"/>
          </a:p>
        </p:txBody>
      </p:sp>
      <p:sp>
        <p:nvSpPr>
          <p:cNvPr id="18" name="Text 13"/>
          <p:cNvSpPr/>
          <p:nvPr/>
        </p:nvSpPr>
        <p:spPr>
          <a:xfrm>
            <a:off x="960120" y="5120640"/>
            <a:ext cx="47091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dirty="0">
                <a:solidFill>
                  <a:srgbClr val="1E2A24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নিজ নিজ কর্মক্ষেত্রে সততা, নিষ্ঠা ও আন্তরিকতার সাথে দায়িত্ব পালন করা।</a:t>
            </a:r>
            <a:endParaRPr lang="en-US" dirty="0"/>
          </a:p>
        </p:txBody>
      </p:sp>
      <p:sp>
        <p:nvSpPr>
          <p:cNvPr id="19" name="Shape 14"/>
          <p:cNvSpPr/>
          <p:nvPr/>
        </p:nvSpPr>
        <p:spPr>
          <a:xfrm>
            <a:off x="6309360" y="4069080"/>
            <a:ext cx="5349240" cy="233172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12700">
            <a:solidFill>
              <a:srgbClr val="E6D9D9"/>
            </a:solidFill>
            <a:prstDash val="solid"/>
          </a:ln>
          <a:effectLst>
            <a:outerShdw blurRad="88900" dist="38100" dir="5400000" algn="bl" rotWithShape="0">
              <a:srgbClr val="5A1A1A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583680" y="4343400"/>
            <a:ext cx="868680" cy="868680"/>
          </a:xfrm>
          <a:prstGeom prst="ellipse">
            <a:avLst/>
          </a:prstGeom>
          <a:solidFill>
            <a:srgbClr val="0B6E4F"/>
          </a:solidFill>
          <a:ln/>
        </p:spPr>
      </p:sp>
      <p:pic>
        <p:nvPicPr>
          <p:cNvPr id="21" name="Image 3" descr="users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00850" y="4560570"/>
            <a:ext cx="434340" cy="43434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635240" y="4325112"/>
            <a:ext cx="3794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B6E4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ঐক্য ও সংহতি বজায় রাখা</a:t>
            </a:r>
            <a:endParaRPr lang="en-US" sz="2000" dirty="0"/>
          </a:p>
        </p:txBody>
      </p:sp>
      <p:sp>
        <p:nvSpPr>
          <p:cNvPr id="23" name="Text 17"/>
          <p:cNvSpPr/>
          <p:nvPr/>
        </p:nvSpPr>
        <p:spPr>
          <a:xfrm>
            <a:off x="6629400" y="5120640"/>
            <a:ext cx="47091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dirty="0">
                <a:solidFill>
                  <a:srgbClr val="1E2A24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ধর্ম-বর্ণ নির্বিশেষে সকলের মধ্যে ভ্রাতৃত্ব ও সম্প্রীতি বজায় রাখা।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 advTm="3000">
        <p15:prstTrans prst="fractur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6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705396" y="457200"/>
            <a:ext cx="7863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স্বদেশপ্রেমের গুরুত্ব ও উপকারিতা</a:t>
            </a:r>
            <a:endParaRPr lang="en-US" sz="3000" dirty="0">
              <a:solidFill>
                <a:srgbClr val="FFFF00"/>
              </a:solidFill>
            </a:endParaRPr>
          </a:p>
        </p:txBody>
      </p:sp>
      <p:sp>
        <p:nvSpPr>
          <p:cNvPr id="3" name="Shape 1"/>
          <p:cNvSpPr/>
          <p:nvPr/>
        </p:nvSpPr>
        <p:spPr>
          <a:xfrm>
            <a:off x="10058400" y="411480"/>
            <a:ext cx="1371600" cy="1371600"/>
          </a:xfrm>
          <a:prstGeom prst="ellipse">
            <a:avLst/>
          </a:prstGeom>
          <a:solidFill>
            <a:srgbClr val="F42A41"/>
          </a:solidFill>
          <a:ln/>
        </p:spPr>
      </p:sp>
      <p:pic>
        <p:nvPicPr>
          <p:cNvPr id="4" name="Image 0" descr="dov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7010" y="720090"/>
            <a:ext cx="754380" cy="75438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31520" y="2148840"/>
            <a:ext cx="457200" cy="457200"/>
          </a:xfrm>
          <a:prstGeom prst="ellipse">
            <a:avLst/>
          </a:prstGeom>
          <a:solidFill>
            <a:srgbClr val="0B6E4F"/>
          </a:solidFill>
          <a:ln/>
        </p:spPr>
      </p:sp>
      <p:sp>
        <p:nvSpPr>
          <p:cNvPr id="6" name="Text 3"/>
          <p:cNvSpPr/>
          <p:nvPr/>
        </p:nvSpPr>
        <p:spPr>
          <a:xfrm>
            <a:off x="731520" y="21488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417320" y="2057400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1E2A24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জাতীয় ঐক্য ও ভ্রাতৃত্ববোধ সুদৃঢ় হয়</a:t>
            </a:r>
            <a:endParaRPr lang="en-US" sz="2800" dirty="0"/>
          </a:p>
        </p:txBody>
      </p:sp>
      <p:sp>
        <p:nvSpPr>
          <p:cNvPr id="8" name="Shape 5"/>
          <p:cNvSpPr/>
          <p:nvPr/>
        </p:nvSpPr>
        <p:spPr>
          <a:xfrm>
            <a:off x="731520" y="2990088"/>
            <a:ext cx="457200" cy="457200"/>
          </a:xfrm>
          <a:prstGeom prst="ellipse">
            <a:avLst/>
          </a:prstGeom>
          <a:solidFill>
            <a:srgbClr val="0B6E4F"/>
          </a:solidFill>
          <a:ln/>
        </p:spPr>
      </p:sp>
      <p:sp>
        <p:nvSpPr>
          <p:cNvPr id="9" name="Text 6"/>
          <p:cNvSpPr/>
          <p:nvPr/>
        </p:nvSpPr>
        <p:spPr>
          <a:xfrm>
            <a:off x="731520" y="299008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417320" y="2898648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1E2A24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দেশের প্রতি দায়িত্ববোধ ও কর্তব্যবোধ বৃদ্ধি পায়</a:t>
            </a:r>
            <a:endParaRPr lang="en-US" sz="2800" dirty="0"/>
          </a:p>
        </p:txBody>
      </p:sp>
      <p:sp>
        <p:nvSpPr>
          <p:cNvPr id="11" name="Shape 8"/>
          <p:cNvSpPr/>
          <p:nvPr/>
        </p:nvSpPr>
        <p:spPr>
          <a:xfrm>
            <a:off x="731520" y="3831336"/>
            <a:ext cx="457200" cy="457200"/>
          </a:xfrm>
          <a:prstGeom prst="ellipse">
            <a:avLst/>
          </a:prstGeom>
          <a:solidFill>
            <a:srgbClr val="0B6E4F"/>
          </a:solidFill>
          <a:ln/>
        </p:spPr>
      </p:sp>
      <p:sp>
        <p:nvSpPr>
          <p:cNvPr id="12" name="Text 9"/>
          <p:cNvSpPr/>
          <p:nvPr/>
        </p:nvSpPr>
        <p:spPr>
          <a:xfrm>
            <a:off x="731520" y="38313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3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1417320" y="3739896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1E2A24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সমাজে শৃঙ্খলা ও শান্তি প্রতিষ্ঠিত হয়</a:t>
            </a:r>
            <a:endParaRPr lang="en-US" sz="2800" dirty="0"/>
          </a:p>
        </p:txBody>
      </p:sp>
      <p:sp>
        <p:nvSpPr>
          <p:cNvPr id="14" name="Shape 11"/>
          <p:cNvSpPr/>
          <p:nvPr/>
        </p:nvSpPr>
        <p:spPr>
          <a:xfrm>
            <a:off x="731520" y="4672584"/>
            <a:ext cx="457200" cy="457200"/>
          </a:xfrm>
          <a:prstGeom prst="ellipse">
            <a:avLst/>
          </a:prstGeom>
          <a:solidFill>
            <a:srgbClr val="0B6E4F"/>
          </a:solidFill>
          <a:ln/>
        </p:spPr>
      </p:sp>
      <p:sp>
        <p:nvSpPr>
          <p:cNvPr id="15" name="Text 12"/>
          <p:cNvSpPr/>
          <p:nvPr/>
        </p:nvSpPr>
        <p:spPr>
          <a:xfrm>
            <a:off x="731520" y="46725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4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1417320" y="4581144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1E2A24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দেশের সার্বিক উন্নয়ন দ্রুততর হয়</a:t>
            </a:r>
            <a:endParaRPr lang="en-US" sz="2800" dirty="0"/>
          </a:p>
        </p:txBody>
      </p:sp>
      <p:sp>
        <p:nvSpPr>
          <p:cNvPr id="17" name="Shape 14"/>
          <p:cNvSpPr/>
          <p:nvPr/>
        </p:nvSpPr>
        <p:spPr>
          <a:xfrm>
            <a:off x="731520" y="5513832"/>
            <a:ext cx="457200" cy="457200"/>
          </a:xfrm>
          <a:prstGeom prst="ellipse">
            <a:avLst/>
          </a:prstGeom>
          <a:solidFill>
            <a:srgbClr val="0B6E4F"/>
          </a:solidFill>
          <a:ln/>
        </p:spPr>
      </p:sp>
      <p:sp>
        <p:nvSpPr>
          <p:cNvPr id="18" name="Text 15"/>
          <p:cNvSpPr/>
          <p:nvPr/>
        </p:nvSpPr>
        <p:spPr>
          <a:xfrm>
            <a:off x="731520" y="55138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5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1417320" y="5422392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1E2A24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আত্মমর্যাদা ও জাতীয় পরিচয় সুরক্ষিত থাকে</a:t>
            </a:r>
            <a:endParaRPr lang="en-US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 advTm="3000">
        <p15:prstTrans prst="fractur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742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1828800"/>
            <a:ext cx="4572000" cy="4572000"/>
          </a:xfrm>
          <a:prstGeom prst="ellipse">
            <a:avLst/>
          </a:prstGeom>
          <a:solidFill>
            <a:srgbClr val="0B6E4F">
              <a:alpha val="55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502920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শিক্ষার্থী হিসেবে আমাদের করণীয়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600200"/>
            <a:ext cx="685800" cy="685800"/>
          </a:xfrm>
          <a:prstGeom prst="ellipse">
            <a:avLst/>
          </a:prstGeom>
          <a:solidFill>
            <a:srgbClr val="F42A41"/>
          </a:solidFill>
          <a:ln/>
        </p:spPr>
      </p:sp>
      <p:pic>
        <p:nvPicPr>
          <p:cNvPr id="5" name="Image 0" descr="hear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530" y="1771650"/>
            <a:ext cx="342900" cy="3429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554480" y="1554480"/>
            <a:ext cx="10058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F4F6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মনোযোগ সহকারে লেখাপড়া করে দক্ষ ও যোগ্য নাগরিক হওয়া</a:t>
            </a:r>
            <a:endParaRPr lang="en-US" sz="2400" dirty="0"/>
          </a:p>
        </p:txBody>
      </p:sp>
      <p:sp>
        <p:nvSpPr>
          <p:cNvPr id="7" name="Shape 4"/>
          <p:cNvSpPr/>
          <p:nvPr/>
        </p:nvSpPr>
        <p:spPr>
          <a:xfrm>
            <a:off x="640080" y="2560320"/>
            <a:ext cx="685800" cy="685800"/>
          </a:xfrm>
          <a:prstGeom prst="ellipse">
            <a:avLst/>
          </a:prstGeom>
          <a:solidFill>
            <a:srgbClr val="F42A41"/>
          </a:solidFill>
          <a:ln/>
        </p:spPr>
      </p:sp>
      <p:pic>
        <p:nvPicPr>
          <p:cNvPr id="8" name="Image 1" descr="hear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530" y="2731770"/>
            <a:ext cx="342900" cy="34290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554480" y="2514600"/>
            <a:ext cx="10058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F4F6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বিদ্যালয় ও সমাজের নিয়মশৃঙ্খলা যথাযথভাবে মেনে চলা</a:t>
            </a:r>
            <a:endParaRPr lang="en-US" sz="2400" dirty="0"/>
          </a:p>
        </p:txBody>
      </p:sp>
      <p:sp>
        <p:nvSpPr>
          <p:cNvPr id="10" name="Shape 6"/>
          <p:cNvSpPr/>
          <p:nvPr/>
        </p:nvSpPr>
        <p:spPr>
          <a:xfrm>
            <a:off x="640080" y="3520440"/>
            <a:ext cx="685800" cy="685800"/>
          </a:xfrm>
          <a:prstGeom prst="ellipse">
            <a:avLst/>
          </a:prstGeom>
          <a:solidFill>
            <a:srgbClr val="F42A41"/>
          </a:solidFill>
          <a:ln/>
        </p:spPr>
      </p:sp>
      <p:pic>
        <p:nvPicPr>
          <p:cNvPr id="11" name="Image 2" descr="hear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530" y="3691890"/>
            <a:ext cx="342900" cy="34290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554480" y="3474720"/>
            <a:ext cx="10058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F4F6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দেশের ঐতিহ্য, সংস্কৃতি ও সম্পদ রক্ষায় সচেষ্ট থাকা</a:t>
            </a:r>
            <a:endParaRPr lang="en-US" sz="2400" dirty="0"/>
          </a:p>
        </p:txBody>
      </p:sp>
      <p:sp>
        <p:nvSpPr>
          <p:cNvPr id="13" name="Shape 8"/>
          <p:cNvSpPr/>
          <p:nvPr/>
        </p:nvSpPr>
        <p:spPr>
          <a:xfrm>
            <a:off x="640080" y="4480560"/>
            <a:ext cx="685800" cy="685800"/>
          </a:xfrm>
          <a:prstGeom prst="ellipse">
            <a:avLst/>
          </a:prstGeom>
          <a:solidFill>
            <a:srgbClr val="F42A41"/>
          </a:solidFill>
          <a:ln/>
        </p:spPr>
      </p:sp>
      <p:pic>
        <p:nvPicPr>
          <p:cNvPr id="14" name="Image 3" descr="hear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530" y="4652010"/>
            <a:ext cx="342900" cy="342900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554480" y="4434840"/>
            <a:ext cx="10058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F4F6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সর্বদা সততা ও ন্যায়ের পথে অবিচল থাকা</a:t>
            </a:r>
            <a:endParaRPr lang="en-US" sz="2400" dirty="0"/>
          </a:p>
        </p:txBody>
      </p:sp>
      <p:sp>
        <p:nvSpPr>
          <p:cNvPr id="16" name="Shape 10"/>
          <p:cNvSpPr/>
          <p:nvPr/>
        </p:nvSpPr>
        <p:spPr>
          <a:xfrm>
            <a:off x="640080" y="5623560"/>
            <a:ext cx="10881360" cy="914400"/>
          </a:xfrm>
          <a:prstGeom prst="roundRect">
            <a:avLst>
              <a:gd name="adj" fmla="val 12000"/>
            </a:avLst>
          </a:prstGeom>
          <a:solidFill>
            <a:srgbClr val="F42A41"/>
          </a:solidFill>
          <a:ln/>
        </p:spPr>
      </p:sp>
      <p:sp>
        <p:nvSpPr>
          <p:cNvPr id="17" name="Text 11"/>
          <p:cNvSpPr/>
          <p:nvPr/>
        </p:nvSpPr>
        <p:spPr>
          <a:xfrm>
            <a:off x="822960" y="562356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প্রকৃত স্বদেশপ্রেমই একজন সুনাগরিকের পরিচয় বহন করে।</a:t>
            </a:r>
            <a:endParaRPr lang="en-US" sz="20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 advTm="3000">
        <p15:prstTrans prst="fractur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47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241280" y="-1463040"/>
            <a:ext cx="3566160" cy="3566160"/>
          </a:xfrm>
          <a:prstGeom prst="ellipse">
            <a:avLst/>
          </a:prstGeom>
          <a:solidFill>
            <a:srgbClr val="13603F">
              <a:alpha val="9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371600" y="5120640"/>
            <a:ext cx="3017520" cy="3017520"/>
          </a:xfrm>
          <a:prstGeom prst="ellipse">
            <a:avLst/>
          </a:prstGeom>
          <a:solidFill>
            <a:srgbClr val="13603F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773927" y="208026"/>
            <a:ext cx="9601200" cy="822960"/>
          </a:xfrm>
          <a:prstGeom prst="rect">
            <a:avLst/>
          </a:prstGeom>
          <a:solidFill>
            <a:schemeClr val="accent2">
              <a:lumMod val="50000"/>
            </a:schemeClr>
          </a:solidFill>
          <a:ln/>
        </p:spPr>
        <p:txBody>
          <a:bodyPr wrap="square" lIns="0" tIns="0" rIns="0" bIns="0" rtlCol="0" anchor="ctr">
            <a:prstTxWarp prst="textPlain">
              <a:avLst/>
            </a:prstTxWarp>
          </a:bodyPr>
          <a:lstStyle/>
          <a:p>
            <a:r>
              <a:rPr lang="en-US" sz="60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বাড়ির কাজ</a:t>
            </a:r>
            <a:endParaRPr lang="en-US" sz="600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548640" y="109728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2FAF5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নবম শ্রেণি ❖ আখলাক, অধ্যায়-৪ ❖ পাঠ-১০ ❖ স্বদেশপ্রেম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548640" y="1783080"/>
            <a:ext cx="11064240" cy="4069080"/>
          </a:xfrm>
          <a:prstGeom prst="roundRect">
            <a:avLst>
              <a:gd name="adj" fmla="val 2697"/>
            </a:avLst>
          </a:prstGeom>
          <a:solidFill>
            <a:srgbClr val="093626"/>
          </a:solidFill>
          <a:ln w="12700">
            <a:solidFill>
              <a:srgbClr val="6FCF97"/>
            </a:solidFill>
            <a:prstDash val="solid"/>
          </a:ln>
          <a:effectLst>
            <a:outerShdw blurRad="76200" dist="38100" dir="5400000" algn="bl" rotWithShape="0">
              <a:srgbClr val="000000">
                <a:alpha val="3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868680" y="1915668"/>
            <a:ext cx="457200" cy="457200"/>
          </a:xfrm>
          <a:prstGeom prst="ellipse">
            <a:avLst/>
          </a:prstGeom>
          <a:solidFill>
            <a:srgbClr val="6FCF97"/>
          </a:solidFill>
          <a:ln/>
        </p:spPr>
      </p:sp>
      <p:sp>
        <p:nvSpPr>
          <p:cNvPr id="8" name="Text 6"/>
          <p:cNvSpPr/>
          <p:nvPr/>
        </p:nvSpPr>
        <p:spPr>
          <a:xfrm>
            <a:off x="868680" y="19156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93626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1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1508760" y="1842516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2FAF5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স্বদেশপ্রেম শব্দের সংজ্ঞা লিখে আনবে।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868680" y="2729484"/>
            <a:ext cx="457200" cy="457200"/>
          </a:xfrm>
          <a:prstGeom prst="ellipse">
            <a:avLst/>
          </a:prstGeom>
          <a:solidFill>
            <a:srgbClr val="6FCF97"/>
          </a:solidFill>
          <a:ln/>
        </p:spPr>
      </p:sp>
      <p:sp>
        <p:nvSpPr>
          <p:cNvPr id="11" name="Text 9"/>
          <p:cNvSpPr/>
          <p:nvPr/>
        </p:nvSpPr>
        <p:spPr>
          <a:xfrm>
            <a:off x="868680" y="27294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93626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2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508760" y="2656332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2FAF5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স্বদেশপ্রেমের যেকোনো তিনটি বৈশিষ্ট্য লিখবে।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868680" y="3543300"/>
            <a:ext cx="457200" cy="457200"/>
          </a:xfrm>
          <a:prstGeom prst="ellipse">
            <a:avLst/>
          </a:prstGeom>
          <a:solidFill>
            <a:srgbClr val="6FCF97"/>
          </a:solidFill>
          <a:ln/>
        </p:spPr>
      </p:sp>
      <p:sp>
        <p:nvSpPr>
          <p:cNvPr id="14" name="Text 12"/>
          <p:cNvSpPr/>
          <p:nvPr/>
        </p:nvSpPr>
        <p:spPr>
          <a:xfrm>
            <a:off x="868680" y="35433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93626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3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508760" y="3470148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2FAF5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স্বদেশপ্রেম সম্পর্কিত একটি আয়াত বা হাদিস অনুবাদসহ লিখবে।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868680" y="4357116"/>
            <a:ext cx="457200" cy="457200"/>
          </a:xfrm>
          <a:prstGeom prst="ellipse">
            <a:avLst/>
          </a:prstGeom>
          <a:solidFill>
            <a:srgbClr val="6FCF97"/>
          </a:solidFill>
          <a:ln/>
        </p:spPr>
      </p:sp>
      <p:sp>
        <p:nvSpPr>
          <p:cNvPr id="17" name="Text 15"/>
          <p:cNvSpPr/>
          <p:nvPr/>
        </p:nvSpPr>
        <p:spPr>
          <a:xfrm>
            <a:off x="868680" y="435711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93626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4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508760" y="4283964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2FAF5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দেশের প্রতি ভালোবাসার গুরুত্ব উল্লেখ করে একটি অনুচ্ছেদ (কমপক্ষে ২০০ শব্দ) লিখবে।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868680" y="5170932"/>
            <a:ext cx="457200" cy="457200"/>
          </a:xfrm>
          <a:prstGeom prst="ellipse">
            <a:avLst/>
          </a:prstGeom>
          <a:solidFill>
            <a:srgbClr val="6FCF97"/>
          </a:solidFill>
          <a:ln/>
        </p:spPr>
      </p:sp>
      <p:sp>
        <p:nvSpPr>
          <p:cNvPr id="20" name="Text 18"/>
          <p:cNvSpPr/>
          <p:nvPr/>
        </p:nvSpPr>
        <p:spPr>
          <a:xfrm>
            <a:off x="868680" y="51709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93626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5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508760" y="5097780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2FAF5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দেশের উন্নয়নে নিজের করণীয় সম্পর্কে পাঁচটি বাক্য লিখবে।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548640" y="59436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i="1" dirty="0">
                <a:solidFill>
                  <a:srgbClr val="F2A83E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জমা দেওয়ার সময়সীমাঃ আগামী ক্লাসের পূর্বে</a:t>
            </a:r>
            <a:endParaRPr lang="en-US" sz="24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365760" y="6355080"/>
            <a:ext cx="11430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000" dirty="0">
                <a:solidFill>
                  <a:srgbClr val="F2A83E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মোঃ আলাউদ্দিন, সহকারী শিক্ষক, শিয়ালীডাঙ্গা বহুমুখী মাধ্যমিক বিদ্যালয়, বটিয়াঘাটা, খুলনা।</a:t>
            </a:r>
            <a:endParaRPr lang="en-US" sz="20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5066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 advTm="3000">
        <p15:prstTrans prst="fractur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/>
      <p:bldP spid="18" grpId="0" animBg="1"/>
      <p:bldP spid="2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</TotalTime>
  <Words>529</Words>
  <Application>Microsoft Office PowerPoint</Application>
  <PresentationFormat>Widescreen</PresentationFormat>
  <Paragraphs>87</Paragraphs>
  <Slides>10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Lohit Bengali</vt:lpstr>
      <vt:lpstr>NikoshBAN</vt:lpstr>
      <vt:lpstr>Nirmala UI</vt:lpstr>
      <vt:lpstr>SutonnyMJ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Microsoft account</cp:lastModifiedBy>
  <cp:revision>40</cp:revision>
  <dcterms:created xsi:type="dcterms:W3CDTF">2026-07-31T03:42:29Z</dcterms:created>
  <dcterms:modified xsi:type="dcterms:W3CDTF">2026-08-07T11:50:32Z</dcterms:modified>
</cp:coreProperties>
</file>