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12"/>
  </p:notesMasterIdLst>
  <p:sldIdLst>
    <p:sldId id="256" r:id="rId2"/>
    <p:sldId id="263" r:id="rId3"/>
    <p:sldId id="265" r:id="rId4"/>
    <p:sldId id="257" r:id="rId5"/>
    <p:sldId id="258" r:id="rId6"/>
    <p:sldId id="259" r:id="rId7"/>
    <p:sldId id="260" r:id="rId8"/>
    <p:sldId id="261" r:id="rId9"/>
    <p:sldId id="266" r:id="rId10"/>
    <p:sldId id="264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6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78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5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1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296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9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22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8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2147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48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67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5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63" y="2125572"/>
            <a:ext cx="2586309" cy="317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30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8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220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9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89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96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019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9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85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0" y="6400800"/>
            <a:ext cx="7158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83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jfif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1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572000" cy="4572000"/>
          </a:xfrm>
          <a:prstGeom prst="ellipse">
            <a:avLst/>
          </a:prstGeom>
          <a:solidFill>
            <a:srgbClr val="112B20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4846320"/>
            <a:ext cx="4114800" cy="4114800"/>
          </a:xfrm>
          <a:prstGeom prst="ellipse">
            <a:avLst/>
          </a:prstGeom>
          <a:solidFill>
            <a:srgbClr val="112B20"/>
          </a:solidFill>
          <a:ln/>
        </p:spPr>
      </p:sp>
      <p:sp>
        <p:nvSpPr>
          <p:cNvPr id="4" name="Shape 2"/>
          <p:cNvSpPr/>
          <p:nvPr/>
        </p:nvSpPr>
        <p:spPr>
          <a:xfrm>
            <a:off x="5532120" y="685800"/>
            <a:ext cx="1097280" cy="109728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5" name="Image 0" descr="/home/claude/icons/he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413" y="971093"/>
            <a:ext cx="526694" cy="52669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340626" y="1965960"/>
            <a:ext cx="684832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100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চতুর্থ অধ্যায়  •  আখলাক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817413" y="2383788"/>
            <a:ext cx="6652776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smtClean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নারীর প্রতি সম্মানবোধ</a:t>
            </a:r>
            <a:endParaRPr lang="en-US" sz="4600" dirty="0"/>
          </a:p>
        </p:txBody>
      </p:sp>
      <p:sp>
        <p:nvSpPr>
          <p:cNvPr id="8" name="Shape 5"/>
          <p:cNvSpPr/>
          <p:nvPr/>
        </p:nvSpPr>
        <p:spPr>
          <a:xfrm>
            <a:off x="7566991" y="3840480"/>
            <a:ext cx="304800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44106" y="4069080"/>
            <a:ext cx="584484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7F5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 শ্রেণী  |  ইসলাম শিক্ষা ও নৈতিক শিক্ষা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0" y="598932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সম্মান  •  মর্যাদা  •  ন্যায়বিচার</a:t>
            </a:r>
            <a:endParaRPr lang="en-US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159381" y="97617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77" y="153816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331659" y="3283434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9971" y="3744575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799" y="4193826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-159026" y="0"/>
            <a:ext cx="12347977" cy="675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9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50548" y="15996"/>
            <a:ext cx="12242548" cy="6886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40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60219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নারীর প্রতি সম্মানবোধ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F2C230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2C230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নারীর প্রতি সম্মানবোধ কী তা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2C23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 নারীর মর্যাদা ও অধিকার সম্পর্কে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2C230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পরিবার ও সমাজে নারীর প্রতি সম্মান প্রদর্শনের গুরুত্ব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2C230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কুরআন ও হাদিসের আলোকে নারীর প্রতি আচরণের নির্দেশনা তুলে ধরতে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2C230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দৈনন্দিন জীবনে নারীর প্রতি সম্মান, মর্যাদা ও ন্যায়বিচার প্রতিষ্ঠায় সচেতন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665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ভূমিকা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 নারীর মর্যাদা ও অবস্থান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9052560" y="0"/>
            <a:ext cx="3136392" cy="685800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5" name="Shape 3"/>
          <p:cNvSpPr/>
          <p:nvPr/>
        </p:nvSpPr>
        <p:spPr>
          <a:xfrm>
            <a:off x="9921240" y="1828800"/>
            <a:ext cx="1371600" cy="13716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6" name="Image 0" descr="/home/claude/icons/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856" y="2185416"/>
            <a:ext cx="658368" cy="6583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052560" y="3429000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সূরা আন-নিসা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326880" y="3840480"/>
            <a:ext cx="26517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22332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নারীর অধিকার নিয়ে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22332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 কুরআনে সুস্পষ্ট নির্দেশনা দিয়েছেন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48640" y="1929384"/>
            <a:ext cx="146304" cy="146304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0" name="Text 7"/>
          <p:cNvSpPr/>
          <p:nvPr/>
        </p:nvSpPr>
        <p:spPr>
          <a:xfrm>
            <a:off x="896112" y="1746504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 নারীকে সমাজে মর্যাদাপূর্ণ ও সম্মানজনক স্থান দিয়েছে।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Shape 8"/>
          <p:cNvSpPr/>
          <p:nvPr/>
        </p:nvSpPr>
        <p:spPr>
          <a:xfrm>
            <a:off x="548640" y="3099816"/>
            <a:ext cx="146304" cy="146304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2" name="Text 9"/>
          <p:cNvSpPr/>
          <p:nvPr/>
        </p:nvSpPr>
        <p:spPr>
          <a:xfrm>
            <a:off x="896112" y="2916936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নারী একই সাথে মা, স্ত্রী, কন্যা ও বোন হিসেবে পরিবার ও সমাজ গঠনে গুরুত্বপূর্ণ ভূমিকা রাখেন।</a:t>
            </a:r>
            <a:endParaRPr lang="en-US" sz="24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48640" y="4270248"/>
            <a:ext cx="146304" cy="146304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4" name="Text 11"/>
          <p:cNvSpPr/>
          <p:nvPr/>
        </p:nvSpPr>
        <p:spPr>
          <a:xfrm>
            <a:off x="896112" y="4087368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 আখলাকে ইসলামিয়াহ শিক্ষা দেয় যে, নারীর প্রতি সম্মান প্রদর্শন একজন মুমিনের অপরিহার্য গুণ।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548640" y="5440680"/>
            <a:ext cx="146304" cy="146304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6" name="Text 13"/>
          <p:cNvSpPr/>
          <p:nvPr/>
        </p:nvSpPr>
        <p:spPr>
          <a:xfrm>
            <a:off x="896112" y="525780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রাসূলুল্লাহ (সা.) বলেছেন, নারীদের অধিকার ও মর্যাদা রক্ষা করা ঈমানের গুরুত্বপূর্ণ অংশ।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Text 14"/>
          <p:cNvSpPr/>
          <p:nvPr/>
        </p:nvSpPr>
        <p:spPr>
          <a:xfrm>
            <a:off x="11430000" y="64465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6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 / 6</a:t>
            </a:r>
            <a:endParaRPr lang="en-US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 হিসেবে নারীর মর্যাদা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11064240" cy="210312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664208"/>
            <a:ext cx="822960" cy="82296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5" name="Image 0" descr="/home/claude/icons/quo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50" y="1878178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65960" y="1572768"/>
            <a:ext cx="9418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একজন সাহাবি জিজ্ঞেস করলেন, সদ্ব্যবহার পাওয়ার সবচেয়ে বেশি হকদার কে? রাসূলুল্লাহ (সা.) বললেন — “তোমার মা”। তিনি পুনরায় জিজ্ঞেস করলে তিনি তিনবার বললেন “তোমার মা”, এরপর বললেন “তোমার বাবা”।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965960" y="2944368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— সহিহ বুখারি ও মুসলিম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48640" y="3931920"/>
            <a:ext cx="146304" cy="146304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9" name="Text 6"/>
          <p:cNvSpPr/>
          <p:nvPr/>
        </p:nvSpPr>
        <p:spPr>
          <a:xfrm>
            <a:off x="896112" y="374904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মাতৃত্বের সর্বোচ্চ মর্যাদা  </a:t>
            </a: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 মাতৃত্বকে সর্বোচ্চ পর্যায়ের মর্যাদা দেওয়া হয়েছে।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548640" y="4709160"/>
            <a:ext cx="146304" cy="146304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1" name="Text 8"/>
          <p:cNvSpPr/>
          <p:nvPr/>
        </p:nvSpPr>
        <p:spPr>
          <a:xfrm>
            <a:off x="896112" y="452628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পিতার চেয়ে তিনগুণ বেশি হক  </a:t>
            </a: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হাদিসে সন্তানের প্রতি মায়ের অধিকারকে পিতার চেয়ে তিনগুণ গুরুত্বপূর্ণ বলা হয়েছে।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548640" y="5486400"/>
            <a:ext cx="146304" cy="146304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3" name="Text 10"/>
          <p:cNvSpPr/>
          <p:nvPr/>
        </p:nvSpPr>
        <p:spPr>
          <a:xfrm>
            <a:off x="896112" y="530352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সদাচরণ ও সেবা  </a:t>
            </a:r>
            <a:r>
              <a:rPr lang="en-US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মায়ের সাথে নম্র ভাষায় কথা বলা, ধৈর্য ধরা ও তার সেবা করা সন্তানের কর্তব্য।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1430000" y="64465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6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 / 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স্ত্রী ও কন্যা হিসেবে নারীর সম্মান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349240" cy="48920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4" name="Shape 2"/>
          <p:cNvSpPr/>
          <p:nvPr/>
        </p:nvSpPr>
        <p:spPr>
          <a:xfrm>
            <a:off x="2651760" y="1737360"/>
            <a:ext cx="1051560" cy="10515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5" name="Image 0" descr="/home/claude/icons/r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166" y="2010766"/>
            <a:ext cx="504749" cy="50474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2926080"/>
            <a:ext cx="5349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স্ত্রী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14400" y="3520440"/>
            <a:ext cx="46177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স্ত্রীর সাথে উত্তম আচরণ করা স্বামীর কর্তব্য।
রাসূলুল্লাহ (সা.) বলেছেন — তোমাদের মধ্যে সে-ই সর্বোত্তম, যে তার স্ত্রীর কাছে সর্বোত্তম। (তিরমিযি)
সংসার জীবনে পারস্পরিক শ্রদ্ধা, বিশ্বাস ও সহযোগিতা অপরিহার্য।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6263640" y="1417320"/>
            <a:ext cx="5349240" cy="48920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9" name="Shape 6"/>
          <p:cNvSpPr/>
          <p:nvPr/>
        </p:nvSpPr>
        <p:spPr>
          <a:xfrm>
            <a:off x="8366760" y="1737360"/>
            <a:ext cx="1051560" cy="105156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10" name="Image 1" descr="/home/claude/icons/chi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0166" y="2010766"/>
            <a:ext cx="504749" cy="50474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263640" y="2926080"/>
            <a:ext cx="5349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কন্যা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629400" y="3520440"/>
            <a:ext cx="46177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ইসলাম-পূর্ব যুগে কন্যাসন্তানকে অবজ্ঞা ও অবহেলা করা হতো।
ইসলাম কন্যাসন্তানকে রহমত ও বরকতের বাহক হিসেবে ঘোষণা করেছে।
কন্যাসন্তানের সুষ্ঠু লালন-পালনকারীর জন্য জান্নাতের সুসংবাদ দেওয়া হয়েছে।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11430000" y="64465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6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 / 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457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433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নারীর প্রতি সম্মান প্রদর্শনের উপায়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4" name="Shape 2"/>
          <p:cNvSpPr/>
          <p:nvPr/>
        </p:nvSpPr>
        <p:spPr>
          <a:xfrm>
            <a:off x="1851660" y="171907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5" name="Image 0" descr="/home/claude/icons/han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404" y="1956816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74320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নম্র ও ভদ্র ভাষায় কথা বলা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4297680" y="146304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8" name="Shape 5"/>
          <p:cNvSpPr/>
          <p:nvPr/>
        </p:nvSpPr>
        <p:spPr>
          <a:xfrm>
            <a:off x="5600700" y="171907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9" name="Image 1" descr="/home/claude/icons/bala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444" y="1956816"/>
            <a:ext cx="438912" cy="4389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34840" y="274320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তাদের মতামত ও সিদ্ধান্তকে গুরুত্ব দেওয়া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8046720" y="146304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12" name="Shape 8"/>
          <p:cNvSpPr/>
          <p:nvPr/>
        </p:nvSpPr>
        <p:spPr>
          <a:xfrm>
            <a:off x="9349740" y="171907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3" name="Image 2" descr="/home/claude/icons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7484" y="1956816"/>
            <a:ext cx="438912" cy="43891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183880" y="274320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অধিকার ও সম্মান রক্ষা করা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48640" y="388620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16" name="Shape 11"/>
          <p:cNvSpPr/>
          <p:nvPr/>
        </p:nvSpPr>
        <p:spPr>
          <a:xfrm>
            <a:off x="1851660" y="414223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7" name="Image 3" descr="/home/claude/icons/us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9404" y="4379976"/>
            <a:ext cx="438912" cy="43891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5800" y="516636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কাউকে উত্ত্যক্ত বা অপমান না করা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Shape 13"/>
          <p:cNvSpPr/>
          <p:nvPr/>
        </p:nvSpPr>
        <p:spPr>
          <a:xfrm>
            <a:off x="4297680" y="388620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20" name="Shape 14"/>
          <p:cNvSpPr/>
          <p:nvPr/>
        </p:nvSpPr>
        <p:spPr>
          <a:xfrm>
            <a:off x="5600700" y="414223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21" name="Image 4" descr="/home/claude/icons/he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8444" y="4379976"/>
            <a:ext cx="438912" cy="43891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434840" y="516636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প্রয়োজনে সহযোগিতার হাত বাড়িয়ে দেওয়া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3" name="Shape 16"/>
          <p:cNvSpPr/>
          <p:nvPr/>
        </p:nvSpPr>
        <p:spPr>
          <a:xfrm>
            <a:off x="8046720" y="3886200"/>
            <a:ext cx="3520440" cy="214884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24" name="Shape 17"/>
          <p:cNvSpPr/>
          <p:nvPr/>
        </p:nvSpPr>
        <p:spPr>
          <a:xfrm>
            <a:off x="9349740" y="4142232"/>
            <a:ext cx="914400" cy="9144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25" name="Image 5" descr="/home/claude/icons/boo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7484" y="4379976"/>
            <a:ext cx="438912" cy="43891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183880" y="516636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00206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ন্যায়বিচার ও সমতার আচরণ করা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11430000" y="6446520"/>
            <a:ext cx="640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6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 / 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  <p:bldP spid="18" grpId="0" animBg="1"/>
      <p:bldP spid="22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112B20"/>
          </a:solidFill>
          <a:ln/>
        </p:spPr>
      </p:sp>
      <p:sp>
        <p:nvSpPr>
          <p:cNvPr id="3" name="Shape 1"/>
          <p:cNvSpPr/>
          <p:nvPr/>
        </p:nvSpPr>
        <p:spPr>
          <a:xfrm>
            <a:off x="10515600" y="-1828800"/>
            <a:ext cx="4572000" cy="4572000"/>
          </a:xfrm>
          <a:prstGeom prst="ellipse">
            <a:avLst/>
          </a:prstGeom>
          <a:solidFill>
            <a:srgbClr val="112B20"/>
          </a:solidFill>
          <a:ln/>
        </p:spPr>
      </p:sp>
      <p:sp>
        <p:nvSpPr>
          <p:cNvPr id="4" name="Shape 2"/>
          <p:cNvSpPr/>
          <p:nvPr/>
        </p:nvSpPr>
        <p:spPr>
          <a:xfrm>
            <a:off x="5532120" y="640080"/>
            <a:ext cx="1097280" cy="1097280"/>
          </a:xfrm>
          <a:prstGeom prst="ellipse">
            <a:avLst/>
          </a:prstGeom>
          <a:solidFill>
            <a:srgbClr val="D4AF37"/>
          </a:solidFill>
          <a:ln/>
        </p:spPr>
      </p:sp>
      <p:pic>
        <p:nvPicPr>
          <p:cNvPr id="5" name="Image 0" descr="/home/claude/icons/bal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413" y="925373"/>
            <a:ext cx="526694" cy="52669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187452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উপসংহার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463040" y="2743200"/>
            <a:ext cx="9235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নারীর প্রতি সম্মানবোধ প্রকৃত আখলাকে ইসলামিয়াহর একটি মৌলিক ও অপরিহার্য দিক।
মা, স্ত্রী, কন্যা ও বোন — প্রতিটি সম্পর্কেই সম্মান, স্নেহ ও ন্যায়বিচার বজায় রাখা আমাদের দায়িত্ব।
একটি সুন্দর, শান্তিপূর্ণ ও ন্যায়ভিত্তিক সমাজ গঠনে নারীর প্রতি শ্রদ্ধাশীল হওয়া অপরিহার্য।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0" y="603504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সম্মান করো, সম্মানিত হও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107" y="168303"/>
            <a:ext cx="12192000" cy="604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074420" y="148292"/>
            <a:ext cx="9601200" cy="822960"/>
          </a:xfrm>
          <a:prstGeom prst="rect">
            <a:avLst/>
          </a:prstGeom>
          <a:solidFill>
            <a:srgbClr val="0070C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5400" b="1" dirty="0">
                <a:ln/>
                <a:solidFill>
                  <a:schemeClr val="accent4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5400" b="1" dirty="0">
              <a:ln/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নারীর প্রতি সম্মানবোধ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 নারীর মর্যাদা সম্পর্কে সংক্ষেপে লিখে আনবে।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নারীর প্রতি সম্মান প্রদর্শনের যেকোনো তিনটি উপায়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নারীর অধিকার সম্পর্কিত একটি আয়াত ও একটি হাদিস অনুবাদসহ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নারীর প্রতি সম্মানবোধের গুরুত্ব উল্লেখ করে একটি অনুচ্ছেদ (কমপক্ষে ২০০ শব্দ)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পরিবারে নারীর প্রতি সম্মান দেখানোর পাঁচটি বাস্তব উদাহরণ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i="1" dirty="0">
                <a:solidFill>
                  <a:srgbClr val="F2C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2C2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266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rippl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21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552</Words>
  <Application>Microsoft Office PowerPoint</Application>
  <PresentationFormat>Widescreen</PresentationFormat>
  <Paragraphs>103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Cambria</vt:lpstr>
      <vt:lpstr>Lohit Bengali</vt:lpstr>
      <vt:lpstr>Nikosh</vt:lpstr>
      <vt:lpstr>Nirmala UI</vt:lpstr>
      <vt:lpstr>SutonnyMJ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31</cp:revision>
  <dcterms:created xsi:type="dcterms:W3CDTF">2026-07-30T05:25:22Z</dcterms:created>
  <dcterms:modified xsi:type="dcterms:W3CDTF">2026-08-07T12:31:24Z</dcterms:modified>
</cp:coreProperties>
</file>