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2" r:id="rId2"/>
    <p:sldMasterId id="2147483660" r:id="rId3"/>
  </p:sldMasterIdLst>
  <p:sldIdLst>
    <p:sldId id="307" r:id="rId4"/>
    <p:sldId id="308" r:id="rId5"/>
    <p:sldId id="309" r:id="rId6"/>
    <p:sldId id="312" r:id="rId7"/>
    <p:sldId id="313" r:id="rId8"/>
    <p:sldId id="314" r:id="rId9"/>
    <p:sldId id="315" r:id="rId10"/>
    <p:sldId id="316" r:id="rId11"/>
    <p:sldId id="317" r:id="rId12"/>
    <p:sldId id="318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CC0FA976-7202-4225-AFBA-0CFC9B651F6F}">
          <p14:sldIdLst>
            <p14:sldId id="307"/>
            <p14:sldId id="308"/>
            <p14:sldId id="309"/>
            <p14:sldId id="312"/>
          </p14:sldIdLst>
        </p14:section>
        <p14:section name="Untitled Section" id="{42778B3B-E52C-4C5B-B183-1E07639BD77A}">
          <p14:sldIdLst>
            <p14:sldId id="313"/>
            <p14:sldId id="314"/>
            <p14:sldId id="315"/>
            <p14:sldId id="316"/>
            <p14:sldId id="317"/>
            <p14:sldId id="318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DFDF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9" d="100"/>
          <a:sy n="59" d="100"/>
        </p:scale>
        <p:origin x="107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viewProps" Target="viewProp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A40CE16-864C-43AE-AD79-BDB67680D11D}" type="datetimeFigureOut">
              <a:rPr lang="en-US" smtClean="0"/>
              <a:t>07-08-2026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5575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A40CE16-864C-43AE-AD79-BDB67680D11D}" type="datetimeFigureOut">
              <a:rPr lang="en-US" smtClean="0"/>
              <a:t>07-08-2026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04633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A40CE16-864C-43AE-AD79-BDB67680D11D}" type="datetimeFigureOut">
              <a:rPr lang="en-US" smtClean="0"/>
              <a:t>07-08-2026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73641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0CE16-864C-43AE-AD79-BDB67680D11D}" type="datetimeFigureOut">
              <a:rPr lang="en-US" smtClean="0"/>
              <a:t>07-08-2026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993369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0CE16-864C-43AE-AD79-BDB67680D11D}" type="datetimeFigureOut">
              <a:rPr lang="en-US" smtClean="0"/>
              <a:t>07-08-2026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49131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0CE16-864C-43AE-AD79-BDB67680D11D}" type="datetimeFigureOut">
              <a:rPr lang="en-US" smtClean="0"/>
              <a:t>07-08-2026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873276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0CE16-864C-43AE-AD79-BDB67680D11D}" type="datetimeFigureOut">
              <a:rPr lang="en-US" smtClean="0"/>
              <a:t>07-08-2026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39048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0CE16-864C-43AE-AD79-BDB67680D11D}" type="datetimeFigureOut">
              <a:rPr lang="en-US" smtClean="0"/>
              <a:t>07-08-2026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690943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0CE16-864C-43AE-AD79-BDB67680D11D}" type="datetimeFigureOut">
              <a:rPr lang="en-US" smtClean="0"/>
              <a:t>07-08-2026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989387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0CE16-864C-43AE-AD79-BDB67680D11D}" type="datetimeFigureOut">
              <a:rPr lang="en-US" smtClean="0"/>
              <a:t>07-08-2026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548772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0CE16-864C-43AE-AD79-BDB67680D11D}" type="datetimeFigureOut">
              <a:rPr lang="en-US" smtClean="0"/>
              <a:t>07-08-2026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72765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A40CE16-864C-43AE-AD79-BDB67680D11D}" type="datetimeFigureOut">
              <a:rPr lang="en-US" smtClean="0"/>
              <a:t>07-08-2026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72263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0CE16-864C-43AE-AD79-BDB67680D11D}" type="datetimeFigureOut">
              <a:rPr lang="en-US" smtClean="0"/>
              <a:t>07-08-2026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049999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0CE16-864C-43AE-AD79-BDB67680D11D}" type="datetimeFigureOut">
              <a:rPr lang="en-US" smtClean="0"/>
              <a:t>07-08-2026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51386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0CE16-864C-43AE-AD79-BDB67680D11D}" type="datetimeFigureOut">
              <a:rPr lang="en-US" smtClean="0"/>
              <a:t>07-08-2026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02469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0CE16-864C-43AE-AD79-BDB67680D11D}" type="datetimeFigureOut">
              <a:rPr lang="en-US" smtClean="0"/>
              <a:t>07-08-2026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900120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0CE16-864C-43AE-AD79-BDB67680D11D}" type="datetimeFigureOut">
              <a:rPr lang="en-US" smtClean="0"/>
              <a:t>07-08-2026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939564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0CE16-864C-43AE-AD79-BDB67680D11D}" type="datetimeFigureOut">
              <a:rPr lang="en-US" smtClean="0"/>
              <a:t>07-08-2026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886643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0CE16-864C-43AE-AD79-BDB67680D11D}" type="datetimeFigureOut">
              <a:rPr lang="en-US" smtClean="0"/>
              <a:t>07-08-2026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795015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0CE16-864C-43AE-AD79-BDB67680D11D}" type="datetimeFigureOut">
              <a:rPr lang="en-US" smtClean="0"/>
              <a:t>07-08-2026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193096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0CE16-864C-43AE-AD79-BDB67680D11D}" type="datetimeFigureOut">
              <a:rPr lang="en-US" smtClean="0"/>
              <a:t>07-08-2026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515793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0CE16-864C-43AE-AD79-BDB67680D11D}" type="datetimeFigureOut">
              <a:rPr lang="en-US" smtClean="0"/>
              <a:t>07-08-2026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89992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A40CE16-864C-43AE-AD79-BDB67680D11D}" type="datetimeFigureOut">
              <a:rPr lang="en-US" smtClean="0"/>
              <a:t>07-08-2026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233576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0CE16-864C-43AE-AD79-BDB67680D11D}" type="datetimeFigureOut">
              <a:rPr lang="en-US" smtClean="0"/>
              <a:t>07-08-2026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877322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0CE16-864C-43AE-AD79-BDB67680D11D}" type="datetimeFigureOut">
              <a:rPr lang="en-US" smtClean="0"/>
              <a:t>07-08-2026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045035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0CE16-864C-43AE-AD79-BDB67680D11D}" type="datetimeFigureOut">
              <a:rPr lang="en-US" smtClean="0"/>
              <a:t>07-08-2026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581845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0CE16-864C-43AE-AD79-BDB67680D11D}" type="datetimeFigureOut">
              <a:rPr lang="en-US" smtClean="0"/>
              <a:t>07-08-2026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77107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A40CE16-864C-43AE-AD79-BDB67680D11D}" type="datetimeFigureOut">
              <a:rPr lang="en-US" smtClean="0"/>
              <a:t>07-08-2026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4922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A40CE16-864C-43AE-AD79-BDB67680D11D}" type="datetimeFigureOut">
              <a:rPr lang="en-US" smtClean="0"/>
              <a:t>07-08-2026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6316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A40CE16-864C-43AE-AD79-BDB67680D11D}" type="datetimeFigureOut">
              <a:rPr lang="en-US" smtClean="0"/>
              <a:t>07-08-2026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84583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A40CE16-864C-43AE-AD79-BDB67680D11D}" type="datetimeFigureOut">
              <a:rPr lang="en-US" smtClean="0"/>
              <a:t>07-08-2026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08255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A40CE16-864C-43AE-AD79-BDB67680D11D}" type="datetimeFigureOut">
              <a:rPr lang="en-US" smtClean="0"/>
              <a:t>07-08-2026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68300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A40CE16-864C-43AE-AD79-BDB67680D11D}" type="datetimeFigureOut">
              <a:rPr lang="en-US" smtClean="0"/>
              <a:t>07-08-2026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57637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 userDrawn="1"/>
        </p:nvSpPr>
        <p:spPr>
          <a:xfrm>
            <a:off x="119921" y="6371950"/>
            <a:ext cx="4062336" cy="453310"/>
          </a:xfrm>
          <a:prstGeom prst="roundRect">
            <a:avLst>
              <a:gd name="adj" fmla="val 50000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1800" dirty="0" smtClean="0">
                <a:solidFill>
                  <a:srgbClr val="FF000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mdmamun1581@gmail.com</a:t>
            </a:r>
            <a:endParaRPr lang="en-US" sz="1800" dirty="0">
              <a:solidFill>
                <a:srgbClr val="FF0000"/>
              </a:solidFill>
              <a:latin typeface="Arial Black" panose="020B0A040201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Rounded Rectangle 7"/>
          <p:cNvSpPr/>
          <p:nvPr userDrawn="1"/>
        </p:nvSpPr>
        <p:spPr>
          <a:xfrm>
            <a:off x="6558200" y="6371950"/>
            <a:ext cx="5633800" cy="450131"/>
          </a:xfrm>
          <a:prstGeom prst="roundRect">
            <a:avLst>
              <a:gd name="adj" fmla="val 50000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1800" dirty="0" err="1" smtClean="0">
                <a:solidFill>
                  <a:srgbClr val="FF000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Page:www.facebook.com</a:t>
            </a:r>
            <a:r>
              <a:rPr lang="en-US" sz="1800" dirty="0" smtClean="0">
                <a:solidFill>
                  <a:srgbClr val="FF000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/</a:t>
            </a:r>
            <a:r>
              <a:rPr lang="en-US" sz="1800" dirty="0" err="1" smtClean="0">
                <a:solidFill>
                  <a:srgbClr val="FF000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bdmamunsir</a:t>
            </a:r>
            <a:r>
              <a:rPr lang="en-US" sz="1800" dirty="0" smtClean="0">
                <a:solidFill>
                  <a:srgbClr val="FF000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  </a:t>
            </a:r>
            <a:endParaRPr lang="en-US" sz="1800" dirty="0">
              <a:solidFill>
                <a:srgbClr val="FF0000"/>
              </a:solidFill>
              <a:latin typeface="Arial Black" panose="020B0A040201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Rectangle 8"/>
          <p:cNvSpPr/>
          <p:nvPr userDrawn="1"/>
        </p:nvSpPr>
        <p:spPr>
          <a:xfrm rot="19959880">
            <a:off x="1113070" y="2967335"/>
            <a:ext cx="996587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cap="none" spc="0" dirty="0" smtClean="0">
                <a:ln w="0">
                  <a:solidFill>
                    <a:schemeClr val="bg1">
                      <a:lumMod val="95000"/>
                    </a:schemeClr>
                  </a:solidFill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www.youtube.com/@Bdmamunsir</a:t>
            </a:r>
            <a:endParaRPr lang="en-US" sz="5400" b="0" cap="none" spc="0" dirty="0">
              <a:ln w="0">
                <a:solidFill>
                  <a:schemeClr val="bg1">
                    <a:lumMod val="95000"/>
                  </a:schemeClr>
                </a:solidFill>
              </a:ln>
              <a:solidFill>
                <a:schemeClr val="bg1">
                  <a:lumMod val="9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709" y="6371950"/>
            <a:ext cx="453310" cy="45331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8160" y="6415789"/>
            <a:ext cx="434714" cy="409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77738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40CE16-864C-43AE-AD79-BDB67680D11D}" type="datetimeFigureOut">
              <a:rPr lang="en-US" smtClean="0"/>
              <a:t>07-08-2026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80969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40CE16-864C-43AE-AD79-BDB67680D11D}" type="datetimeFigureOut">
              <a:rPr lang="en-US" smtClean="0"/>
              <a:t>07-08-2026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74604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://www.youtube.com@Bdmamunsir" TargetMode="Externa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999" cy="984278"/>
          </a:xfrm>
          <a:prstGeom prst="rect">
            <a:avLst/>
          </a:prstGeom>
          <a:solidFill>
            <a:srgbClr val="00153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38" y="828832"/>
            <a:ext cx="12153361" cy="6010118"/>
          </a:xfrm>
          <a:prstGeom prst="rect">
            <a:avLst/>
          </a:prstGeom>
          <a:gradFill>
            <a:gsLst>
              <a:gs pos="0">
                <a:srgbClr val="FF0000"/>
              </a:gs>
              <a:gs pos="74000">
                <a:srgbClr val="FFFF00"/>
              </a:gs>
              <a:gs pos="83000">
                <a:srgbClr val="00B050"/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</p:pic>
      <p:sp>
        <p:nvSpPr>
          <p:cNvPr id="16" name="Right Arrow 15"/>
          <p:cNvSpPr/>
          <p:nvPr/>
        </p:nvSpPr>
        <p:spPr>
          <a:xfrm>
            <a:off x="74813" y="5458331"/>
            <a:ext cx="4644144" cy="1009935"/>
          </a:xfrm>
          <a:prstGeom prst="rightArrow">
            <a:avLst/>
          </a:prstGeom>
          <a:solidFill>
            <a:schemeClr val="bg1"/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Class Eight</a:t>
            </a:r>
            <a:endParaRPr lang="en-US" sz="3200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sp>
        <p:nvSpPr>
          <p:cNvPr id="18" name="Regular Pentagon 17"/>
          <p:cNvSpPr/>
          <p:nvPr/>
        </p:nvSpPr>
        <p:spPr>
          <a:xfrm>
            <a:off x="3397368" y="2079584"/>
            <a:ext cx="9208284" cy="4223246"/>
          </a:xfrm>
          <a:prstGeom prst="pentagon">
            <a:avLst/>
          </a:prstGeom>
          <a:gradFill>
            <a:gsLst>
              <a:gs pos="0">
                <a:srgbClr val="FF0000"/>
              </a:gs>
              <a:gs pos="74000">
                <a:srgbClr val="FFFF00"/>
              </a:gs>
              <a:gs pos="83000">
                <a:srgbClr val="00B050"/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 w="76200">
            <a:noFill/>
          </a:ln>
          <a:scene3d>
            <a:camera prst="isometricOffAxis2Lef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b="1" dirty="0" err="1" smtClean="0">
                <a:solidFill>
                  <a:schemeClr val="tx1"/>
                </a:solidFill>
                <a:effectLst>
                  <a:glow rad="101600">
                    <a:schemeClr val="bg1">
                      <a:alpha val="84000"/>
                    </a:schemeClr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অধ্যায়</a:t>
            </a:r>
            <a:r>
              <a:rPr lang="en-US" sz="7200" b="1" dirty="0" smtClean="0">
                <a:solidFill>
                  <a:schemeClr val="tx1"/>
                </a:solidFill>
                <a:effectLst>
                  <a:glow rad="101600">
                    <a:schemeClr val="bg1">
                      <a:alpha val="84000"/>
                    </a:schemeClr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১০</a:t>
            </a:r>
          </a:p>
          <a:p>
            <a:pPr algn="ctr"/>
            <a:r>
              <a:rPr lang="en-US" sz="6000" b="1" dirty="0" err="1" smtClean="0">
                <a:solidFill>
                  <a:schemeClr val="tx1"/>
                </a:solidFill>
                <a:effectLst>
                  <a:glow rad="101600">
                    <a:schemeClr val="bg1">
                      <a:alpha val="84000"/>
                    </a:schemeClr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বৃত্ত</a:t>
            </a:r>
            <a:r>
              <a:rPr lang="en-US" sz="6000" b="1" dirty="0" smtClean="0">
                <a:solidFill>
                  <a:schemeClr val="tx1"/>
                </a:solidFill>
                <a:effectLst>
                  <a:glow rad="101600">
                    <a:schemeClr val="bg1">
                      <a:alpha val="84000"/>
                    </a:schemeClr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6000" b="1" dirty="0" err="1" smtClean="0">
                <a:solidFill>
                  <a:schemeClr val="tx1"/>
                </a:solidFill>
                <a:effectLst>
                  <a:glow rad="101600">
                    <a:schemeClr val="bg1">
                      <a:alpha val="84000"/>
                    </a:schemeClr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সম্পর্কিত</a:t>
            </a:r>
            <a:r>
              <a:rPr lang="en-US" sz="6000" b="1" dirty="0" smtClean="0">
                <a:solidFill>
                  <a:schemeClr val="tx1"/>
                </a:solidFill>
                <a:effectLst>
                  <a:glow rad="101600">
                    <a:schemeClr val="bg1">
                      <a:alpha val="84000"/>
                    </a:schemeClr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6000" b="1" dirty="0" err="1" smtClean="0">
                <a:solidFill>
                  <a:schemeClr val="tx1"/>
                </a:solidFill>
                <a:effectLst>
                  <a:glow rad="101600">
                    <a:schemeClr val="bg1">
                      <a:alpha val="84000"/>
                    </a:schemeClr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অজানা</a:t>
            </a:r>
            <a:r>
              <a:rPr lang="en-US" sz="6000" b="1" dirty="0" smtClean="0">
                <a:solidFill>
                  <a:schemeClr val="tx1"/>
                </a:solidFill>
                <a:effectLst>
                  <a:glow rad="101600">
                    <a:schemeClr val="bg1">
                      <a:alpha val="84000"/>
                    </a:schemeClr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6000" b="1" dirty="0" err="1" smtClean="0">
                <a:solidFill>
                  <a:schemeClr val="tx1"/>
                </a:solidFill>
                <a:effectLst>
                  <a:glow rad="101600">
                    <a:schemeClr val="bg1">
                      <a:alpha val="84000"/>
                    </a:schemeClr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তথ্য</a:t>
            </a:r>
            <a:endParaRPr lang="en-US" sz="6000" b="1" dirty="0" smtClean="0">
              <a:solidFill>
                <a:schemeClr val="tx1"/>
              </a:solidFill>
              <a:effectLst>
                <a:glow rad="101600">
                  <a:schemeClr val="bg1">
                    <a:alpha val="84000"/>
                  </a:schemeClr>
                </a:glow>
              </a:effectLst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  <a:p>
            <a:pPr algn="ctr"/>
            <a:endParaRPr lang="en-US" sz="6000" b="1" dirty="0" smtClean="0">
              <a:solidFill>
                <a:schemeClr val="tx1"/>
              </a:solidFill>
              <a:effectLst>
                <a:glow rad="101600">
                  <a:schemeClr val="bg1">
                    <a:alpha val="84000"/>
                  </a:schemeClr>
                </a:glow>
              </a:effectLst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-18782" y="17084"/>
            <a:ext cx="12191999" cy="769441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4400" b="1" dirty="0" err="1" smtClean="0">
                <a:solidFill>
                  <a:srgbClr val="FFFF00"/>
                </a:solidFill>
                <a:effectLst>
                  <a:glow rad="127000">
                    <a:schemeClr val="tx1"/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সত্যই</a:t>
            </a:r>
            <a:r>
              <a:rPr lang="en-US" sz="4400" b="1" dirty="0" smtClean="0">
                <a:effectLst>
                  <a:glow rad="127000">
                    <a:schemeClr val="tx1"/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সুন্দর</a:t>
            </a:r>
            <a:r>
              <a:rPr lang="en-US" sz="4400" b="1" dirty="0" smtClean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  </a:t>
            </a:r>
            <a:r>
              <a:rPr lang="en-US" sz="4400" b="1" dirty="0" smtClean="0">
                <a:effectLst>
                  <a:glow rad="127000">
                    <a:schemeClr val="tx1"/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         </a:t>
            </a:r>
            <a:r>
              <a:rPr lang="en-US" sz="4400" b="1" dirty="0" err="1" smtClean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সু-শিক্ষাই</a:t>
            </a:r>
            <a:r>
              <a:rPr lang="en-US" sz="4400" b="1" dirty="0" smtClean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400" b="1" dirty="0" err="1" smtClean="0">
                <a:solidFill>
                  <a:srgbClr val="FFFF00"/>
                </a:solidFill>
                <a:effectLst>
                  <a:glow rad="127000">
                    <a:schemeClr val="tx1"/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জাতির</a:t>
            </a:r>
            <a:r>
              <a:rPr lang="en-US" sz="4400" b="1" dirty="0" smtClean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মেরুদন্ড</a:t>
            </a:r>
            <a:endParaRPr lang="en-US" sz="4400" b="1" cap="none" spc="0" dirty="0">
              <a:solidFill>
                <a:schemeClr val="bg1"/>
              </a:solidFill>
              <a:effectLst>
                <a:glow rad="127000">
                  <a:schemeClr val="tx1"/>
                </a:glow>
              </a:effectLst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7" name="Cloud Callout 6"/>
          <p:cNvSpPr/>
          <p:nvPr/>
        </p:nvSpPr>
        <p:spPr>
          <a:xfrm>
            <a:off x="3438052" y="788490"/>
            <a:ext cx="3844491" cy="2052681"/>
          </a:xfrm>
          <a:prstGeom prst="cloudCallout">
            <a:avLst>
              <a:gd name="adj1" fmla="val 20044"/>
              <a:gd name="adj2" fmla="val 79015"/>
            </a:avLst>
          </a:prstGeom>
          <a:solidFill>
            <a:schemeClr val="bg1"/>
          </a:solidFill>
          <a:ln w="762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 err="1">
                <a:solidFill>
                  <a:schemeClr val="tx1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গল্পে</a:t>
            </a:r>
            <a:r>
              <a:rPr lang="en-US" sz="3200" dirty="0">
                <a:solidFill>
                  <a:schemeClr val="tx1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গল্পে</a:t>
            </a:r>
            <a:r>
              <a:rPr lang="en-US" sz="2800" dirty="0">
                <a:solidFill>
                  <a:schemeClr val="tx1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গণিত</a:t>
            </a:r>
            <a:r>
              <a:rPr lang="en-US" sz="4000" dirty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শিখি</a:t>
            </a:r>
            <a:endParaRPr lang="en-US" sz="4000" dirty="0">
              <a:solidFill>
                <a:srgbClr val="FF0000"/>
              </a:solidFill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  <a:p>
            <a:pPr algn="ctr"/>
            <a:r>
              <a:rPr lang="en-US" sz="2000" dirty="0" err="1">
                <a:solidFill>
                  <a:schemeClr val="tx1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শর্ট</a:t>
            </a:r>
            <a:r>
              <a:rPr lang="en-US" sz="2000" dirty="0">
                <a:solidFill>
                  <a:schemeClr val="tx1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টেকনিক</a:t>
            </a:r>
            <a:endParaRPr lang="en-US" sz="1400" dirty="0">
              <a:solidFill>
                <a:schemeClr val="tx1"/>
              </a:solidFill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3" name="32-Point Star 2"/>
          <p:cNvSpPr/>
          <p:nvPr/>
        </p:nvSpPr>
        <p:spPr>
          <a:xfrm>
            <a:off x="9620250" y="828829"/>
            <a:ext cx="2444923" cy="2441448"/>
          </a:xfrm>
          <a:prstGeom prst="star32">
            <a:avLst>
              <a:gd name="adj" fmla="val 41768"/>
            </a:avLst>
          </a:prstGeom>
          <a:solidFill>
            <a:srgbClr val="FF0000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সহজে</a:t>
            </a:r>
            <a:endParaRPr lang="en-US" sz="2800" b="1" dirty="0" smtClean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  <a:p>
            <a:pPr algn="ctr"/>
            <a:r>
              <a:rPr lang="en-US" sz="2000" b="1" dirty="0" err="1" smtClean="0">
                <a:solidFill>
                  <a:srgbClr val="FFFF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মনে</a:t>
            </a:r>
            <a:r>
              <a:rPr lang="en-US" sz="2000" b="1" dirty="0" smtClean="0">
                <a:solidFill>
                  <a:srgbClr val="FFFF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000" b="1" dirty="0" err="1" smtClean="0">
                <a:solidFill>
                  <a:srgbClr val="FFFF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রাখার</a:t>
            </a:r>
            <a:endParaRPr lang="en-US" sz="2000" b="1" dirty="0" smtClean="0">
              <a:solidFill>
                <a:srgbClr val="FFFF00"/>
              </a:solidFill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  <a:p>
            <a:pPr algn="ctr"/>
            <a:r>
              <a:rPr lang="en-US" sz="28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ট্রিকস</a:t>
            </a:r>
            <a:r>
              <a:rPr lang="en-US" sz="28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!</a:t>
            </a:r>
            <a:endParaRPr lang="en-US" sz="28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06" r="27254" b="12271"/>
          <a:stretch/>
        </p:blipFill>
        <p:spPr>
          <a:xfrm>
            <a:off x="81752" y="984278"/>
            <a:ext cx="3281934" cy="3662150"/>
          </a:xfrm>
          <a:prstGeom prst="roundRect">
            <a:avLst>
              <a:gd name="adj" fmla="val 4233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21" name="Rounded Rectangle 20"/>
          <p:cNvSpPr/>
          <p:nvPr/>
        </p:nvSpPr>
        <p:spPr>
          <a:xfrm>
            <a:off x="38638" y="4663415"/>
            <a:ext cx="3325048" cy="754950"/>
          </a:xfrm>
          <a:prstGeom prst="roundRect">
            <a:avLst>
              <a:gd name="adj" fmla="val 24340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মামুন</a:t>
            </a:r>
            <a:r>
              <a:rPr lang="en-US" sz="32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32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স্যারের</a:t>
            </a:r>
            <a:endParaRPr lang="en-US" sz="3200" dirty="0" smtClean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  <a:p>
            <a:pPr algn="ctr"/>
            <a:r>
              <a:rPr lang="en-US" sz="2000" b="1" spc="150" dirty="0">
                <a:solidFill>
                  <a:schemeClr val="tx1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10 </a:t>
            </a:r>
            <a:r>
              <a:rPr lang="en-US" sz="2000" b="1" spc="150" dirty="0" err="1" smtClean="0">
                <a:solidFill>
                  <a:schemeClr val="tx1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minuteTeaching</a:t>
            </a:r>
            <a:endParaRPr lang="en-US" sz="20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418101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8" grpId="0" animBg="1"/>
      <p:bldP spid="7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val 14"/>
          <p:cNvSpPr/>
          <p:nvPr/>
        </p:nvSpPr>
        <p:spPr>
          <a:xfrm>
            <a:off x="4069451" y="2204914"/>
            <a:ext cx="3346704" cy="3374136"/>
          </a:xfrm>
          <a:prstGeom prst="ellipse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Content Placeholder 4"/>
          <p:cNvSpPr txBox="1">
            <a:spLocks/>
          </p:cNvSpPr>
          <p:nvPr/>
        </p:nvSpPr>
        <p:spPr>
          <a:xfrm>
            <a:off x="58891" y="100551"/>
            <a:ext cx="12066814" cy="135269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পরিধিঃ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বৃত্তের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সম্পূর্ন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দৈর্ঘ্যকে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পরিধি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বলে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5499960" y="2996111"/>
            <a:ext cx="974361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bn-IN" sz="2400" dirty="0" smtClean="0">
                <a:solidFill>
                  <a:schemeClr val="accent2">
                    <a:lumMod val="75000"/>
                  </a:schemeClr>
                </a:solidFill>
              </a:rPr>
              <a:t>কেন্দ্র</a:t>
            </a:r>
            <a:endParaRPr lang="en-US" sz="24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 flipH="1">
            <a:off x="5655722" y="2736369"/>
            <a:ext cx="14158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600" dirty="0" smtClean="0">
                <a:solidFill>
                  <a:schemeClr val="accent2">
                    <a:lumMod val="75000"/>
                  </a:schemeClr>
                </a:solidFill>
              </a:rPr>
              <a:t>.</a:t>
            </a:r>
            <a:endParaRPr lang="en-US" sz="96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0" name="Oval 29"/>
          <p:cNvSpPr/>
          <p:nvPr/>
        </p:nvSpPr>
        <p:spPr>
          <a:xfrm>
            <a:off x="4080340" y="2199473"/>
            <a:ext cx="3346704" cy="3374136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5557776" y="1790111"/>
            <a:ext cx="974361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7379029" y="3586261"/>
            <a:ext cx="974361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Q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3815631" y="4883832"/>
            <a:ext cx="974361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5388562" y="3406078"/>
            <a:ext cx="974361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</a:p>
        </p:txBody>
      </p:sp>
      <p:sp>
        <p:nvSpPr>
          <p:cNvPr id="46" name="Rectangle 45"/>
          <p:cNvSpPr/>
          <p:nvPr/>
        </p:nvSpPr>
        <p:spPr>
          <a:xfrm>
            <a:off x="58891" y="1487597"/>
            <a:ext cx="618594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IN" sz="2800" dirty="0" smtClean="0">
                <a:solidFill>
                  <a:srgbClr val="7030A0"/>
                </a:solidFill>
              </a:rPr>
              <a:t>চিত্রে </a:t>
            </a:r>
            <a:r>
              <a:rPr lang="en-US" sz="2800" dirty="0" smtClean="0">
                <a:solidFill>
                  <a:srgbClr val="7030A0"/>
                </a:solidFill>
              </a:rPr>
              <a:t>O</a:t>
            </a:r>
            <a:r>
              <a:rPr lang="bn-BD" sz="2800" dirty="0" smtClean="0">
                <a:solidFill>
                  <a:srgbClr val="7030A0"/>
                </a:solidFill>
              </a:rPr>
              <a:t> </a:t>
            </a:r>
            <a:r>
              <a:rPr lang="bn-BD" sz="2800" dirty="0">
                <a:solidFill>
                  <a:srgbClr val="7030A0"/>
                </a:solidFill>
              </a:rPr>
              <a:t>কেন্দ্র বিশিষ্ট </a:t>
            </a:r>
            <a:r>
              <a:rPr lang="en-US" sz="2800" dirty="0" smtClean="0">
                <a:solidFill>
                  <a:srgbClr val="7030A0"/>
                </a:solidFill>
              </a:rPr>
              <a:t>PQZ </a:t>
            </a:r>
            <a:r>
              <a:rPr lang="bn-BD" sz="2800" dirty="0" smtClean="0">
                <a:solidFill>
                  <a:srgbClr val="7030A0"/>
                </a:solidFill>
              </a:rPr>
              <a:t>একটি </a:t>
            </a:r>
            <a:r>
              <a:rPr lang="bn-BD" sz="2800" dirty="0">
                <a:solidFill>
                  <a:srgbClr val="7030A0"/>
                </a:solidFill>
              </a:rPr>
              <a:t>বৃত্ত।</a:t>
            </a:r>
            <a:endParaRPr lang="en-US" sz="2800" dirty="0">
              <a:solidFill>
                <a:srgbClr val="7030A0"/>
              </a:solidFill>
            </a:endParaRPr>
          </a:p>
        </p:txBody>
      </p:sp>
      <p:sp>
        <p:nvSpPr>
          <p:cNvPr id="47" name="Rectangle 46"/>
          <p:cNvSpPr/>
          <p:nvPr/>
        </p:nvSpPr>
        <p:spPr>
          <a:xfrm>
            <a:off x="7053943" y="1512012"/>
            <a:ext cx="507176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dirty="0" err="1" smtClean="0"/>
              <a:t>বৃত্তস্থিত</a:t>
            </a:r>
            <a:r>
              <a:rPr lang="en-US" sz="2800" dirty="0" smtClean="0"/>
              <a:t> </a:t>
            </a:r>
            <a:r>
              <a:rPr lang="en-US" sz="2800" dirty="0" err="1" smtClean="0"/>
              <a:t>যেকোন</a:t>
            </a:r>
            <a:r>
              <a:rPr lang="en-US" sz="2800" dirty="0" smtClean="0"/>
              <a:t> </a:t>
            </a:r>
            <a:r>
              <a:rPr lang="en-US" sz="2800" dirty="0" err="1" smtClean="0"/>
              <a:t>বিন্দু</a:t>
            </a:r>
            <a:r>
              <a:rPr lang="en-US" sz="2800" dirty="0" smtClean="0"/>
              <a:t> 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 </a:t>
            </a:r>
            <a:r>
              <a:rPr lang="en-US" sz="2800" dirty="0" err="1" smtClean="0"/>
              <a:t>থেকে</a:t>
            </a:r>
            <a:r>
              <a:rPr lang="en-US" sz="2800" dirty="0" smtClean="0"/>
              <a:t> </a:t>
            </a:r>
            <a:r>
              <a:rPr lang="en-US" sz="2800" dirty="0" err="1" smtClean="0"/>
              <a:t>বৃত্ত</a:t>
            </a:r>
            <a:r>
              <a:rPr lang="en-US" sz="2800" dirty="0" smtClean="0"/>
              <a:t> </a:t>
            </a:r>
            <a:r>
              <a:rPr lang="en-US" sz="2800" dirty="0" err="1" smtClean="0"/>
              <a:t>বরাবর</a:t>
            </a:r>
            <a:r>
              <a:rPr lang="en-US" sz="2800" dirty="0" smtClean="0"/>
              <a:t> </a:t>
            </a:r>
            <a:r>
              <a:rPr lang="en-US" sz="2800" dirty="0" err="1" smtClean="0"/>
              <a:t>ঘুরে</a:t>
            </a:r>
            <a:r>
              <a:rPr lang="en-US" sz="2800" dirty="0" smtClean="0"/>
              <a:t> </a:t>
            </a:r>
            <a:r>
              <a:rPr lang="en-US" sz="2800" dirty="0" err="1" smtClean="0"/>
              <a:t>পুনরায়</a:t>
            </a:r>
            <a:r>
              <a:rPr lang="en-US" sz="2800" dirty="0" smtClean="0"/>
              <a:t> 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 </a:t>
            </a:r>
            <a:r>
              <a:rPr lang="en-US" sz="2800" dirty="0" err="1" smtClean="0"/>
              <a:t>বিন্দু</a:t>
            </a:r>
            <a:r>
              <a:rPr lang="en-US" sz="2800" dirty="0" smtClean="0"/>
              <a:t> </a:t>
            </a:r>
            <a:r>
              <a:rPr lang="en-US" sz="2800" dirty="0" err="1" smtClean="0"/>
              <a:t>পর্যন্ত</a:t>
            </a:r>
            <a:r>
              <a:rPr lang="en-US" sz="2800" dirty="0" smtClean="0"/>
              <a:t> </a:t>
            </a:r>
            <a:r>
              <a:rPr lang="en-US" sz="2800" dirty="0" err="1" smtClean="0"/>
              <a:t>পথের</a:t>
            </a:r>
            <a:r>
              <a:rPr lang="en-US" sz="2800" dirty="0"/>
              <a:t> </a:t>
            </a:r>
            <a:r>
              <a:rPr lang="en-US" sz="2800" dirty="0" smtClean="0"/>
              <a:t>‍</a:t>
            </a:r>
            <a:r>
              <a:rPr lang="en-US" sz="2800" dirty="0" err="1" smtClean="0"/>
              <a:t>দুরত্ব</a:t>
            </a:r>
            <a:r>
              <a:rPr lang="en-US" sz="2800" dirty="0" smtClean="0"/>
              <a:t> </a:t>
            </a:r>
            <a:r>
              <a:rPr lang="en-US" sz="2800" dirty="0" err="1" smtClean="0"/>
              <a:t>হলো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পরিধি</a:t>
            </a:r>
            <a:endParaRPr lang="en-US" sz="2800" dirty="0"/>
          </a:p>
        </p:txBody>
      </p:sp>
      <p:sp>
        <p:nvSpPr>
          <p:cNvPr id="2" name="Rectangle 1"/>
          <p:cNvSpPr/>
          <p:nvPr/>
        </p:nvSpPr>
        <p:spPr>
          <a:xfrm>
            <a:off x="7671145" y="3760340"/>
            <a:ext cx="120577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পরিধি</a:t>
            </a:r>
            <a:endParaRPr lang="en-US" sz="2800" b="1" dirty="0"/>
          </a:p>
        </p:txBody>
      </p:sp>
      <p:sp>
        <p:nvSpPr>
          <p:cNvPr id="14" name="TextBox 1"/>
          <p:cNvSpPr txBox="1"/>
          <p:nvPr/>
        </p:nvSpPr>
        <p:spPr>
          <a:xfrm>
            <a:off x="58891" y="2191440"/>
            <a:ext cx="377734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b="1" dirty="0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  <a:hlinkClick r:id="rId2"/>
              </a:rPr>
              <a:t>এই </a:t>
            </a:r>
            <a:r>
              <a:rPr lang="en-US" sz="3600" b="1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  <a:hlinkClick r:id="rId2"/>
              </a:rPr>
              <a:t>ক্লাসটির</a:t>
            </a:r>
            <a:r>
              <a:rPr lang="en-US" sz="3600" b="1" dirty="0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  <a:hlinkClick r:id="rId2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  <a:hlinkClick r:id="rId2"/>
              </a:rPr>
              <a:t>ভিডিও</a:t>
            </a:r>
            <a:r>
              <a:rPr lang="en-US" sz="3600" b="1" dirty="0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  <a:hlinkClick r:id="rId2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  <a:hlinkClick r:id="rId2"/>
              </a:rPr>
              <a:t>পেতে</a:t>
            </a:r>
            <a:r>
              <a:rPr lang="en-US" sz="3600" b="1" dirty="0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  <a:hlinkClick r:id="rId2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  <a:hlinkClick r:id="rId2"/>
              </a:rPr>
              <a:t>আমাকে</a:t>
            </a:r>
            <a:r>
              <a:rPr lang="en-US" sz="3600" b="1" dirty="0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  <a:hlinkClick r:id="rId2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  <a:hlinkClick r:id="rId2"/>
              </a:rPr>
              <a:t>ক্লিক</a:t>
            </a:r>
            <a:r>
              <a:rPr lang="en-US" sz="3600" b="1" dirty="0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  <a:hlinkClick r:id="rId2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  <a:hlinkClick r:id="rId2"/>
              </a:rPr>
              <a:t>করুন</a:t>
            </a:r>
            <a:endParaRPr lang="en-US" sz="3600" b="1" dirty="0" smtClean="0">
              <a:solidFill>
                <a:srgbClr val="FF0000"/>
              </a:solidFill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  <a:p>
            <a:pPr algn="ctr"/>
            <a:r>
              <a:rPr lang="en-US" sz="3600" b="1" dirty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  <a:hlinkClick r:id="rId2"/>
              </a:rPr>
              <a:t>http://</a:t>
            </a:r>
            <a:r>
              <a:rPr lang="en-US" sz="3600" b="1" dirty="0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  <a:hlinkClick r:id="rId2"/>
              </a:rPr>
              <a:t>www.youtube.com@Bdmamunsir</a:t>
            </a:r>
            <a:r>
              <a:rPr lang="en-US" sz="3600" b="1" dirty="0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endParaRPr lang="en-US" sz="3600" b="1" dirty="0">
              <a:solidFill>
                <a:srgbClr val="FF0000"/>
              </a:solidFill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76629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 tmFilter="0,0; .5, 1; 1, 1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30" grpId="0" animBg="1"/>
      <p:bldP spid="46" grpId="0"/>
      <p:bldP spid="47" grpId="0"/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 descr="p2042.jpg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35405" y="0"/>
            <a:ext cx="7799518" cy="6221186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2045345" y="3288293"/>
            <a:ext cx="7589578" cy="3238586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Chevron">
              <a:avLst/>
            </a:prstTxWarp>
            <a:spAutoFit/>
          </a:bodyPr>
          <a:lstStyle/>
          <a:p>
            <a:pPr algn="ctr"/>
            <a:r>
              <a:rPr lang="en-US" sz="5400" dirty="0" err="1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স্বাগতম</a:t>
            </a:r>
            <a:endParaRPr lang="en-US" sz="54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rgbClr val="7030A0"/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028965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968" y="-247231"/>
            <a:ext cx="5784451" cy="387558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 cstate="print">
            <a:clrChange>
              <a:clrFrom>
                <a:srgbClr val="F0F1F6"/>
              </a:clrFrom>
              <a:clrTo>
                <a:srgbClr val="F0F1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342" b="16494"/>
          <a:stretch/>
        </p:blipFill>
        <p:spPr>
          <a:xfrm>
            <a:off x="6696409" y="378502"/>
            <a:ext cx="3812639" cy="361262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3775" y="2177739"/>
            <a:ext cx="3626783" cy="3626783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994318" y="3021634"/>
            <a:ext cx="846569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120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বৃত্ত</a:t>
            </a:r>
            <a:endParaRPr lang="en-US" sz="12000" dirty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02614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179880" y="5668679"/>
            <a:ext cx="618594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IN" sz="2800" dirty="0" smtClean="0">
                <a:solidFill>
                  <a:srgbClr val="7030A0"/>
                </a:solidFill>
              </a:rPr>
              <a:t>চিত্রে </a:t>
            </a:r>
            <a:r>
              <a:rPr lang="en-US" sz="2800" dirty="0" smtClean="0">
                <a:solidFill>
                  <a:srgbClr val="7030A0"/>
                </a:solidFill>
              </a:rPr>
              <a:t>O</a:t>
            </a:r>
            <a:r>
              <a:rPr lang="bn-BD" sz="2800" dirty="0" smtClean="0">
                <a:solidFill>
                  <a:srgbClr val="7030A0"/>
                </a:solidFill>
              </a:rPr>
              <a:t> </a:t>
            </a:r>
            <a:r>
              <a:rPr lang="bn-BD" sz="2800" dirty="0">
                <a:solidFill>
                  <a:srgbClr val="7030A0"/>
                </a:solidFill>
              </a:rPr>
              <a:t>কেন্দ্র বিশিষ্ট </a:t>
            </a:r>
            <a:r>
              <a:rPr lang="en-US" sz="2800" dirty="0" smtClean="0">
                <a:solidFill>
                  <a:srgbClr val="7030A0"/>
                </a:solidFill>
              </a:rPr>
              <a:t>ABC </a:t>
            </a:r>
            <a:r>
              <a:rPr lang="bn-BD" sz="2800" dirty="0" smtClean="0">
                <a:solidFill>
                  <a:srgbClr val="7030A0"/>
                </a:solidFill>
              </a:rPr>
              <a:t>একটি </a:t>
            </a:r>
            <a:r>
              <a:rPr lang="bn-BD" sz="2800" dirty="0">
                <a:solidFill>
                  <a:srgbClr val="7030A0"/>
                </a:solidFill>
              </a:rPr>
              <a:t>বৃত্ত।</a:t>
            </a:r>
            <a:endParaRPr lang="en-US" sz="2800" dirty="0">
              <a:solidFill>
                <a:srgbClr val="7030A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838136" y="3401405"/>
            <a:ext cx="434715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2400" dirty="0"/>
              <a:t>O</a:t>
            </a:r>
          </a:p>
        </p:txBody>
      </p:sp>
      <p:sp>
        <p:nvSpPr>
          <p:cNvPr id="6" name="Oval 5"/>
          <p:cNvSpPr/>
          <p:nvPr/>
        </p:nvSpPr>
        <p:spPr>
          <a:xfrm>
            <a:off x="4129259" y="2109327"/>
            <a:ext cx="3342806" cy="3372787"/>
          </a:xfrm>
          <a:prstGeom prst="ellipse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clrChange>
              <a:clrFrom>
                <a:srgbClr val="F2F2F2"/>
              </a:clrFrom>
              <a:clrTo>
                <a:srgbClr val="F2F2F2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5181" y="1988703"/>
            <a:ext cx="1343025" cy="1343025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5628275" y="2873823"/>
            <a:ext cx="26982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dirty="0" smtClean="0">
                <a:solidFill>
                  <a:srgbClr val="7030A0"/>
                </a:solidFill>
              </a:rPr>
              <a:t>.</a:t>
            </a:r>
            <a:endParaRPr lang="en-US" sz="8000" dirty="0">
              <a:solidFill>
                <a:srgbClr val="7030A0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7284687" y="4732605"/>
            <a:ext cx="47219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solidFill>
                  <a:srgbClr val="7030A0"/>
                </a:solidFill>
              </a:rPr>
              <a:t>C </a:t>
            </a:r>
            <a:endParaRPr lang="en-US" sz="2800" dirty="0">
              <a:solidFill>
                <a:srgbClr val="7030A0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439054" y="1767051"/>
            <a:ext cx="47219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rgbClr val="7030A0"/>
                </a:solidFill>
              </a:rPr>
              <a:t>A</a:t>
            </a:r>
          </a:p>
        </p:txBody>
      </p:sp>
      <p:sp>
        <p:nvSpPr>
          <p:cNvPr id="10" name="Rectangle 9"/>
          <p:cNvSpPr/>
          <p:nvPr/>
        </p:nvSpPr>
        <p:spPr>
          <a:xfrm>
            <a:off x="3674556" y="4555222"/>
            <a:ext cx="47219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rgbClr val="7030A0"/>
                </a:solidFill>
              </a:rPr>
              <a:t>B</a:t>
            </a:r>
            <a:r>
              <a:rPr lang="en-US" sz="2800" dirty="0" smtClean="0">
                <a:solidFill>
                  <a:srgbClr val="7030A0"/>
                </a:solidFill>
              </a:rPr>
              <a:t> </a:t>
            </a:r>
            <a:endParaRPr lang="en-US" sz="2800" dirty="0">
              <a:solidFill>
                <a:srgbClr val="7030A0"/>
              </a:solidFill>
            </a:endParaRPr>
          </a:p>
        </p:txBody>
      </p:sp>
      <p:sp>
        <p:nvSpPr>
          <p:cNvPr id="11" name="Content Placeholder 4"/>
          <p:cNvSpPr txBox="1">
            <a:spLocks/>
          </p:cNvSpPr>
          <p:nvPr/>
        </p:nvSpPr>
        <p:spPr>
          <a:xfrm>
            <a:off x="125186" y="128122"/>
            <a:ext cx="12066814" cy="242908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4000" b="1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বৃত্</a:t>
            </a:r>
            <a:r>
              <a:rPr lang="bn-IN" sz="4000" b="1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তঃ </a:t>
            </a:r>
            <a:r>
              <a:rPr lang="bn-IN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একটি নির্দিষ্ট বিন্দু থেকে সর্বদা সমান দূরত্ব বজায় রেখে ঐ বিন্দুর চারদিকে অঙ্কিত বক্ররেখাকে বৃত্ত বলে।</a:t>
            </a:r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09777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4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6875 -0.14259 C -0.09309 -0.17662 -0.01757 -0.08981 -0.00429 0.0426 C 0.00821 0.1757 -0.047 0.2882 -0.12213 0.33195 C -0.20117 0.33982 -0.27408 0.26088 -0.28658 0.12778 C -0.30143 -0.00555 -0.24622 -0.11805 -0.16875 -0.14259 Z " pathEditMode="relative" rAng="21000000" ptsTypes="AAAAA">
                                      <p:cBhvr>
                                        <p:cTn id="29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09" y="2365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 animBg="1"/>
      <p:bldP spid="2" grpId="0"/>
      <p:bldP spid="8" grpId="0"/>
      <p:bldP spid="9" grpId="0"/>
      <p:bldP spid="10" grpId="0"/>
      <p:bldP spid="1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5734541" y="3655709"/>
            <a:ext cx="974361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bn-IN" sz="2400" dirty="0" smtClean="0">
                <a:solidFill>
                  <a:schemeClr val="accent2">
                    <a:lumMod val="75000"/>
                  </a:schemeClr>
                </a:solidFill>
              </a:rPr>
              <a:t>কেন্দ্র</a:t>
            </a:r>
            <a:endParaRPr lang="en-US" sz="24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6" name="Oval 5"/>
          <p:cNvSpPr/>
          <p:nvPr/>
        </p:nvSpPr>
        <p:spPr>
          <a:xfrm>
            <a:off x="4145586" y="2468562"/>
            <a:ext cx="3342806" cy="3372787"/>
          </a:xfrm>
          <a:prstGeom prst="ellipse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/>
        </p:nvSpPr>
        <p:spPr>
          <a:xfrm flipH="1">
            <a:off x="5753692" y="3013957"/>
            <a:ext cx="14158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600" dirty="0" smtClean="0">
                <a:solidFill>
                  <a:schemeClr val="accent2">
                    <a:lumMod val="75000"/>
                  </a:schemeClr>
                </a:solidFill>
              </a:rPr>
              <a:t>.</a:t>
            </a:r>
            <a:endParaRPr lang="en-US" sz="96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7435924" y="2933257"/>
            <a:ext cx="137160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IN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পরিধি</a:t>
            </a:r>
            <a:r>
              <a:rPr lang="en-US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28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4" name="Oval 13"/>
          <p:cNvSpPr/>
          <p:nvPr/>
        </p:nvSpPr>
        <p:spPr>
          <a:xfrm>
            <a:off x="4151131" y="2475383"/>
            <a:ext cx="3346704" cy="337413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4145586" y="4057520"/>
            <a:ext cx="3267856" cy="134912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 17"/>
          <p:cNvSpPr/>
          <p:nvPr/>
        </p:nvSpPr>
        <p:spPr>
          <a:xfrm rot="159840">
            <a:off x="4397571" y="3987831"/>
            <a:ext cx="128857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IN" sz="3600" dirty="0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ব্যাস</a:t>
            </a:r>
            <a:endParaRPr lang="en-US" sz="3600" dirty="0">
              <a:solidFill>
                <a:srgbClr val="00B05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9" name="Rectangle 18"/>
          <p:cNvSpPr/>
          <p:nvPr/>
        </p:nvSpPr>
        <p:spPr>
          <a:xfrm rot="159840">
            <a:off x="4940061" y="2922950"/>
            <a:ext cx="63208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IN" sz="36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জ্যা</a:t>
            </a:r>
            <a:endParaRPr lang="en-US" sz="3600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cxnSp>
        <p:nvCxnSpPr>
          <p:cNvPr id="21" name="Straight Connector 20"/>
          <p:cNvCxnSpPr/>
          <p:nvPr/>
        </p:nvCxnSpPr>
        <p:spPr>
          <a:xfrm>
            <a:off x="4640260" y="2933258"/>
            <a:ext cx="2458387" cy="164892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>
            <a:endCxn id="6" idx="4"/>
          </p:cNvCxnSpPr>
          <p:nvPr/>
        </p:nvCxnSpPr>
        <p:spPr>
          <a:xfrm flipH="1">
            <a:off x="5816989" y="4162451"/>
            <a:ext cx="7495" cy="1678898"/>
          </a:xfrm>
          <a:prstGeom prst="line">
            <a:avLst/>
          </a:prstGeom>
          <a:ln w="38100">
            <a:solidFill>
              <a:schemeClr val="bg2">
                <a:lumMod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Rectangle 24"/>
          <p:cNvSpPr/>
          <p:nvPr/>
        </p:nvSpPr>
        <p:spPr>
          <a:xfrm rot="16200000">
            <a:off x="5419027" y="4577604"/>
            <a:ext cx="159115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IN" sz="3600" dirty="0" smtClean="0">
                <a:solidFill>
                  <a:schemeClr val="bg2">
                    <a:lumMod val="2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ব্যাসার্ধ</a:t>
            </a:r>
            <a:endParaRPr lang="en-US" sz="3600" dirty="0">
              <a:solidFill>
                <a:schemeClr val="bg2">
                  <a:lumMod val="25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cxnSp>
        <p:nvCxnSpPr>
          <p:cNvPr id="28" name="Straight Arrow Connector 27"/>
          <p:cNvCxnSpPr/>
          <p:nvPr/>
        </p:nvCxnSpPr>
        <p:spPr>
          <a:xfrm flipV="1">
            <a:off x="4835133" y="4941944"/>
            <a:ext cx="3402767" cy="1484027"/>
          </a:xfrm>
          <a:prstGeom prst="straightConnector1">
            <a:avLst/>
          </a:prstGeom>
          <a:ln w="38100">
            <a:solidFill>
              <a:srgbClr val="00206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Rectangle 28"/>
          <p:cNvSpPr/>
          <p:nvPr/>
        </p:nvSpPr>
        <p:spPr>
          <a:xfrm rot="20299732">
            <a:off x="6374121" y="5633985"/>
            <a:ext cx="177383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IN" sz="2800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স্পর্শক</a:t>
            </a:r>
            <a:r>
              <a:rPr lang="en-US" sz="2800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2800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Left Brace 6"/>
          <p:cNvSpPr/>
          <p:nvPr/>
        </p:nvSpPr>
        <p:spPr>
          <a:xfrm rot="5657948">
            <a:off x="5627196" y="1495015"/>
            <a:ext cx="601639" cy="1602977"/>
          </a:xfrm>
          <a:prstGeom prst="leftBrace">
            <a:avLst>
              <a:gd name="adj1" fmla="val 36601"/>
              <a:gd name="adj2" fmla="val 47182"/>
            </a:avLst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/>
          <p:cNvSpPr/>
          <p:nvPr/>
        </p:nvSpPr>
        <p:spPr>
          <a:xfrm>
            <a:off x="5483786" y="1396652"/>
            <a:ext cx="127916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IN" sz="2800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বৃত্তচাপ</a:t>
            </a:r>
            <a:r>
              <a:rPr lang="en-US" sz="2800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2800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7" name="Content Placeholder 4"/>
          <p:cNvSpPr txBox="1">
            <a:spLocks/>
          </p:cNvSpPr>
          <p:nvPr/>
        </p:nvSpPr>
        <p:spPr>
          <a:xfrm>
            <a:off x="58891" y="100552"/>
            <a:ext cx="12066814" cy="67759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বৃত্তের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বিভিন্ন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অংশের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পরিচিতি</a:t>
            </a:r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23730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6" presetClass="emph" presetSubtype="0" repeatCount="indefinite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1" presetClass="entr" presetSubtype="1" repeatCount="indefinite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7" presetClass="emph" presetSubtype="2" repeatCount="indefinite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4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32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4" dur="2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5" dur="2" fill="hold">
                                          <p:stCondLst>
                                            <p:cond delay="1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6" dur="2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7" dur="2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30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7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7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7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7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6" presetClass="entr" presetSubtype="21" repeatCount="indefinite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53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  <p:bldP spid="2" grpId="0"/>
      <p:bldP spid="2" grpId="1"/>
      <p:bldP spid="8" grpId="0"/>
      <p:bldP spid="18" grpId="0"/>
      <p:bldP spid="19" grpId="0"/>
      <p:bldP spid="25" grpId="0"/>
      <p:bldP spid="29" grpId="0"/>
      <p:bldP spid="7" grpId="0" animBg="1"/>
      <p:bldP spid="20" grpId="0"/>
      <p:bldP spid="1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Content Placeholder 4"/>
          <p:cNvSpPr txBox="1">
            <a:spLocks/>
          </p:cNvSpPr>
          <p:nvPr/>
        </p:nvSpPr>
        <p:spPr>
          <a:xfrm>
            <a:off x="58891" y="100551"/>
            <a:ext cx="12066814" cy="135269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 panose="020B0604020202020204" pitchFamily="34" charset="0"/>
              <a:buNone/>
            </a:pP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জ্যাঃ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বৃত্তের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যে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কোন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দুইটি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বিন্দুর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সংযোজক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সরল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রেখাকে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বৃত্তের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জ্যা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বলে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5734541" y="3655709"/>
            <a:ext cx="974361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bn-IN" sz="2400" dirty="0" smtClean="0">
                <a:solidFill>
                  <a:schemeClr val="accent2">
                    <a:lumMod val="75000"/>
                  </a:schemeClr>
                </a:solidFill>
              </a:rPr>
              <a:t>কেন্দ্র</a:t>
            </a:r>
            <a:endParaRPr lang="en-US" sz="24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 flipH="1">
            <a:off x="5655722" y="2736369"/>
            <a:ext cx="14158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600" dirty="0" smtClean="0">
                <a:solidFill>
                  <a:schemeClr val="accent2">
                    <a:lumMod val="75000"/>
                  </a:schemeClr>
                </a:solidFill>
              </a:rPr>
              <a:t>.</a:t>
            </a:r>
            <a:endParaRPr lang="en-US" sz="96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0" name="Oval 29"/>
          <p:cNvSpPr/>
          <p:nvPr/>
        </p:nvSpPr>
        <p:spPr>
          <a:xfrm>
            <a:off x="4080340" y="2199473"/>
            <a:ext cx="3346704" cy="337413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/>
          <p:cNvSpPr/>
          <p:nvPr/>
        </p:nvSpPr>
        <p:spPr>
          <a:xfrm rot="159840">
            <a:off x="4842087" y="4555810"/>
            <a:ext cx="63208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IN" sz="36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জ্যা</a:t>
            </a:r>
            <a:endParaRPr lang="en-US" sz="3600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cxnSp>
        <p:nvCxnSpPr>
          <p:cNvPr id="34" name="Straight Connector 33"/>
          <p:cNvCxnSpPr/>
          <p:nvPr/>
        </p:nvCxnSpPr>
        <p:spPr>
          <a:xfrm>
            <a:off x="4261753" y="4589916"/>
            <a:ext cx="2904027" cy="194783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Box 40"/>
          <p:cNvSpPr txBox="1"/>
          <p:nvPr/>
        </p:nvSpPr>
        <p:spPr>
          <a:xfrm>
            <a:off x="3909005" y="4420197"/>
            <a:ext cx="974361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7103363" y="4605662"/>
            <a:ext cx="974361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Q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5001671" y="5762265"/>
            <a:ext cx="974361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6616182" y="2010817"/>
            <a:ext cx="974361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5488851" y="3356560"/>
            <a:ext cx="974361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</a:p>
        </p:txBody>
      </p:sp>
      <p:sp>
        <p:nvSpPr>
          <p:cNvPr id="46" name="Rectangle 45"/>
          <p:cNvSpPr/>
          <p:nvPr/>
        </p:nvSpPr>
        <p:spPr>
          <a:xfrm>
            <a:off x="58891" y="1487597"/>
            <a:ext cx="618594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IN" sz="2800" dirty="0" smtClean="0">
                <a:solidFill>
                  <a:srgbClr val="7030A0"/>
                </a:solidFill>
              </a:rPr>
              <a:t>চিত্রে </a:t>
            </a:r>
            <a:r>
              <a:rPr lang="en-US" sz="2800" dirty="0" smtClean="0">
                <a:solidFill>
                  <a:srgbClr val="7030A0"/>
                </a:solidFill>
              </a:rPr>
              <a:t>O</a:t>
            </a:r>
            <a:r>
              <a:rPr lang="bn-BD" sz="2800" dirty="0" smtClean="0">
                <a:solidFill>
                  <a:srgbClr val="7030A0"/>
                </a:solidFill>
              </a:rPr>
              <a:t> </a:t>
            </a:r>
            <a:r>
              <a:rPr lang="bn-BD" sz="2800" dirty="0">
                <a:solidFill>
                  <a:srgbClr val="7030A0"/>
                </a:solidFill>
              </a:rPr>
              <a:t>কেন্দ্র বিশিষ্ট </a:t>
            </a:r>
            <a:r>
              <a:rPr lang="en-US" sz="2800" dirty="0" smtClean="0">
                <a:solidFill>
                  <a:srgbClr val="7030A0"/>
                </a:solidFill>
              </a:rPr>
              <a:t>PQYZ </a:t>
            </a:r>
            <a:r>
              <a:rPr lang="bn-BD" sz="2800" dirty="0" smtClean="0">
                <a:solidFill>
                  <a:srgbClr val="7030A0"/>
                </a:solidFill>
              </a:rPr>
              <a:t>একটি </a:t>
            </a:r>
            <a:r>
              <a:rPr lang="bn-BD" sz="2800" dirty="0">
                <a:solidFill>
                  <a:srgbClr val="7030A0"/>
                </a:solidFill>
              </a:rPr>
              <a:t>বৃত্ত।</a:t>
            </a:r>
            <a:endParaRPr lang="en-US" sz="2800" dirty="0">
              <a:solidFill>
                <a:srgbClr val="7030A0"/>
              </a:solidFill>
            </a:endParaRPr>
          </a:p>
        </p:txBody>
      </p:sp>
      <p:sp>
        <p:nvSpPr>
          <p:cNvPr id="47" name="Rectangle 46"/>
          <p:cNvSpPr/>
          <p:nvPr/>
        </p:nvSpPr>
        <p:spPr>
          <a:xfrm>
            <a:off x="5655722" y="1524520"/>
            <a:ext cx="618594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IN" sz="2800" dirty="0" smtClean="0">
                <a:solidFill>
                  <a:srgbClr val="7030A0"/>
                </a:solidFill>
              </a:rPr>
              <a:t>চিত্রে </a:t>
            </a:r>
            <a:r>
              <a:rPr lang="en-US" sz="2800" dirty="0" smtClean="0">
                <a:solidFill>
                  <a:srgbClr val="7030A0"/>
                </a:solidFill>
              </a:rPr>
              <a:t>O</a:t>
            </a:r>
            <a:r>
              <a:rPr lang="bn-BD" sz="2800" dirty="0" smtClean="0">
                <a:solidFill>
                  <a:srgbClr val="7030A0"/>
                </a:solidFill>
              </a:rPr>
              <a:t> </a:t>
            </a:r>
            <a:r>
              <a:rPr lang="bn-BD" sz="2800" dirty="0">
                <a:solidFill>
                  <a:srgbClr val="7030A0"/>
                </a:solidFill>
              </a:rPr>
              <a:t>কেন্দ্র বিশিষ্ট </a:t>
            </a:r>
            <a:r>
              <a:rPr lang="bn-BD" sz="2800" dirty="0" smtClean="0">
                <a:solidFill>
                  <a:srgbClr val="7030A0"/>
                </a:solidFill>
              </a:rPr>
              <a:t>বৃ</a:t>
            </a:r>
            <a:r>
              <a:rPr lang="en-US" sz="2800" dirty="0" err="1" smtClean="0">
                <a:solidFill>
                  <a:srgbClr val="7030A0"/>
                </a:solidFill>
              </a:rPr>
              <a:t>ত্তে</a:t>
            </a:r>
            <a:r>
              <a:rPr lang="en-US" sz="2800" dirty="0" smtClean="0">
                <a:solidFill>
                  <a:srgbClr val="7030A0"/>
                </a:solidFill>
              </a:rPr>
              <a:t> PQ </a:t>
            </a:r>
            <a:r>
              <a:rPr lang="en-US" sz="2800" dirty="0" err="1" smtClean="0">
                <a:solidFill>
                  <a:srgbClr val="7030A0"/>
                </a:solidFill>
              </a:rPr>
              <a:t>একটি</a:t>
            </a:r>
            <a:r>
              <a:rPr lang="en-US" sz="2800" dirty="0" smtClean="0">
                <a:solidFill>
                  <a:srgbClr val="7030A0"/>
                </a:solidFill>
              </a:rPr>
              <a:t> </a:t>
            </a:r>
            <a:r>
              <a:rPr lang="en-US" sz="2800" dirty="0" err="1" smtClean="0">
                <a:solidFill>
                  <a:srgbClr val="7030A0"/>
                </a:solidFill>
              </a:rPr>
              <a:t>জ্যা</a:t>
            </a:r>
            <a:r>
              <a:rPr lang="en-US" sz="2800" dirty="0" smtClean="0">
                <a:solidFill>
                  <a:srgbClr val="7030A0"/>
                </a:solidFill>
              </a:rPr>
              <a:t> </a:t>
            </a:r>
            <a:endParaRPr lang="en-US" sz="2800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29648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 tmFilter="0,0; .5, 1; 1, 1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33" grpId="0"/>
      <p:bldP spid="46" grpId="0"/>
      <p:bldP spid="4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Content Placeholder 4"/>
          <p:cNvSpPr txBox="1">
            <a:spLocks/>
          </p:cNvSpPr>
          <p:nvPr/>
        </p:nvSpPr>
        <p:spPr>
          <a:xfrm>
            <a:off x="58891" y="100551"/>
            <a:ext cx="12066814" cy="135269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 panose="020B0604020202020204" pitchFamily="34" charset="0"/>
              <a:buNone/>
            </a:pP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বৃত্তচাপ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/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চাপঃ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জ‌্যা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দ্বারা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বিভক্ত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বৃত্তের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প্রত‌্যেকটি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অংশকে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বৃত্তচাপ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বলে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5734541" y="3655709"/>
            <a:ext cx="974361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bn-IN" sz="2400" dirty="0" smtClean="0">
                <a:solidFill>
                  <a:schemeClr val="accent2">
                    <a:lumMod val="75000"/>
                  </a:schemeClr>
                </a:solidFill>
              </a:rPr>
              <a:t>কেন্দ্র</a:t>
            </a:r>
            <a:endParaRPr lang="en-US" sz="24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 flipH="1">
            <a:off x="5655722" y="2736369"/>
            <a:ext cx="14158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600" dirty="0" smtClean="0">
                <a:solidFill>
                  <a:schemeClr val="accent2">
                    <a:lumMod val="75000"/>
                  </a:schemeClr>
                </a:solidFill>
              </a:rPr>
              <a:t>.</a:t>
            </a:r>
            <a:endParaRPr lang="en-US" sz="96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0" name="Oval 29"/>
          <p:cNvSpPr/>
          <p:nvPr/>
        </p:nvSpPr>
        <p:spPr>
          <a:xfrm>
            <a:off x="4080340" y="2199473"/>
            <a:ext cx="3346704" cy="337413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/>
          <p:cNvSpPr/>
          <p:nvPr/>
        </p:nvSpPr>
        <p:spPr>
          <a:xfrm rot="159840">
            <a:off x="4842087" y="4555810"/>
            <a:ext cx="63208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IN" sz="36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জ্যা</a:t>
            </a:r>
            <a:endParaRPr lang="en-US" sz="3600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cxnSp>
        <p:nvCxnSpPr>
          <p:cNvPr id="34" name="Straight Connector 33"/>
          <p:cNvCxnSpPr/>
          <p:nvPr/>
        </p:nvCxnSpPr>
        <p:spPr>
          <a:xfrm>
            <a:off x="4261753" y="4589916"/>
            <a:ext cx="2904027" cy="194783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Box 40"/>
          <p:cNvSpPr txBox="1"/>
          <p:nvPr/>
        </p:nvSpPr>
        <p:spPr>
          <a:xfrm>
            <a:off x="3909005" y="4420197"/>
            <a:ext cx="974361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7103363" y="4605662"/>
            <a:ext cx="974361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Q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5001671" y="5762265"/>
            <a:ext cx="974361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6616182" y="2010817"/>
            <a:ext cx="974361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5488851" y="3356560"/>
            <a:ext cx="974361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</a:p>
        </p:txBody>
      </p:sp>
      <p:sp>
        <p:nvSpPr>
          <p:cNvPr id="46" name="Rectangle 45"/>
          <p:cNvSpPr/>
          <p:nvPr/>
        </p:nvSpPr>
        <p:spPr>
          <a:xfrm>
            <a:off x="58891" y="1487597"/>
            <a:ext cx="618594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IN" sz="2800" dirty="0" smtClean="0">
                <a:solidFill>
                  <a:srgbClr val="7030A0"/>
                </a:solidFill>
              </a:rPr>
              <a:t>চিত্রে </a:t>
            </a:r>
            <a:r>
              <a:rPr lang="en-US" sz="2800" dirty="0" smtClean="0">
                <a:solidFill>
                  <a:srgbClr val="7030A0"/>
                </a:solidFill>
              </a:rPr>
              <a:t>O</a:t>
            </a:r>
            <a:r>
              <a:rPr lang="bn-BD" sz="2800" dirty="0" smtClean="0">
                <a:solidFill>
                  <a:srgbClr val="7030A0"/>
                </a:solidFill>
              </a:rPr>
              <a:t> </a:t>
            </a:r>
            <a:r>
              <a:rPr lang="bn-BD" sz="2800" dirty="0">
                <a:solidFill>
                  <a:srgbClr val="7030A0"/>
                </a:solidFill>
              </a:rPr>
              <a:t>কেন্দ্র বিশিষ্ট </a:t>
            </a:r>
            <a:r>
              <a:rPr lang="en-US" sz="2800" dirty="0" smtClean="0">
                <a:solidFill>
                  <a:srgbClr val="7030A0"/>
                </a:solidFill>
              </a:rPr>
              <a:t>PQYZ </a:t>
            </a:r>
            <a:r>
              <a:rPr lang="bn-BD" sz="2800" dirty="0" smtClean="0">
                <a:solidFill>
                  <a:srgbClr val="7030A0"/>
                </a:solidFill>
              </a:rPr>
              <a:t>একটি </a:t>
            </a:r>
            <a:r>
              <a:rPr lang="bn-BD" sz="2800" dirty="0">
                <a:solidFill>
                  <a:srgbClr val="7030A0"/>
                </a:solidFill>
              </a:rPr>
              <a:t>বৃত্ত।</a:t>
            </a:r>
            <a:endParaRPr lang="en-US" sz="2800" dirty="0">
              <a:solidFill>
                <a:srgbClr val="7030A0"/>
              </a:solidFill>
            </a:endParaRPr>
          </a:p>
        </p:txBody>
      </p:sp>
      <p:sp>
        <p:nvSpPr>
          <p:cNvPr id="47" name="Rectangle 46"/>
          <p:cNvSpPr/>
          <p:nvPr/>
        </p:nvSpPr>
        <p:spPr>
          <a:xfrm>
            <a:off x="7389695" y="1421932"/>
            <a:ext cx="4453607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bn-IN" sz="2800" dirty="0" smtClean="0"/>
              <a:t>চিত্রে </a:t>
            </a:r>
            <a:r>
              <a:rPr lang="en-US" sz="2800" dirty="0" smtClean="0"/>
              <a:t>PQ </a:t>
            </a:r>
            <a:r>
              <a:rPr lang="en-US" sz="2800" dirty="0" err="1" smtClean="0"/>
              <a:t>জ্যা</a:t>
            </a:r>
            <a:r>
              <a:rPr lang="en-US" sz="2800" dirty="0"/>
              <a:t> </a:t>
            </a:r>
            <a:r>
              <a:rPr lang="en-US" sz="2800" dirty="0" err="1" smtClean="0"/>
              <a:t>দ্বারা</a:t>
            </a:r>
            <a:r>
              <a:rPr lang="en-US" sz="2800" dirty="0" smtClean="0"/>
              <a:t> </a:t>
            </a:r>
            <a:r>
              <a:rPr lang="en-US" sz="2800" dirty="0" err="1" smtClean="0"/>
              <a:t>বৃত্তটি</a:t>
            </a:r>
            <a:r>
              <a:rPr lang="en-US" sz="2800" dirty="0" smtClean="0"/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দুইটি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ভাগে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বিভক্ত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হয়েছে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বৃত্তটির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দুই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পাশে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/>
              <a:t>বৃত্তটির</a:t>
            </a:r>
            <a:r>
              <a:rPr lang="en-US" sz="2800" dirty="0" smtClean="0"/>
              <a:t> </a:t>
            </a:r>
            <a:r>
              <a:rPr lang="en-US" sz="2800" dirty="0" err="1" smtClean="0"/>
              <a:t>উপর</a:t>
            </a:r>
            <a:r>
              <a:rPr lang="en-US" sz="2800" dirty="0" smtClean="0"/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দুইটি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বিন্দু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 </a:t>
            </a:r>
            <a:r>
              <a:rPr lang="en-US" sz="2800" dirty="0" smtClean="0"/>
              <a:t>ও 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 </a:t>
            </a:r>
            <a:r>
              <a:rPr lang="en-US" sz="2800" dirty="0" err="1" smtClean="0"/>
              <a:t>নিলে</a:t>
            </a:r>
            <a:r>
              <a:rPr lang="en-US" sz="2800" dirty="0" smtClean="0"/>
              <a:t>  ঐ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দুইটি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অংশের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নাম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হলো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smtClean="0"/>
              <a:t>P</a:t>
            </a:r>
            <a:r>
              <a:rPr lang="en-US" sz="2800" dirty="0"/>
              <a:t>Y</a:t>
            </a:r>
            <a:r>
              <a:rPr lang="en-US" sz="2800" dirty="0" smtClean="0"/>
              <a:t>Q ও PZQ। </a:t>
            </a:r>
            <a:r>
              <a:rPr lang="en-US" sz="2800" dirty="0" err="1" smtClean="0"/>
              <a:t>তাহলে</a:t>
            </a:r>
            <a:r>
              <a:rPr lang="en-US" sz="2800" dirty="0" smtClean="0"/>
              <a:t> PYQ </a:t>
            </a:r>
            <a:r>
              <a:rPr lang="en-US" sz="2800" dirty="0" err="1" smtClean="0"/>
              <a:t>হলো</a:t>
            </a:r>
            <a:r>
              <a:rPr lang="en-US" sz="2800" dirty="0" smtClean="0"/>
              <a:t> </a:t>
            </a:r>
            <a:r>
              <a:rPr lang="en-US" sz="2800" dirty="0" err="1" smtClean="0"/>
              <a:t>একটি</a:t>
            </a:r>
            <a:r>
              <a:rPr lang="en-US" sz="2800" dirty="0" smtClean="0"/>
              <a:t> </a:t>
            </a:r>
            <a:r>
              <a:rPr lang="en-US" sz="2800" dirty="0" err="1" smtClean="0"/>
              <a:t>বৃত্তচাপ</a:t>
            </a:r>
            <a:endParaRPr lang="en-US" sz="2800" dirty="0"/>
          </a:p>
        </p:txBody>
      </p:sp>
      <p:sp>
        <p:nvSpPr>
          <p:cNvPr id="15" name="Left Brace 14"/>
          <p:cNvSpPr/>
          <p:nvPr/>
        </p:nvSpPr>
        <p:spPr>
          <a:xfrm rot="16536230">
            <a:off x="4969682" y="3963311"/>
            <a:ext cx="1346446" cy="2907678"/>
          </a:xfrm>
          <a:prstGeom prst="leftBrace">
            <a:avLst>
              <a:gd name="adj1" fmla="val 36601"/>
              <a:gd name="adj2" fmla="val 47182"/>
            </a:avLst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6750114" y="5417150"/>
            <a:ext cx="127916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IN" sz="2800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বৃত্তচাপ</a:t>
            </a:r>
            <a:r>
              <a:rPr lang="en-US" sz="2800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2800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08026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 tmFilter="0,0; .5, 1; 1, 1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repeatCount="indefinite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33" grpId="0"/>
      <p:bldP spid="46" grpId="0"/>
      <p:bldP spid="47" grpId="0"/>
      <p:bldP spid="15" grpId="0" animBg="1"/>
      <p:bldP spid="1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Content Placeholder 4"/>
          <p:cNvSpPr txBox="1">
            <a:spLocks/>
          </p:cNvSpPr>
          <p:nvPr/>
        </p:nvSpPr>
        <p:spPr>
          <a:xfrm>
            <a:off x="58891" y="100551"/>
            <a:ext cx="12066814" cy="135269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 panose="020B0604020202020204" pitchFamily="34" charset="0"/>
              <a:buNone/>
            </a:pP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ব‌্যাসঃ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বৃত্তের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কেন্দ্রগামী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যে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কোন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জ‌্যাকে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ঐ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বৃত্তের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ব‌্যাস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বলে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5499960" y="2996111"/>
            <a:ext cx="974361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bn-IN" sz="2400" dirty="0" smtClean="0">
                <a:solidFill>
                  <a:schemeClr val="accent2">
                    <a:lumMod val="75000"/>
                  </a:schemeClr>
                </a:solidFill>
              </a:rPr>
              <a:t>কেন্দ্র</a:t>
            </a:r>
            <a:endParaRPr lang="en-US" sz="24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 flipH="1">
            <a:off x="5655722" y="2736369"/>
            <a:ext cx="14158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600" dirty="0" smtClean="0">
                <a:solidFill>
                  <a:schemeClr val="accent2">
                    <a:lumMod val="75000"/>
                  </a:schemeClr>
                </a:solidFill>
              </a:rPr>
              <a:t>.</a:t>
            </a:r>
            <a:endParaRPr lang="en-US" sz="96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0" name="Oval 29"/>
          <p:cNvSpPr/>
          <p:nvPr/>
        </p:nvSpPr>
        <p:spPr>
          <a:xfrm>
            <a:off x="4080340" y="2199473"/>
            <a:ext cx="3346704" cy="337413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/>
          <p:cNvSpPr/>
          <p:nvPr/>
        </p:nvSpPr>
        <p:spPr>
          <a:xfrm>
            <a:off x="4578911" y="3817094"/>
            <a:ext cx="113319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ব‌্যাস</a:t>
            </a:r>
            <a:endParaRPr lang="en-US" sz="3600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cxnSp>
        <p:nvCxnSpPr>
          <p:cNvPr id="34" name="Straight Connector 33"/>
          <p:cNvCxnSpPr>
            <a:endCxn id="30" idx="6"/>
          </p:cNvCxnSpPr>
          <p:nvPr/>
        </p:nvCxnSpPr>
        <p:spPr>
          <a:xfrm>
            <a:off x="4081063" y="3822881"/>
            <a:ext cx="3345981" cy="6366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Box 40"/>
          <p:cNvSpPr txBox="1"/>
          <p:nvPr/>
        </p:nvSpPr>
        <p:spPr>
          <a:xfrm>
            <a:off x="3575406" y="3636910"/>
            <a:ext cx="974361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7379029" y="3586261"/>
            <a:ext cx="974361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Q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6616182" y="2010817"/>
            <a:ext cx="974361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5388562" y="3406078"/>
            <a:ext cx="974361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</a:p>
        </p:txBody>
      </p:sp>
      <p:sp>
        <p:nvSpPr>
          <p:cNvPr id="46" name="Rectangle 45"/>
          <p:cNvSpPr/>
          <p:nvPr/>
        </p:nvSpPr>
        <p:spPr>
          <a:xfrm>
            <a:off x="58891" y="1487597"/>
            <a:ext cx="618594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IN" sz="2800" dirty="0" smtClean="0">
                <a:solidFill>
                  <a:srgbClr val="7030A0"/>
                </a:solidFill>
              </a:rPr>
              <a:t>চিত্রে </a:t>
            </a:r>
            <a:r>
              <a:rPr lang="en-US" sz="2800" dirty="0" smtClean="0">
                <a:solidFill>
                  <a:srgbClr val="7030A0"/>
                </a:solidFill>
              </a:rPr>
              <a:t>O</a:t>
            </a:r>
            <a:r>
              <a:rPr lang="bn-BD" sz="2800" dirty="0" smtClean="0">
                <a:solidFill>
                  <a:srgbClr val="7030A0"/>
                </a:solidFill>
              </a:rPr>
              <a:t> </a:t>
            </a:r>
            <a:r>
              <a:rPr lang="bn-BD" sz="2800" dirty="0">
                <a:solidFill>
                  <a:srgbClr val="7030A0"/>
                </a:solidFill>
              </a:rPr>
              <a:t>কেন্দ্র বিশিষ্ট </a:t>
            </a:r>
            <a:r>
              <a:rPr lang="en-US" sz="2800" dirty="0" smtClean="0">
                <a:solidFill>
                  <a:srgbClr val="7030A0"/>
                </a:solidFill>
              </a:rPr>
              <a:t>PQZ </a:t>
            </a:r>
            <a:r>
              <a:rPr lang="bn-BD" sz="2800" dirty="0" smtClean="0">
                <a:solidFill>
                  <a:srgbClr val="7030A0"/>
                </a:solidFill>
              </a:rPr>
              <a:t>একটি </a:t>
            </a:r>
            <a:r>
              <a:rPr lang="bn-BD" sz="2800" dirty="0">
                <a:solidFill>
                  <a:srgbClr val="7030A0"/>
                </a:solidFill>
              </a:rPr>
              <a:t>বৃত্ত।</a:t>
            </a:r>
            <a:endParaRPr lang="en-US" sz="2800" dirty="0">
              <a:solidFill>
                <a:srgbClr val="7030A0"/>
              </a:solidFill>
            </a:endParaRPr>
          </a:p>
        </p:txBody>
      </p:sp>
      <p:sp>
        <p:nvSpPr>
          <p:cNvPr id="47" name="Rectangle 46"/>
          <p:cNvSpPr/>
          <p:nvPr/>
        </p:nvSpPr>
        <p:spPr>
          <a:xfrm>
            <a:off x="7053943" y="1512012"/>
            <a:ext cx="507176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bn-IN" sz="2800" dirty="0" smtClean="0"/>
              <a:t>চিত্রে </a:t>
            </a:r>
            <a:r>
              <a:rPr lang="en-US" sz="2800" dirty="0" smtClean="0"/>
              <a:t>PQ </a:t>
            </a:r>
            <a:r>
              <a:rPr lang="en-US" sz="2800" dirty="0" err="1" smtClean="0"/>
              <a:t>জ্যা</a:t>
            </a:r>
            <a:r>
              <a:rPr lang="en-US" sz="2800" dirty="0" smtClean="0"/>
              <a:t> </a:t>
            </a:r>
            <a:r>
              <a:rPr lang="en-US" sz="2800" dirty="0" err="1" smtClean="0"/>
              <a:t>টি</a:t>
            </a:r>
            <a:r>
              <a:rPr lang="en-US" sz="2800" dirty="0" smtClean="0"/>
              <a:t> </a:t>
            </a:r>
            <a:r>
              <a:rPr lang="en-US" sz="2800" dirty="0" err="1" smtClean="0"/>
              <a:t>বৃত্তের</a:t>
            </a:r>
            <a:r>
              <a:rPr lang="en-US" sz="2800" dirty="0" smtClean="0"/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কেন্দ্রগামী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একটি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জ‌্যা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তাই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/>
              <a:t>PQ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একটি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ব‌্যাস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5761717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 tmFilter="0,0; .5, 1; 1, 1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33" grpId="0"/>
      <p:bldP spid="46" grpId="0"/>
      <p:bldP spid="4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Content Placeholder 4"/>
          <p:cNvSpPr txBox="1">
            <a:spLocks/>
          </p:cNvSpPr>
          <p:nvPr/>
        </p:nvSpPr>
        <p:spPr>
          <a:xfrm>
            <a:off x="58891" y="100551"/>
            <a:ext cx="12066814" cy="135269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 panose="020B0604020202020204" pitchFamily="34" charset="0"/>
              <a:buNone/>
            </a:pP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বৃত্তের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ব‌্যাস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সম্পর্কিত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অজানা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তথ‌্য</a:t>
            </a:r>
            <a:endParaRPr lang="en-US" sz="40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017" y="1273629"/>
            <a:ext cx="12257191" cy="4833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60129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927</TotalTime>
  <Words>267</Words>
  <Application>Microsoft Office PowerPoint</Application>
  <PresentationFormat>Widescreen</PresentationFormat>
  <Paragraphs>75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10</vt:i4>
      </vt:variant>
    </vt:vector>
  </HeadingPairs>
  <TitlesOfParts>
    <vt:vector size="21" baseType="lpstr">
      <vt:lpstr>Arial</vt:lpstr>
      <vt:lpstr>Arial Black</vt:lpstr>
      <vt:lpstr>Calibri</vt:lpstr>
      <vt:lpstr>Calibri Light</vt:lpstr>
      <vt:lpstr>NikoshBAN</vt:lpstr>
      <vt:lpstr>Nirmala UI</vt:lpstr>
      <vt:lpstr>Times New Roman</vt:lpstr>
      <vt:lpstr>Vrinda</vt:lpstr>
      <vt:lpstr>Office Theme</vt:lpstr>
      <vt:lpstr>2_Office Theme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Grizli777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ICT_LAB</dc:creator>
  <cp:lastModifiedBy>ICT_LAB</cp:lastModifiedBy>
  <cp:revision>107</cp:revision>
  <dcterms:created xsi:type="dcterms:W3CDTF">2026-08-03T12:15:03Z</dcterms:created>
  <dcterms:modified xsi:type="dcterms:W3CDTF">2026-08-07T07:28:14Z</dcterms:modified>
</cp:coreProperties>
</file>